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11.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5.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16.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1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19.xml" ContentType="application/vnd.openxmlformats-officedocument.presentationml.notesSlide+xml"/>
  <Override PartName="/ppt/tags/tag52.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256" r:id="rId2"/>
    <p:sldId id="490" r:id="rId3"/>
    <p:sldId id="504" r:id="rId4"/>
    <p:sldId id="301" r:id="rId5"/>
    <p:sldId id="493" r:id="rId6"/>
    <p:sldId id="494" r:id="rId7"/>
    <p:sldId id="463" r:id="rId8"/>
    <p:sldId id="464" r:id="rId9"/>
    <p:sldId id="302" r:id="rId10"/>
    <p:sldId id="505" r:id="rId11"/>
    <p:sldId id="466" r:id="rId12"/>
    <p:sldId id="467" r:id="rId13"/>
    <p:sldId id="495" r:id="rId14"/>
    <p:sldId id="496" r:id="rId15"/>
    <p:sldId id="470" r:id="rId16"/>
    <p:sldId id="506" r:id="rId17"/>
    <p:sldId id="472" r:id="rId18"/>
    <p:sldId id="473" r:id="rId19"/>
    <p:sldId id="507" r:id="rId20"/>
    <p:sldId id="475" r:id="rId21"/>
    <p:sldId id="476" r:id="rId22"/>
    <p:sldId id="499" r:id="rId23"/>
    <p:sldId id="508" r:id="rId24"/>
    <p:sldId id="479" r:id="rId25"/>
    <p:sldId id="481" r:id="rId26"/>
    <p:sldId id="480" r:id="rId27"/>
    <p:sldId id="501" r:id="rId28"/>
    <p:sldId id="483" r:id="rId29"/>
    <p:sldId id="502" r:id="rId30"/>
    <p:sldId id="485" r:id="rId31"/>
    <p:sldId id="486" r:id="rId32"/>
    <p:sldId id="509" r:id="rId3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initials="A" lastIdx="4"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F92"/>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87" autoAdjust="0"/>
    <p:restoredTop sz="94660"/>
  </p:normalViewPr>
  <p:slideViewPr>
    <p:cSldViewPr snapToGrid="0">
      <p:cViewPr varScale="1">
        <p:scale>
          <a:sx n="149" d="100"/>
          <a:sy n="149" d="100"/>
        </p:scale>
        <p:origin x="120"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2021-11-27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700FFE-8FA9-4D40-B661-DE51334D0BE1}" type="datetimeFigureOut">
              <a:rPr lang="zh-CN" altLang="en-US" smtClean="0"/>
              <a:t>2021-11-27</a:t>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B40396-4F44-4D01-8765-DF685DE5C394}" type="slidenum">
              <a:rPr lang="zh-CN" altLang="en-US" smtClean="0"/>
              <a:t>‹#›</a:t>
            </a:fld>
            <a:endParaRPr lang="zh-CN" altLang="en-US"/>
          </a:p>
        </p:txBody>
      </p:sp>
    </p:spTree>
    <p:extLst>
      <p:ext uri="{BB962C8B-B14F-4D97-AF65-F5344CB8AC3E}">
        <p14:creationId xmlns:p14="http://schemas.microsoft.com/office/powerpoint/2010/main" val="1776265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7914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7</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40851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92206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91309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3957482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3027357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1715762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34237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176297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401653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20</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957994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282673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743976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25</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206715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26</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3171933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27</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3364447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28</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3514480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29</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201092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30</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385722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31</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extLst>
      <p:ext uri="{BB962C8B-B14F-4D97-AF65-F5344CB8AC3E}">
        <p14:creationId xmlns:p14="http://schemas.microsoft.com/office/powerpoint/2010/main" val="226731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699"/>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458"/>
            <a:ext cx="3886200" cy="326407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29150" y="1369458"/>
            <a:ext cx="3886200" cy="326407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p>
        </p:txBody>
      </p:sp>
      <p:sp>
        <p:nvSpPr>
          <p:cNvPr id="3" name="文本占位符 2"/>
          <p:cNvSpPr>
            <a:spLocks noGrp="1"/>
          </p:cNvSpPr>
          <p:nvPr>
            <p:ph type="body" idx="1"/>
          </p:nvPr>
        </p:nvSpPr>
        <p:spPr>
          <a:xfrm>
            <a:off x="629841" y="1261093"/>
            <a:ext cx="3868340"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1" y="1879135"/>
            <a:ext cx="3868340" cy="276392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261093"/>
            <a:ext cx="3887391"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9135"/>
            <a:ext cx="3887391" cy="276392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698"/>
            <a:ext cx="4629150" cy="365585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698"/>
            <a:ext cx="4629150" cy="36558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92"/>
            <a:ext cx="5800725" cy="435964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0E2D5D-3391-4421-AAFF-6A95822926E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458"/>
            <a:ext cx="7886700" cy="326407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628650" y="4768096"/>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FE98031D-585D-4CE2-90B2-E8C86520CFD4}" type="datetimeFigureOut">
              <a:rPr lang="zh-CN" altLang="en-US" smtClean="0"/>
              <a:t>2021-11-27</a:t>
            </a:fld>
            <a:endParaRPr lang="zh-CN" altLang="en-US"/>
          </a:p>
        </p:txBody>
      </p:sp>
      <p:sp>
        <p:nvSpPr>
          <p:cNvPr id="5" name="页脚占位符 4"/>
          <p:cNvSpPr>
            <a:spLocks noGrp="1"/>
          </p:cNvSpPr>
          <p:nvPr>
            <p:ph type="ftr" sz="quarter" idx="3"/>
          </p:nvPr>
        </p:nvSpPr>
        <p:spPr>
          <a:xfrm>
            <a:off x="3028950" y="4768096"/>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6"/>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F50E2D5D-3391-4421-AAFF-6A95822926E4}" type="slidenum">
              <a:rPr lang="zh-CN" altLang="en-US" smtClean="0"/>
              <a:t>‹#›</a:t>
            </a:fld>
            <a:endParaRPr lang="zh-CN" altLang="en-US"/>
          </a:p>
        </p:txBody>
      </p:sp>
      <p:pic>
        <p:nvPicPr>
          <p:cNvPr id="7" name="图片 6">
            <a:extLst>
              <a:ext uri="{FF2B5EF4-FFF2-40B4-BE49-F238E27FC236}">
                <a16:creationId xmlns:a16="http://schemas.microsoft.com/office/drawing/2014/main" xmlns="" id="{00B620E8-CA66-4224-B787-7EC05C4A6B0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xml"/><Relationship Id="rId1" Type="http://schemas.openxmlformats.org/officeDocument/2006/relationships/tags" Target="../tags/tag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microsoft.com/office/2007/relationships/hdphoto" Target="../media/hdphoto3.wdp"/><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6.png"/><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6.png"/><Relationship Id="rId5" Type="http://schemas.openxmlformats.org/officeDocument/2006/relationships/notesSlide" Target="../notesSlides/notesSlide7.xml"/><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microsoft.com/office/2007/relationships/hdphoto" Target="../media/hdphoto4.wdp"/><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microsoft.com/office/2007/relationships/hdphoto" Target="../media/hdphoto4.wdp"/><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image" Target="../media/image6.png"/><Relationship Id="rId4"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ags" Target="../tags/tag5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070521"/>
            <a:ext cx="6858000" cy="1501230"/>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如何做好行政机关事业</a:t>
            </a:r>
            <a:r>
              <a:rPr lang="en-US" altLang="zh-CN"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
            </a:r>
            <a:br>
              <a:rPr lang="en-US" altLang="zh-CN"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b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单位保密工作</a:t>
            </a:r>
          </a:p>
        </p:txBody>
      </p:sp>
      <p:pic>
        <p:nvPicPr>
          <p:cNvPr id="6" name="图片 5"/>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9" name="矩形: 圆角 8">
            <a:extLst>
              <a:ext uri="{FF2B5EF4-FFF2-40B4-BE49-F238E27FC236}">
                <a16:creationId xmlns:a16="http://schemas.microsoft.com/office/drawing/2014/main" xmlns="" id="{4AE69B6F-FC58-4E65-951D-BE2FC7D8E70B}"/>
              </a:ext>
            </a:extLst>
          </p:cNvPr>
          <p:cNvSpPr/>
          <p:nvPr/>
        </p:nvSpPr>
        <p:spPr>
          <a:xfrm>
            <a:off x="3581400" y="2762250"/>
            <a:ext cx="1695450" cy="3714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A30679EE-9DB9-4EDE-A4A8-A70421B85AA6}"/>
              </a:ext>
            </a:extLst>
          </p:cNvPr>
          <p:cNvSpPr txBox="1"/>
          <p:nvPr/>
        </p:nvSpPr>
        <p:spPr>
          <a:xfrm>
            <a:off x="3743325" y="2790825"/>
            <a:ext cx="1371600" cy="323165"/>
          </a:xfrm>
          <a:prstGeom prst="rect">
            <a:avLst/>
          </a:prstGeom>
          <a:noFill/>
        </p:spPr>
        <p:txBody>
          <a:bodyPr wrap="square" rtlCol="0">
            <a:spAutoFit/>
          </a:bodyPr>
          <a:lstStyle/>
          <a:p>
            <a:pPr algn="dist"/>
            <a:r>
              <a:rPr lang="zh-CN" altLang="en-US" sz="1500" dirty="0">
                <a:latin typeface="黑体" panose="02010609060101010101" pitchFamily="49" charset="-122"/>
                <a:ea typeface="黑体" panose="02010609060101010101" pitchFamily="49" charset="-122"/>
              </a:rPr>
              <a:t>汇报人：</a:t>
            </a:r>
            <a:r>
              <a:rPr lang="en-US" altLang="zh-CN" sz="1500" dirty="0">
                <a:latin typeface="黑体" panose="02010609060101010101" pitchFamily="49" charset="-122"/>
                <a:ea typeface="黑体" panose="02010609060101010101" pitchFamily="49" charset="-122"/>
              </a:rPr>
              <a:t>XXX</a:t>
            </a:r>
            <a:endParaRPr lang="zh-CN" altLang="en-US" sz="1500" dirty="0">
              <a:latin typeface="黑体" panose="02010609060101010101" pitchFamily="49" charset="-122"/>
              <a:ea typeface="黑体" panose="02010609060101010101" pitchFamily="49" charset="-122"/>
            </a:endParaRPr>
          </a:p>
        </p:txBody>
      </p:sp>
      <p:pic>
        <p:nvPicPr>
          <p:cNvPr id="12" name="快乐生活">
            <a:hlinkClick r:id="" action="ppaction://media"/>
            <a:extLst>
              <a:ext uri="{FF2B5EF4-FFF2-40B4-BE49-F238E27FC236}">
                <a16:creationId xmlns:a16="http://schemas.microsoft.com/office/drawing/2014/main" xmlns="" id="{52D5094F-4C31-4498-A21B-F7B9B8D0B5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28307" y="-371259"/>
            <a:ext cx="609487" cy="6094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 presetClass="mediacall" presetSubtype="0" fill="hold" nodeType="afterEffect">
                                  <p:stCondLst>
                                    <p:cond delay="0"/>
                                  </p:stCondLst>
                                  <p:childTnLst>
                                    <p:cmd type="call" cmd="playFrom(0.0)">
                                      <p:cBhvr>
                                        <p:cTn id="15"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remove" display="0">
                  <p:stCondLst>
                    <p:cond delay="indefinite"/>
                  </p:stCondLst>
                  <p:endCondLst>
                    <p:cond evt="onStopAudio" delay="0">
                      <p:tgtEl>
                        <p:sldTgt/>
                      </p:tgtEl>
                    </p:cond>
                  </p:endCondLst>
                </p:cTn>
                <p:tgtEl>
                  <p:spTgt spid="12"/>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D9EE525A-7FE9-4177-821F-3DDD2845F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7" name="图片 36" descr="千库网_大红色丝绸_元素编号12457555"/>
          <p:cNvPicPr>
            <a:picLocks noChangeAspect="1"/>
          </p:cNvPicPr>
          <p:nvPr/>
        </p:nvPicPr>
        <p:blipFill>
          <a:blip r:embed="rId4"/>
          <a:stretch>
            <a:fillRect/>
          </a:stretch>
        </p:blipFill>
        <p:spPr>
          <a:xfrm rot="5400000">
            <a:off x="4430395" y="332105"/>
            <a:ext cx="5646420" cy="4580890"/>
          </a:xfrm>
          <a:prstGeom prst="rect">
            <a:avLst/>
          </a:prstGeom>
        </p:spPr>
      </p:pic>
      <p:grpSp>
        <p:nvGrpSpPr>
          <p:cNvPr id="4" name="组合 3"/>
          <p:cNvGrpSpPr/>
          <p:nvPr/>
        </p:nvGrpSpPr>
        <p:grpSpPr>
          <a:xfrm>
            <a:off x="1328523" y="1078049"/>
            <a:ext cx="1152848" cy="2171700"/>
            <a:chOff x="1531497" y="1981200"/>
            <a:chExt cx="1537131" cy="2895600"/>
          </a:xfrm>
        </p:grpSpPr>
        <p:sp>
          <p:nvSpPr>
            <p:cNvPr id="5" name="文本框 4"/>
            <p:cNvSpPr txBox="1"/>
            <p:nvPr/>
          </p:nvSpPr>
          <p:spPr>
            <a:xfrm>
              <a:off x="1531497" y="1981200"/>
              <a:ext cx="1261884" cy="2895600"/>
            </a:xfrm>
            <a:prstGeom prst="rect">
              <a:avLst/>
            </a:prstGeom>
            <a:noFill/>
          </p:spPr>
          <p:txBody>
            <a:bodyPr vert="eaVert" wrap="square" rtlCol="0">
              <a:spAutoFit/>
            </a:bodyPr>
            <a:lstStyle/>
            <a:p>
              <a:pPr algn="ctr"/>
              <a:r>
                <a:rPr lang="zh-CN" altLang="en-US" sz="4950"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目 录</a:t>
              </a:r>
            </a:p>
          </p:txBody>
        </p:sp>
        <p:sp>
          <p:nvSpPr>
            <p:cNvPr id="6" name="文本框 5"/>
            <p:cNvSpPr txBox="1"/>
            <p:nvPr/>
          </p:nvSpPr>
          <p:spPr>
            <a:xfrm rot="10800000">
              <a:off x="2576185" y="2395617"/>
              <a:ext cx="492443" cy="2157412"/>
            </a:xfrm>
            <a:prstGeom prst="rect">
              <a:avLst/>
            </a:prstGeom>
            <a:noFill/>
          </p:spPr>
          <p:txBody>
            <a:bodyPr vert="eaVert" wrap="square" rtlCol="0">
              <a:spAutoFit/>
            </a:bodyPr>
            <a:lstStyle/>
            <a:p>
              <a:pPr algn="dist"/>
              <a:r>
                <a:rPr lang="en-US" altLang="zh-CN" sz="1200" dirty="0">
                  <a:solidFill>
                    <a:schemeClr val="bg1"/>
                  </a:solidFill>
                  <a:latin typeface="黑体" panose="02010609060101010101" pitchFamily="49" charset="-122"/>
                  <a:ea typeface="黑体" panose="02010609060101010101" pitchFamily="49" charset="-122"/>
                </a:rPr>
                <a:t>CONTENTES</a:t>
              </a:r>
              <a:endParaRPr lang="zh-CN" altLang="en-US" sz="1200" dirty="0">
                <a:solidFill>
                  <a:schemeClr val="bg1"/>
                </a:solidFill>
                <a:latin typeface="黑体" panose="02010609060101010101" pitchFamily="49" charset="-122"/>
                <a:ea typeface="黑体" panose="02010609060101010101" pitchFamily="49" charset="-122"/>
              </a:endParaRPr>
            </a:p>
          </p:txBody>
        </p:sp>
      </p:grpSp>
      <p:sp>
        <p:nvSpPr>
          <p:cNvPr id="10" name="文本框 9"/>
          <p:cNvSpPr txBox="1"/>
          <p:nvPr/>
        </p:nvSpPr>
        <p:spPr>
          <a:xfrm>
            <a:off x="2833366" y="960359"/>
            <a:ext cx="2939009" cy="414020"/>
          </a:xfrm>
          <a:prstGeom prst="rect">
            <a:avLst/>
          </a:prstGeom>
          <a:noFill/>
        </p:spPr>
        <p:txBody>
          <a:bodyPr wrap="square" rtlCol="0">
            <a:spAutoFit/>
          </a:bodyPr>
          <a:lstStyle/>
          <a:p>
            <a:pPr algn="dist"/>
            <a:r>
              <a:rPr lang="zh-CN" altLang="en-US" sz="2100"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保密的基本知识</a:t>
            </a:r>
          </a:p>
        </p:txBody>
      </p:sp>
      <p:sp>
        <p:nvSpPr>
          <p:cNvPr id="15" name="文本框 14"/>
          <p:cNvSpPr txBox="1"/>
          <p:nvPr/>
        </p:nvSpPr>
        <p:spPr>
          <a:xfrm>
            <a:off x="2790805" y="1700213"/>
            <a:ext cx="3285489" cy="414020"/>
          </a:xfrm>
          <a:prstGeom prst="rect">
            <a:avLst/>
          </a:prstGeom>
          <a:noFill/>
        </p:spPr>
        <p:txBody>
          <a:bodyPr wrap="square" rtlCol="0">
            <a:spAutoFit/>
          </a:bodyPr>
          <a:lstStyle/>
          <a:p>
            <a:pPr algn="dist"/>
            <a:r>
              <a:rPr lang="zh-CN" altLang="en-US" sz="2100"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当今保密工作面临的形势</a:t>
            </a:r>
          </a:p>
        </p:txBody>
      </p:sp>
      <p:sp>
        <p:nvSpPr>
          <p:cNvPr id="20" name="文本框 19"/>
          <p:cNvSpPr txBox="1"/>
          <p:nvPr/>
        </p:nvSpPr>
        <p:spPr>
          <a:xfrm>
            <a:off x="2790805" y="2470699"/>
            <a:ext cx="3200400" cy="414020"/>
          </a:xfrm>
          <a:prstGeom prst="rect">
            <a:avLst/>
          </a:prstGeom>
          <a:noFill/>
        </p:spPr>
        <p:txBody>
          <a:bodyPr wrap="square" rtlCol="0">
            <a:spAutoFit/>
          </a:bodyPr>
          <a:lstStyle/>
          <a:p>
            <a:pPr algn="dist"/>
            <a:r>
              <a:rPr lang="zh-CN" altLang="en-US" sz="2100"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如何防范泄密事件的发生</a:t>
            </a:r>
          </a:p>
        </p:txBody>
      </p:sp>
      <p:sp>
        <p:nvSpPr>
          <p:cNvPr id="25" name="文本框 24"/>
          <p:cNvSpPr txBox="1"/>
          <p:nvPr/>
        </p:nvSpPr>
        <p:spPr>
          <a:xfrm>
            <a:off x="2790805" y="3260940"/>
            <a:ext cx="3200399" cy="414020"/>
          </a:xfrm>
          <a:prstGeom prst="rect">
            <a:avLst/>
          </a:prstGeom>
          <a:noFill/>
        </p:spPr>
        <p:txBody>
          <a:bodyPr wrap="square" rtlCol="0">
            <a:spAutoFit/>
          </a:bodyPr>
          <a:lstStyle/>
          <a:p>
            <a:pPr algn="dist"/>
            <a:r>
              <a:rPr lang="zh-CN" altLang="en-US" sz="2100"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泄密应当追究的法律责任</a:t>
            </a:r>
          </a:p>
        </p:txBody>
      </p:sp>
      <p:pic>
        <p:nvPicPr>
          <p:cNvPr id="36" name="图片 35"/>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40000"/>
                    </a14:imgEffect>
                  </a14:imgLayer>
                </a14:imgProps>
              </a:ext>
            </a:extLst>
          </a:blip>
          <a:srcRect r="33600"/>
          <a:stretch>
            <a:fillRect/>
          </a:stretch>
        </p:blipFill>
        <p:spPr>
          <a:xfrm>
            <a:off x="6476365" y="1247140"/>
            <a:ext cx="2045970" cy="1339215"/>
          </a:xfrm>
          <a:prstGeom prst="rect">
            <a:avLst/>
          </a:prstGeom>
        </p:spPr>
      </p:pic>
      <p:pic>
        <p:nvPicPr>
          <p:cNvPr id="38" name="图片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75840" y="3122701"/>
            <a:ext cx="1077277" cy="79752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par>
                                <p:cTn id="8" presetID="2" presetClass="entr" presetSubtype="3"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 calcmode="lin" valueType="num">
                                      <p:cBhvr additive="base">
                                        <p:cTn id="10" dur="500" fill="hold"/>
                                        <p:tgtEl>
                                          <p:spTgt spid="36"/>
                                        </p:tgtEl>
                                        <p:attrNameLst>
                                          <p:attrName>ppt_x</p:attrName>
                                        </p:attrNameLst>
                                      </p:cBhvr>
                                      <p:tavLst>
                                        <p:tav tm="0">
                                          <p:val>
                                            <p:strVal val="1+#ppt_w/2"/>
                                          </p:val>
                                        </p:tav>
                                        <p:tav tm="100000">
                                          <p:val>
                                            <p:strVal val="#ppt_x"/>
                                          </p:val>
                                        </p:tav>
                                      </p:tavLst>
                                    </p:anim>
                                    <p:anim calcmode="lin" valueType="num">
                                      <p:cBhvr additive="base">
                                        <p:cTn id="11" dur="500" fill="hold"/>
                                        <p:tgtEl>
                                          <p:spTgt spid="36"/>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3"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1+#ppt_w/2"/>
                                          </p:val>
                                        </p:tav>
                                        <p:tav tm="100000">
                                          <p:val>
                                            <p:strVal val="#ppt_x"/>
                                          </p:val>
                                        </p:tav>
                                      </p:tavLst>
                                    </p:anim>
                                    <p:anim calcmode="lin" valueType="num">
                                      <p:cBhvr additive="base">
                                        <p:cTn id="16" dur="1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945740"/>
            <a:ext cx="6858000" cy="847417"/>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引 言</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3" name="椭圆 2">
            <a:extLst>
              <a:ext uri="{FF2B5EF4-FFF2-40B4-BE49-F238E27FC236}">
                <a16:creationId xmlns:a16="http://schemas.microsoft.com/office/drawing/2014/main" xmlns="" id="{71DAD1BE-EA1A-4378-81C2-6860CA36385A}"/>
              </a:ext>
            </a:extLst>
          </p:cNvPr>
          <p:cNvSpPr/>
          <p:nvPr/>
        </p:nvSpPr>
        <p:spPr>
          <a:xfrm>
            <a:off x="4210050" y="858724"/>
            <a:ext cx="847725" cy="847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标题 1">
            <a:extLst>
              <a:ext uri="{FF2B5EF4-FFF2-40B4-BE49-F238E27FC236}">
                <a16:creationId xmlns:a16="http://schemas.microsoft.com/office/drawing/2014/main" xmlns="" id="{C1C55726-1D73-4327-A406-565A00BDAB22}"/>
              </a:ext>
            </a:extLst>
          </p:cNvPr>
          <p:cNvSpPr txBox="1">
            <a:spLocks/>
          </p:cNvSpPr>
          <p:nvPr/>
        </p:nvSpPr>
        <p:spPr>
          <a:xfrm>
            <a:off x="1204912" y="820981"/>
            <a:ext cx="6858000" cy="847417"/>
          </a:xfrm>
          <a:prstGeom prst="rect">
            <a:avLst/>
          </a:prstGeom>
        </p:spPr>
        <p:txBody>
          <a:bodyPr vert="horz" lIns="91440" tIns="45720" rIns="91440" bIns="45720" rtlCol="0" anchor="b">
            <a:normAutofit fontScale="2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6000"/>
              </a:lnSpc>
            </a:pPr>
            <a:r>
              <a:rPr lang="en-US" altLang="zh-CN"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01</a:t>
            </a:r>
            <a:endParaRPr lang="zh-CN" altLang="en-US"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endParaRPr>
          </a:p>
        </p:txBody>
      </p:sp>
    </p:spTree>
    <p:extLst>
      <p:ext uri="{BB962C8B-B14F-4D97-AF65-F5344CB8AC3E}">
        <p14:creationId xmlns:p14="http://schemas.microsoft.com/office/powerpoint/2010/main" val="1710140185"/>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696465" y="1356466"/>
            <a:ext cx="2209800" cy="2336800"/>
          </a:xfrm>
          <a:prstGeom prst="rect">
            <a:avLst/>
          </a:prstGeom>
          <a:gradFill>
            <a:gsLst>
              <a:gs pos="0">
                <a:srgbClr val="C00000"/>
              </a:gs>
              <a:gs pos="74000">
                <a:srgbClr val="C00000"/>
              </a:gs>
              <a:gs pos="83000">
                <a:srgbClr val="FFC0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696465" y="1805731"/>
            <a:ext cx="2209800" cy="961482"/>
          </a:xfrm>
          <a:prstGeom prst="rect">
            <a:avLst/>
          </a:prstGeom>
        </p:spPr>
        <p:txBody>
          <a:bodyPr wrap="square">
            <a:spAutoFit/>
          </a:bodyPr>
          <a:lstStyle/>
          <a:p>
            <a:pPr algn="ctr">
              <a:lnSpc>
                <a:spcPct val="150000"/>
              </a:lnSpc>
            </a:pPr>
            <a:r>
              <a:rPr lang="zh-CN" altLang="en-US" sz="2000" b="1" dirty="0">
                <a:solidFill>
                  <a:schemeClr val="bg1"/>
                </a:solidFill>
                <a:latin typeface="字魂36号-正文宋楷" panose="00000500000000000000" charset="-122"/>
                <a:ea typeface="字魂36号-正文宋楷" panose="00000500000000000000" charset="-122"/>
              </a:rPr>
              <a:t> 中华人民共和国保守国家秘密法</a:t>
            </a:r>
          </a:p>
        </p:txBody>
      </p:sp>
      <p:grpSp>
        <p:nvGrpSpPr>
          <p:cNvPr id="4" name="组合 3"/>
          <p:cNvGrpSpPr/>
          <p:nvPr/>
        </p:nvGrpSpPr>
        <p:grpSpPr>
          <a:xfrm>
            <a:off x="3092524" y="1403350"/>
            <a:ext cx="5359400" cy="946150"/>
            <a:chOff x="3213100" y="1403350"/>
            <a:chExt cx="5359400" cy="946150"/>
          </a:xfrm>
        </p:grpSpPr>
        <p:sp>
          <p:nvSpPr>
            <p:cNvPr id="15" name="矩形 14"/>
            <p:cNvSpPr/>
            <p:nvPr/>
          </p:nvSpPr>
          <p:spPr>
            <a:xfrm>
              <a:off x="3213100" y="1403350"/>
              <a:ext cx="5359400" cy="946150"/>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314699" y="1447720"/>
              <a:ext cx="5166110" cy="879664"/>
            </a:xfrm>
            <a:prstGeom prst="rect">
              <a:avLst/>
            </a:prstGeom>
          </p:spPr>
          <p:txBody>
            <a:bodyPr wrap="square">
              <a:spAutoFit/>
            </a:bodyPr>
            <a:lstStyle/>
            <a:p>
              <a:pPr algn="just">
                <a:lnSpc>
                  <a:spcPct val="150000"/>
                </a:lnSpc>
              </a:pPr>
              <a:r>
                <a:rPr lang="en-US" altLang="zh-CN" dirty="0">
                  <a:latin typeface="字魂36号-正文宋楷" panose="00000500000000000000" charset="-122"/>
                  <a:ea typeface="字魂36号-正文宋楷" panose="00000500000000000000" charset="-122"/>
                  <a:sym typeface="+mn-ea"/>
                </a:rPr>
                <a:t>1988年9月5日第七届全国人民代表大会常务委员会第三次会议通过 </a:t>
              </a:r>
              <a:r>
                <a:rPr lang="zh-CN" altLang="en-US" dirty="0">
                  <a:latin typeface="字魂36号-正文宋楷" panose="00000500000000000000" charset="-122"/>
                  <a:ea typeface="字魂36号-正文宋楷" panose="00000500000000000000" charset="-122"/>
                  <a:sym typeface="+mn-ea"/>
                </a:rPr>
                <a:t>。</a:t>
              </a:r>
              <a:endParaRPr lang="en-US" altLang="zh-CN" dirty="0">
                <a:latin typeface="字魂36号-正文宋楷" panose="00000500000000000000" charset="-122"/>
                <a:ea typeface="字魂36号-正文宋楷" panose="00000500000000000000" charset="-122"/>
                <a:sym typeface="+mn-ea"/>
              </a:endParaRPr>
            </a:p>
          </p:txBody>
        </p:sp>
      </p:grpSp>
      <p:grpSp>
        <p:nvGrpSpPr>
          <p:cNvPr id="9" name="组合 8"/>
          <p:cNvGrpSpPr/>
          <p:nvPr/>
        </p:nvGrpSpPr>
        <p:grpSpPr>
          <a:xfrm>
            <a:off x="3092524" y="2740134"/>
            <a:ext cx="5359400" cy="946150"/>
            <a:chOff x="3213100" y="1403350"/>
            <a:chExt cx="5359400" cy="946150"/>
          </a:xfrm>
        </p:grpSpPr>
        <p:sp>
          <p:nvSpPr>
            <p:cNvPr id="10" name="矩形 9"/>
            <p:cNvSpPr/>
            <p:nvPr/>
          </p:nvSpPr>
          <p:spPr>
            <a:xfrm>
              <a:off x="3213100" y="1403350"/>
              <a:ext cx="5359400" cy="946150"/>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14699" y="1447720"/>
              <a:ext cx="5166110" cy="879664"/>
            </a:xfrm>
            <a:prstGeom prst="rect">
              <a:avLst/>
            </a:prstGeom>
          </p:spPr>
          <p:txBody>
            <a:bodyPr wrap="square">
              <a:spAutoFit/>
            </a:bodyPr>
            <a:lstStyle/>
            <a:p>
              <a:pPr algn="just">
                <a:lnSpc>
                  <a:spcPct val="150000"/>
                </a:lnSpc>
              </a:pPr>
              <a:r>
                <a:rPr lang="en-US" altLang="zh-CN" dirty="0">
                  <a:latin typeface="字魂36号-正文宋楷" panose="00000500000000000000" charset="-122"/>
                  <a:ea typeface="字魂36号-正文宋楷" panose="00000500000000000000" charset="-122"/>
                  <a:sym typeface="+mn-ea"/>
                </a:rPr>
                <a:t>2010</a:t>
              </a:r>
              <a:r>
                <a:rPr lang="zh-CN" altLang="en-US" dirty="0">
                  <a:latin typeface="字魂36号-正文宋楷" panose="00000500000000000000" charset="-122"/>
                  <a:ea typeface="字魂36号-正文宋楷" panose="00000500000000000000" charset="-122"/>
                  <a:sym typeface="+mn-ea"/>
                </a:rPr>
                <a:t>年４月</a:t>
              </a:r>
              <a:r>
                <a:rPr lang="en-US" altLang="zh-CN" dirty="0">
                  <a:latin typeface="字魂36号-正文宋楷" panose="00000500000000000000" charset="-122"/>
                  <a:ea typeface="字魂36号-正文宋楷" panose="00000500000000000000" charset="-122"/>
                  <a:sym typeface="+mn-ea"/>
                </a:rPr>
                <a:t>29</a:t>
              </a:r>
              <a:r>
                <a:rPr lang="zh-CN" altLang="en-US" dirty="0">
                  <a:latin typeface="字魂36号-正文宋楷" panose="00000500000000000000" charset="-122"/>
                  <a:ea typeface="字魂36号-正文宋楷" panose="00000500000000000000" charset="-122"/>
                  <a:sym typeface="+mn-ea"/>
                </a:rPr>
                <a:t>日第十一届全国人民代表大会常务委员会第十四次会议修订。</a:t>
              </a:r>
              <a:endParaRPr lang="en-US" altLang="zh-CN" dirty="0">
                <a:latin typeface="字魂36号-正文宋楷" panose="00000500000000000000" charset="-122"/>
                <a:ea typeface="字魂36号-正文宋楷" panose="00000500000000000000" charset="-122"/>
                <a:sym typeface="+mn-ea"/>
              </a:endParaRPr>
            </a:p>
          </p:txBody>
        </p:sp>
      </p:grpSp>
      <p:sp>
        <p:nvSpPr>
          <p:cNvPr id="22" name="标题 1"/>
          <p:cNvSpPr>
            <a:spLocks noGrp="1"/>
          </p:cNvSpPr>
          <p:nvPr>
            <p:custDataLst>
              <p:tags r:id="rId2"/>
            </p:custDataLst>
          </p:nvPr>
        </p:nvSpPr>
        <p:spPr>
          <a:xfrm>
            <a:off x="2274970" y="46177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algn="ctr"/>
            <a:r>
              <a:rPr lang="en-US" altLang="zh-CN" sz="2400" b="1" dirty="0">
                <a:latin typeface="字魂36号-正文宋楷" panose="00000500000000000000" charset="-122"/>
                <a:ea typeface="字魂36号-正文宋楷" panose="00000500000000000000" charset="-122"/>
                <a:sym typeface="+mn-ea"/>
              </a:rPr>
              <a:t>一、修订《保密法》的时代背景</a:t>
            </a:r>
            <a:endParaRPr lang="zh-CN" altLang="en-US" sz="2400" b="1" dirty="0">
              <a:latin typeface="字魂36号-正文宋楷" panose="00000500000000000000" charset="-122"/>
              <a:ea typeface="字魂36号-正文宋楷" panose="00000500000000000000"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31243" b="31243"/>
          <a:stretch>
            <a:fillRect/>
          </a:stretch>
        </p:blipFill>
        <p:spPr>
          <a:xfrm>
            <a:off x="0" y="-4445"/>
            <a:ext cx="9144000" cy="5143500"/>
          </a:xfrm>
          <a:prstGeom prst="rect">
            <a:avLst/>
          </a:prstGeom>
        </p:spPr>
      </p:pic>
      <p:sp>
        <p:nvSpPr>
          <p:cNvPr id="3" name="矩形: 圆角 2"/>
          <p:cNvSpPr/>
          <p:nvPr/>
        </p:nvSpPr>
        <p:spPr>
          <a:xfrm>
            <a:off x="236178" y="240926"/>
            <a:ext cx="8671645" cy="4653077"/>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8" name="矩形 7"/>
          <p:cNvSpPr/>
          <p:nvPr/>
        </p:nvSpPr>
        <p:spPr bwMode="auto">
          <a:xfrm>
            <a:off x="0" y="3054129"/>
            <a:ext cx="9147572" cy="2089371"/>
          </a:xfrm>
          <a:prstGeom prst="rect">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EEFAC"/>
                  </a:gs>
                  <a:gs pos="45000">
                    <a:srgbClr val="E9BE61"/>
                  </a:gs>
                </a:gsLst>
                <a:lin ang="5400000" scaled="1"/>
              </a:gradFill>
              <a:latin typeface="字魂36号-正文宋楷" panose="00000500000000000000" charset="-122"/>
              <a:ea typeface="字魂36号-正文宋楷" panose="00000500000000000000" charset="-122"/>
            </a:endParaRPr>
          </a:p>
        </p:txBody>
      </p:sp>
      <p:pic>
        <p:nvPicPr>
          <p:cNvPr id="9" name="图片 8" descr="图片包含 游戏机, 杯子, 食物, 飞盘&#10;&#10;描述已自动生成"/>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8059" y="3744868"/>
            <a:ext cx="9144000" cy="1412081"/>
          </a:xfrm>
          <a:prstGeom prst="rect">
            <a:avLst/>
          </a:prstGeom>
        </p:spPr>
      </p:pic>
      <p:grpSp>
        <p:nvGrpSpPr>
          <p:cNvPr id="10" name="组合 9"/>
          <p:cNvGrpSpPr/>
          <p:nvPr/>
        </p:nvGrpSpPr>
        <p:grpSpPr>
          <a:xfrm>
            <a:off x="953691" y="1409724"/>
            <a:ext cx="2267937" cy="2751887"/>
            <a:chOff x="1271588" y="1879632"/>
            <a:chExt cx="3023916" cy="3669183"/>
          </a:xfrm>
        </p:grpSpPr>
        <p:sp>
          <p:nvSpPr>
            <p:cNvPr id="11" name="矩形 10"/>
            <p:cNvSpPr/>
            <p:nvPr/>
          </p:nvSpPr>
          <p:spPr bwMode="auto">
            <a:xfrm>
              <a:off x="127158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12" name="Rectangle 11"/>
            <p:cNvSpPr>
              <a:spLocks noChangeArrowheads="1"/>
            </p:cNvSpPr>
            <p:nvPr/>
          </p:nvSpPr>
          <p:spPr bwMode="auto">
            <a:xfrm>
              <a:off x="173125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01</a:t>
              </a:r>
            </a:p>
          </p:txBody>
        </p:sp>
        <p:sp>
          <p:nvSpPr>
            <p:cNvPr id="13" name="文本框 12"/>
            <p:cNvSpPr txBox="1"/>
            <p:nvPr/>
          </p:nvSpPr>
          <p:spPr>
            <a:xfrm>
              <a:off x="1611878" y="2726651"/>
              <a:ext cx="2343335" cy="2491740"/>
            </a:xfrm>
            <a:prstGeom prst="rect">
              <a:avLst/>
            </a:prstGeom>
            <a:noFill/>
          </p:spPr>
          <p:txBody>
            <a:bodyPr wrap="square" rtlCol="0">
              <a:spAutoFit/>
            </a:bodyPr>
            <a:lstStyle/>
            <a:p>
              <a:pPr algn="ctr" fontAlgn="auto">
                <a:lnSpc>
                  <a:spcPct val="100000"/>
                </a:lnSpc>
              </a:pPr>
              <a:r>
                <a:rPr lang="zh-CN" altLang="en-US" sz="1050" spc="400" dirty="0">
                  <a:latin typeface="字魂36号-正文宋楷" panose="00000500000000000000" charset="-122"/>
                  <a:ea typeface="字魂36号-正文宋楷" panose="00000500000000000000" charset="-122"/>
                </a:rPr>
                <a:t>国家秘密存在的形态和运行方式发生了变化,国家秘密载体由纸介质为主发展到声、光、电、磁等多种形式，亟须对现代通信和计算机网络条件下存储、处理和传输国家秘密的制度进行补充完善。</a:t>
              </a:r>
            </a:p>
          </p:txBody>
        </p:sp>
      </p:grpSp>
      <p:grpSp>
        <p:nvGrpSpPr>
          <p:cNvPr id="14" name="组合 13"/>
          <p:cNvGrpSpPr/>
          <p:nvPr/>
        </p:nvGrpSpPr>
        <p:grpSpPr>
          <a:xfrm>
            <a:off x="3454259" y="1409724"/>
            <a:ext cx="2267937" cy="2751887"/>
            <a:chOff x="4605678" y="1879632"/>
            <a:chExt cx="3023916" cy="3669183"/>
          </a:xfrm>
        </p:grpSpPr>
        <p:sp>
          <p:nvSpPr>
            <p:cNvPr id="15" name="矩形 14"/>
            <p:cNvSpPr/>
            <p:nvPr/>
          </p:nvSpPr>
          <p:spPr bwMode="auto">
            <a:xfrm>
              <a:off x="460567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16" name="Rectangle 11"/>
            <p:cNvSpPr>
              <a:spLocks noChangeArrowheads="1"/>
            </p:cNvSpPr>
            <p:nvPr/>
          </p:nvSpPr>
          <p:spPr bwMode="auto">
            <a:xfrm>
              <a:off x="5043534"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02</a:t>
              </a:r>
            </a:p>
          </p:txBody>
        </p:sp>
        <p:sp>
          <p:nvSpPr>
            <p:cNvPr id="17" name="文本框 16"/>
            <p:cNvSpPr txBox="1"/>
            <p:nvPr/>
          </p:nvSpPr>
          <p:spPr>
            <a:xfrm>
              <a:off x="4945968" y="2726651"/>
              <a:ext cx="2343335" cy="2491740"/>
            </a:xfrm>
            <a:prstGeom prst="rect">
              <a:avLst/>
            </a:prstGeom>
            <a:noFill/>
          </p:spPr>
          <p:txBody>
            <a:bodyPr wrap="square" rtlCol="0">
              <a:spAutoFit/>
            </a:bodyPr>
            <a:lstStyle/>
            <a:p>
              <a:pPr algn="ctr" fontAlgn="auto">
                <a:lnSpc>
                  <a:spcPct val="100000"/>
                </a:lnSpc>
              </a:pPr>
              <a:r>
                <a:rPr lang="zh-CN" altLang="en-US" sz="1050" spc="400" dirty="0">
                  <a:latin typeface="字魂36号-正文宋楷" panose="00000500000000000000" charset="-122"/>
                  <a:ea typeface="字魂36号-正文宋楷" panose="00000500000000000000" charset="-122"/>
                </a:rPr>
                <a:t>保密工作对象、领域和环境发生了深刻变化，一些经济和社会组织进入涉密领域，涉密人员流动性增强、流向复杂，管理难度加大，需要对涉密机关、单位和涉密人员的保密管理制度做进一步完善。</a:t>
              </a:r>
            </a:p>
          </p:txBody>
        </p:sp>
      </p:grpSp>
      <p:grpSp>
        <p:nvGrpSpPr>
          <p:cNvPr id="18" name="组合 17"/>
          <p:cNvGrpSpPr/>
          <p:nvPr/>
        </p:nvGrpSpPr>
        <p:grpSpPr>
          <a:xfrm>
            <a:off x="5954826" y="1409724"/>
            <a:ext cx="2267937" cy="2751887"/>
            <a:chOff x="7939768" y="1879632"/>
            <a:chExt cx="3023916" cy="3669183"/>
          </a:xfrm>
        </p:grpSpPr>
        <p:sp>
          <p:nvSpPr>
            <p:cNvPr id="19" name="矩形 18"/>
            <p:cNvSpPr/>
            <p:nvPr/>
          </p:nvSpPr>
          <p:spPr bwMode="auto">
            <a:xfrm>
              <a:off x="793976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20" name="Rectangle 11"/>
            <p:cNvSpPr>
              <a:spLocks noChangeArrowheads="1"/>
            </p:cNvSpPr>
            <p:nvPr/>
          </p:nvSpPr>
          <p:spPr bwMode="auto">
            <a:xfrm>
              <a:off x="839943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03</a:t>
              </a:r>
            </a:p>
          </p:txBody>
        </p:sp>
        <p:sp>
          <p:nvSpPr>
            <p:cNvPr id="21" name="文本框 20"/>
            <p:cNvSpPr txBox="1"/>
            <p:nvPr/>
          </p:nvSpPr>
          <p:spPr>
            <a:xfrm>
              <a:off x="8280209" y="2658917"/>
              <a:ext cx="2343335" cy="1413933"/>
            </a:xfrm>
            <a:prstGeom prst="rect">
              <a:avLst/>
            </a:prstGeom>
            <a:noFill/>
          </p:spPr>
          <p:txBody>
            <a:bodyPr wrap="square" rtlCol="0">
              <a:spAutoFit/>
            </a:bodyPr>
            <a:lstStyle/>
            <a:p>
              <a:pPr algn="ctr">
                <a:lnSpc>
                  <a:spcPct val="150000"/>
                </a:lnSpc>
              </a:pPr>
              <a:r>
                <a:rPr lang="zh-CN" altLang="en-US" sz="1050" spc="400" dirty="0">
                  <a:latin typeface="字魂36号-正文宋楷" panose="00000500000000000000" charset="-122"/>
                  <a:ea typeface="字魂36号-正文宋楷" panose="00000500000000000000" charset="-122"/>
                </a:rPr>
                <a:t>国家秘密的确定、变更、解除等定密制度需要进一步完善相关程序。</a:t>
              </a:r>
            </a:p>
          </p:txBody>
        </p:sp>
      </p:grpSp>
      <p:sp>
        <p:nvSpPr>
          <p:cNvPr id="22" name="标题 1"/>
          <p:cNvSpPr>
            <a:spLocks noGrp="1"/>
          </p:cNvSpPr>
          <p:nvPr>
            <p:custDataLst>
              <p:tags r:id="rId2"/>
            </p:custDataLst>
          </p:nvPr>
        </p:nvSpPr>
        <p:spPr>
          <a:xfrm>
            <a:off x="2274970" y="46177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algn="ctr"/>
            <a:r>
              <a:rPr lang="en-US" altLang="zh-CN" sz="2400" b="1" dirty="0">
                <a:latin typeface="字魂36号-正文宋楷" panose="00000500000000000000" charset="-122"/>
                <a:ea typeface="字魂36号-正文宋楷" panose="00000500000000000000" charset="-122"/>
                <a:sym typeface="+mn-ea"/>
              </a:rPr>
              <a:t>一、修订《保密法》的时代背景</a:t>
            </a:r>
            <a:endParaRPr lang="zh-CN" altLang="en-US" sz="2400" b="1" dirty="0">
              <a:latin typeface="字魂36号-正文宋楷" panose="00000500000000000000" charset="-122"/>
              <a:ea typeface="字魂36号-正文宋楷" panose="00000500000000000000" charset="-122"/>
            </a:endParaRPr>
          </a:p>
        </p:txBody>
      </p:sp>
      <p:sp>
        <p:nvSpPr>
          <p:cNvPr id="23" name="矩形 22"/>
          <p:cNvSpPr/>
          <p:nvPr/>
        </p:nvSpPr>
        <p:spPr>
          <a:xfrm>
            <a:off x="489868" y="4238084"/>
            <a:ext cx="8168348" cy="737235"/>
          </a:xfrm>
          <a:prstGeom prst="rect">
            <a:avLst/>
          </a:prstGeom>
        </p:spPr>
        <p:txBody>
          <a:bodyPr wrap="square">
            <a:spAutoFit/>
          </a:bodyPr>
          <a:lstStyle/>
          <a:p>
            <a:pPr indent="457200" algn="just" fontAlgn="auto">
              <a:lnSpc>
                <a:spcPct val="100000"/>
              </a:lnSpc>
            </a:pPr>
            <a:r>
              <a:rPr lang="en-US" altLang="zh-CN" sz="1400" dirty="0">
                <a:solidFill>
                  <a:srgbClr val="F2BF92"/>
                </a:solidFill>
                <a:latin typeface="字魂36号-正文宋楷" panose="00000500000000000000" charset="-122"/>
                <a:ea typeface="字魂36号-正文宋楷" panose="00000500000000000000" charset="-122"/>
                <a:sym typeface="+mn-ea"/>
              </a:rPr>
              <a:t>《保密法》自1989年5月1日起施行以来，对于保守国家秘密、维护国家安全和利益，发挥了重要作用。但是，随着我国经济社会的快速发展，特别是信息化的发展和电子政务的建设和应用，保密工作出现了一些新情况和新问题，主要表现为：</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31243" b="31243"/>
          <a:stretch>
            <a:fillRect/>
          </a:stretch>
        </p:blipFill>
        <p:spPr>
          <a:xfrm>
            <a:off x="0" y="-4445"/>
            <a:ext cx="9144000" cy="5143500"/>
          </a:xfrm>
          <a:prstGeom prst="rect">
            <a:avLst/>
          </a:prstGeom>
        </p:spPr>
      </p:pic>
      <p:sp>
        <p:nvSpPr>
          <p:cNvPr id="3" name="矩形: 圆角 2"/>
          <p:cNvSpPr/>
          <p:nvPr/>
        </p:nvSpPr>
        <p:spPr>
          <a:xfrm>
            <a:off x="236178" y="240926"/>
            <a:ext cx="8671645" cy="4653077"/>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8" name="矩形 7"/>
          <p:cNvSpPr/>
          <p:nvPr/>
        </p:nvSpPr>
        <p:spPr bwMode="auto">
          <a:xfrm>
            <a:off x="0" y="3054129"/>
            <a:ext cx="9147572" cy="2089371"/>
          </a:xfrm>
          <a:prstGeom prst="rect">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EEFAC"/>
                  </a:gs>
                  <a:gs pos="45000">
                    <a:srgbClr val="E9BE61"/>
                  </a:gs>
                </a:gsLst>
                <a:lin ang="5400000" scaled="1"/>
              </a:gradFill>
              <a:latin typeface="字魂36号-正文宋楷" panose="00000500000000000000" charset="-122"/>
              <a:ea typeface="字魂36号-正文宋楷" panose="00000500000000000000" charset="-122"/>
            </a:endParaRPr>
          </a:p>
        </p:txBody>
      </p:sp>
      <p:pic>
        <p:nvPicPr>
          <p:cNvPr id="9" name="图片 8" descr="图片包含 游戏机, 杯子, 食物, 飞盘&#10;&#10;描述已自动生成"/>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8059" y="3744868"/>
            <a:ext cx="9144000" cy="1412081"/>
          </a:xfrm>
          <a:prstGeom prst="rect">
            <a:avLst/>
          </a:prstGeom>
        </p:spPr>
      </p:pic>
      <p:grpSp>
        <p:nvGrpSpPr>
          <p:cNvPr id="10" name="组合 9"/>
          <p:cNvGrpSpPr/>
          <p:nvPr/>
        </p:nvGrpSpPr>
        <p:grpSpPr>
          <a:xfrm>
            <a:off x="953691" y="1409724"/>
            <a:ext cx="2267937" cy="2751887"/>
            <a:chOff x="1271588" y="1879632"/>
            <a:chExt cx="3023916" cy="3669183"/>
          </a:xfrm>
        </p:grpSpPr>
        <p:sp>
          <p:nvSpPr>
            <p:cNvPr id="11" name="矩形 10"/>
            <p:cNvSpPr/>
            <p:nvPr/>
          </p:nvSpPr>
          <p:spPr bwMode="auto">
            <a:xfrm>
              <a:off x="127158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12" name="Rectangle 11"/>
            <p:cNvSpPr>
              <a:spLocks noChangeArrowheads="1"/>
            </p:cNvSpPr>
            <p:nvPr/>
          </p:nvSpPr>
          <p:spPr bwMode="auto">
            <a:xfrm>
              <a:off x="173125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04</a:t>
              </a:r>
            </a:p>
          </p:txBody>
        </p:sp>
        <p:sp>
          <p:nvSpPr>
            <p:cNvPr id="13" name="文本框 12"/>
            <p:cNvSpPr txBox="1"/>
            <p:nvPr/>
          </p:nvSpPr>
          <p:spPr>
            <a:xfrm>
              <a:off x="1611878" y="2726651"/>
              <a:ext cx="2343335" cy="1968500"/>
            </a:xfrm>
            <a:prstGeom prst="rect">
              <a:avLst/>
            </a:prstGeom>
            <a:noFill/>
          </p:spPr>
          <p:txBody>
            <a:bodyPr wrap="square" rtlCol="0">
              <a:spAutoFit/>
            </a:bodyPr>
            <a:lstStyle/>
            <a:p>
              <a:pPr algn="ctr" fontAlgn="auto">
                <a:lnSpc>
                  <a:spcPct val="150000"/>
                </a:lnSpc>
              </a:pPr>
              <a:r>
                <a:rPr lang="zh-CN" altLang="en-US" sz="1200" spc="400" dirty="0">
                  <a:latin typeface="字魂36号-正文宋楷" panose="00000500000000000000" charset="-122"/>
                  <a:ea typeface="字魂36号-正文宋楷" panose="00000500000000000000" charset="-122"/>
                </a:rPr>
                <a:t>现行保密法关于保密法律责任的规定已不能适应新形势下保密工作的需要。</a:t>
              </a:r>
            </a:p>
          </p:txBody>
        </p:sp>
      </p:grpSp>
      <p:grpSp>
        <p:nvGrpSpPr>
          <p:cNvPr id="14" name="组合 13"/>
          <p:cNvGrpSpPr/>
          <p:nvPr/>
        </p:nvGrpSpPr>
        <p:grpSpPr>
          <a:xfrm>
            <a:off x="3454259" y="1409724"/>
            <a:ext cx="2267937" cy="2751887"/>
            <a:chOff x="4605678" y="1879632"/>
            <a:chExt cx="3023916" cy="3669183"/>
          </a:xfrm>
        </p:grpSpPr>
        <p:sp>
          <p:nvSpPr>
            <p:cNvPr id="15" name="矩形 14"/>
            <p:cNvSpPr/>
            <p:nvPr/>
          </p:nvSpPr>
          <p:spPr bwMode="auto">
            <a:xfrm>
              <a:off x="460567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16" name="Rectangle 11"/>
            <p:cNvSpPr>
              <a:spLocks noChangeArrowheads="1"/>
            </p:cNvSpPr>
            <p:nvPr/>
          </p:nvSpPr>
          <p:spPr bwMode="auto">
            <a:xfrm>
              <a:off x="5043534"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05</a:t>
              </a:r>
            </a:p>
          </p:txBody>
        </p:sp>
        <p:sp>
          <p:nvSpPr>
            <p:cNvPr id="17" name="文本框 16"/>
            <p:cNvSpPr txBox="1"/>
            <p:nvPr/>
          </p:nvSpPr>
          <p:spPr>
            <a:xfrm>
              <a:off x="4945968" y="2726651"/>
              <a:ext cx="2343335" cy="1968500"/>
            </a:xfrm>
            <a:prstGeom prst="rect">
              <a:avLst/>
            </a:prstGeom>
            <a:noFill/>
          </p:spPr>
          <p:txBody>
            <a:bodyPr wrap="square" rtlCol="0">
              <a:spAutoFit/>
            </a:bodyPr>
            <a:lstStyle/>
            <a:p>
              <a:pPr algn="ctr" fontAlgn="auto">
                <a:lnSpc>
                  <a:spcPct val="150000"/>
                </a:lnSpc>
              </a:pPr>
              <a:r>
                <a:rPr lang="zh-CN" altLang="en-US" sz="1200" spc="400" dirty="0">
                  <a:latin typeface="字魂36号-正文宋楷" panose="00000500000000000000" charset="-122"/>
                  <a:ea typeface="字魂36号-正文宋楷" panose="00000500000000000000" charset="-122"/>
                </a:rPr>
                <a:t>在保密工作实践中总结出的一些好的制度规定，需要以法律的形式固定下来。</a:t>
              </a:r>
            </a:p>
          </p:txBody>
        </p:sp>
      </p:grpSp>
      <p:grpSp>
        <p:nvGrpSpPr>
          <p:cNvPr id="18" name="组合 17"/>
          <p:cNvGrpSpPr/>
          <p:nvPr/>
        </p:nvGrpSpPr>
        <p:grpSpPr>
          <a:xfrm>
            <a:off x="5954826" y="1409724"/>
            <a:ext cx="2267937" cy="2751887"/>
            <a:chOff x="7939768" y="1879632"/>
            <a:chExt cx="3023916" cy="3669183"/>
          </a:xfrm>
        </p:grpSpPr>
        <p:sp>
          <p:nvSpPr>
            <p:cNvPr id="19" name="矩形 18"/>
            <p:cNvSpPr/>
            <p:nvPr/>
          </p:nvSpPr>
          <p:spPr bwMode="auto">
            <a:xfrm>
              <a:off x="793976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68553" tIns="34276" rIns="68553" bIns="34276" numCol="1" rtlCol="0" anchor="t" anchorCtr="0" compatLnSpc="1"/>
            <a:lstStyle/>
            <a:p>
              <a:pPr defTabSz="913765" fontAlgn="base">
                <a:spcBef>
                  <a:spcPct val="0"/>
                </a:spcBef>
                <a:spcAft>
                  <a:spcPct val="0"/>
                </a:spcAft>
              </a:pPr>
              <a:endParaRPr lang="zh-CN" altLang="en-US" sz="1350" kern="0" dirty="0">
                <a:solidFill>
                  <a:srgbClr val="BC0000"/>
                </a:solidFill>
                <a:latin typeface="字魂36号-正文宋楷" panose="00000500000000000000" charset="-122"/>
                <a:ea typeface="字魂36号-正文宋楷" panose="00000500000000000000" charset="-122"/>
              </a:endParaRPr>
            </a:p>
          </p:txBody>
        </p:sp>
        <p:sp>
          <p:nvSpPr>
            <p:cNvPr id="20" name="Rectangle 11"/>
            <p:cNvSpPr>
              <a:spLocks noChangeArrowheads="1"/>
            </p:cNvSpPr>
            <p:nvPr/>
          </p:nvSpPr>
          <p:spPr bwMode="auto">
            <a:xfrm>
              <a:off x="839943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ln w="19050">
                    <a:noFill/>
                  </a:ln>
                  <a:solidFill>
                    <a:srgbClr val="F6D1A4"/>
                  </a:solidFill>
                  <a:latin typeface="字魂36号-正文宋楷" panose="00000500000000000000" charset="-122"/>
                  <a:ea typeface="字魂36号-正文宋楷" panose="00000500000000000000" charset="-122"/>
                  <a:sym typeface="+mn-lt"/>
                </a:rPr>
                <a:t>06</a:t>
              </a:r>
            </a:p>
          </p:txBody>
        </p:sp>
        <p:sp>
          <p:nvSpPr>
            <p:cNvPr id="21" name="文本框 20"/>
            <p:cNvSpPr txBox="1"/>
            <p:nvPr/>
          </p:nvSpPr>
          <p:spPr>
            <a:xfrm>
              <a:off x="8213241" y="2658565"/>
              <a:ext cx="2658533" cy="2706794"/>
            </a:xfrm>
            <a:prstGeom prst="rect">
              <a:avLst/>
            </a:prstGeom>
            <a:noFill/>
          </p:spPr>
          <p:txBody>
            <a:bodyPr wrap="square" rtlCol="0">
              <a:spAutoFit/>
            </a:bodyPr>
            <a:lstStyle/>
            <a:p>
              <a:pPr algn="ctr">
                <a:lnSpc>
                  <a:spcPct val="150000"/>
                </a:lnSpc>
              </a:pPr>
              <a:r>
                <a:rPr lang="zh-CN" altLang="en-US" sz="1200" spc="400" dirty="0">
                  <a:latin typeface="字魂36号-正文宋楷" panose="00000500000000000000" charset="-122"/>
                  <a:ea typeface="字魂36号-正文宋楷" panose="00000500000000000000" charset="-122"/>
                </a:rPr>
                <a:t>信息公开与信息安全之间出现了一些矛盾冲突，窃密、泄密违法行为日益复杂多样，现行保密法难以保障保密工作的实际需要。</a:t>
              </a:r>
            </a:p>
          </p:txBody>
        </p:sp>
      </p:grpSp>
      <p:sp>
        <p:nvSpPr>
          <p:cNvPr id="22" name="标题 1"/>
          <p:cNvSpPr>
            <a:spLocks noGrp="1"/>
          </p:cNvSpPr>
          <p:nvPr>
            <p:custDataLst>
              <p:tags r:id="rId2"/>
            </p:custDataLst>
          </p:nvPr>
        </p:nvSpPr>
        <p:spPr>
          <a:xfrm>
            <a:off x="2266080" y="470032"/>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algn="ctr"/>
            <a:r>
              <a:rPr lang="en-US" altLang="zh-CN" sz="2400" b="1" dirty="0">
                <a:latin typeface="字魂36号-正文宋楷" panose="00000500000000000000" charset="-122"/>
                <a:ea typeface="字魂36号-正文宋楷" panose="00000500000000000000" charset="-122"/>
                <a:sym typeface="+mn-ea"/>
              </a:rPr>
              <a:t>一、修订《保密法》的时代背景</a:t>
            </a:r>
            <a:endParaRPr lang="zh-CN" altLang="en-US" sz="2400" b="1" dirty="0">
              <a:latin typeface="字魂36号-正文宋楷" panose="00000500000000000000" charset="-122"/>
              <a:ea typeface="字魂36号-正文宋楷" panose="00000500000000000000" charset="-122"/>
            </a:endParaRPr>
          </a:p>
        </p:txBody>
      </p:sp>
      <p:sp>
        <p:nvSpPr>
          <p:cNvPr id="23" name="矩形 22"/>
          <p:cNvSpPr/>
          <p:nvPr/>
        </p:nvSpPr>
        <p:spPr>
          <a:xfrm>
            <a:off x="489868" y="4238084"/>
            <a:ext cx="8168348" cy="737235"/>
          </a:xfrm>
          <a:prstGeom prst="rect">
            <a:avLst/>
          </a:prstGeom>
        </p:spPr>
        <p:txBody>
          <a:bodyPr wrap="square">
            <a:spAutoFit/>
          </a:bodyPr>
          <a:lstStyle/>
          <a:p>
            <a:pPr indent="457200" algn="just" fontAlgn="auto">
              <a:lnSpc>
                <a:spcPct val="100000"/>
              </a:lnSpc>
            </a:pPr>
            <a:r>
              <a:rPr lang="en-US" altLang="zh-CN" sz="1400" dirty="0">
                <a:solidFill>
                  <a:srgbClr val="F2BF92"/>
                </a:solidFill>
                <a:latin typeface="字魂36号-正文宋楷" panose="00000500000000000000" charset="-122"/>
                <a:ea typeface="字魂36号-正文宋楷" panose="00000500000000000000" charset="-122"/>
                <a:sym typeface="+mn-ea"/>
              </a:rPr>
              <a:t>《保密法》自1989年5月1日起施行以来，对于保守国家秘密、维护国家安全和利益，发挥了重要作用。但是，随着我国经济社会的快速发展，特别是信息化的发展和电子政务的建设和应用，保密工作出现了一些新情况和新问题，主要表现为：</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标题 1"/>
          <p:cNvSpPr>
            <a:spLocks noGrp="1"/>
          </p:cNvSpPr>
          <p:nvPr>
            <p:ph type="title"/>
            <p:custDataLst>
              <p:tags r:id="rId2"/>
            </p:custDataLst>
          </p:nvPr>
        </p:nvSpPr>
        <p:spPr>
          <a:xfrm>
            <a:off x="2354345" y="452887"/>
            <a:ext cx="4593431" cy="461963"/>
          </a:xfrm>
        </p:spPr>
        <p:txBody>
          <a:bodyPr vert="horz" lIns="68580" tIns="34290" rIns="68580" bIns="34290" rtlCol="0" anchor="ctr">
            <a:normAutofit/>
          </a:bodyPr>
          <a:lstStyle/>
          <a:p>
            <a:pPr algn="ctr"/>
            <a:r>
              <a:rPr lang="en-US" altLang="zh-CN" sz="2400" b="1" dirty="0">
                <a:latin typeface="字魂36号-正文宋楷" panose="00000500000000000000" charset="-122"/>
                <a:ea typeface="字魂36号-正文宋楷" panose="00000500000000000000" charset="-122"/>
                <a:sym typeface="+mn-ea"/>
              </a:rPr>
              <a:t>一、修订《保密法》的时代背景</a:t>
            </a:r>
            <a:endParaRPr lang="zh-CN" altLang="en-US" sz="2400" b="1" dirty="0">
              <a:latin typeface="字魂36号-正文宋楷" panose="00000500000000000000" charset="-122"/>
              <a:ea typeface="字魂36号-正文宋楷" panose="00000500000000000000" charset="-122"/>
            </a:endParaRPr>
          </a:p>
        </p:txBody>
      </p:sp>
      <p:sp>
        <p:nvSpPr>
          <p:cNvPr id="37" name="内容占位符 5"/>
          <p:cNvSpPr txBox="1"/>
          <p:nvPr/>
        </p:nvSpPr>
        <p:spPr>
          <a:xfrm>
            <a:off x="895350" y="1331595"/>
            <a:ext cx="7098030" cy="1097915"/>
          </a:xfrm>
          <a:prstGeom prst="rect">
            <a:avLst/>
          </a:prstGeom>
        </p:spPr>
        <p:txBody>
          <a:bodyPr vert="horz" lIns="91440" tIns="45720" rIns="91440" bIns="45720" rtlCol="0"/>
          <a:lst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6pPr>
            <a:lvl7pPr marL="20580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7pPr>
            <a:lvl8pPr marL="24009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8pPr>
            <a:lvl9pPr marL="27438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9pPr>
          </a:lstStyle>
          <a:p>
            <a:pPr algn="just">
              <a:lnSpc>
                <a:spcPct val="150000"/>
              </a:lnSpc>
            </a:pPr>
            <a:r>
              <a:rPr lang="en-US" altLang="zh-CN" sz="1400" dirty="0">
                <a:latin typeface="字魂36号-正文宋楷" panose="00000500000000000000" charset="-122"/>
                <a:ea typeface="字魂36号-正文宋楷" panose="00000500000000000000" charset="-122"/>
                <a:sym typeface="+mn-ea"/>
              </a:rPr>
              <a:t>　　</a:t>
            </a:r>
            <a:r>
              <a:rPr lang="zh-CN" altLang="en-US" sz="1400" dirty="0">
                <a:latin typeface="字魂36号-正文宋楷" panose="00000500000000000000" charset="-122"/>
                <a:ea typeface="字魂36号-正文宋楷" panose="00000500000000000000" charset="-122"/>
                <a:sym typeface="+mn-ea"/>
              </a:rPr>
              <a:t>新修订的保密法充分吸收近年来保密工作理论和实践成果，充分借鉴国外保密法制建设的有益经验，针对新形势下保密工作面临的突出问题，着力完善国家秘密的确定、变更和解除机制，缩小国家秘密范围；</a:t>
            </a:r>
          </a:p>
        </p:txBody>
      </p:sp>
      <p:sp>
        <p:nvSpPr>
          <p:cNvPr id="4" name="内容占位符 5"/>
          <p:cNvSpPr txBox="1"/>
          <p:nvPr/>
        </p:nvSpPr>
        <p:spPr>
          <a:xfrm>
            <a:off x="1082040" y="2429510"/>
            <a:ext cx="5057775" cy="1166495"/>
          </a:xfrm>
          <a:prstGeom prst="rect">
            <a:avLst/>
          </a:prstGeom>
        </p:spPr>
        <p:txBody>
          <a:bodyPr vert="horz" lIns="91440" tIns="45720" rIns="91440" bIns="45720" rtlCol="0"/>
          <a:lst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6pPr>
            <a:lvl7pPr marL="20580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7pPr>
            <a:lvl8pPr marL="24009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8pPr>
            <a:lvl9pPr marL="27438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9pPr>
          </a:lstStyle>
          <a:p>
            <a:pPr algn="just">
              <a:lnSpc>
                <a:spcPct val="150000"/>
              </a:lnSpc>
            </a:pPr>
            <a:r>
              <a:rPr lang="en-US" altLang="zh-CN" sz="1400" dirty="0">
                <a:latin typeface="字魂36号-正文宋楷" panose="00000500000000000000" charset="-122"/>
                <a:ea typeface="字魂36号-正文宋楷" panose="00000500000000000000" charset="-122"/>
                <a:sym typeface="+mn-ea"/>
              </a:rPr>
              <a:t>　</a:t>
            </a:r>
            <a:r>
              <a:rPr lang="zh-CN" altLang="en-US" sz="1400" dirty="0">
                <a:latin typeface="字魂36号-正文宋楷" panose="00000500000000000000" charset="-122"/>
                <a:ea typeface="字魂36号-正文宋楷" panose="00000500000000000000" charset="-122"/>
                <a:sym typeface="+mn-ea"/>
              </a:rPr>
              <a:t>着力健全涉密载体、涉密活动、涉密人员等管理制度，实现对国家秘密的统一严格管理；着力规范和加强保密行政管理职能，提高依法行政水平；</a:t>
            </a:r>
          </a:p>
        </p:txBody>
      </p:sp>
      <p:sp>
        <p:nvSpPr>
          <p:cNvPr id="5" name="内容占位符 5"/>
          <p:cNvSpPr txBox="1"/>
          <p:nvPr/>
        </p:nvSpPr>
        <p:spPr>
          <a:xfrm>
            <a:off x="895350" y="3510915"/>
            <a:ext cx="7402195" cy="1114425"/>
          </a:xfrm>
          <a:prstGeom prst="rect">
            <a:avLst/>
          </a:prstGeom>
        </p:spPr>
        <p:txBody>
          <a:bodyPr vert="horz" lIns="91440" tIns="45720" rIns="91440" bIns="45720" rtlCol="0"/>
          <a:lst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6pPr>
            <a:lvl7pPr marL="20580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7pPr>
            <a:lvl8pPr marL="24009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8pPr>
            <a:lvl9pPr marL="27438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9pPr>
          </a:lstStyle>
          <a:p>
            <a:pPr algn="just">
              <a:lnSpc>
                <a:spcPct val="150000"/>
              </a:lnSpc>
            </a:pPr>
            <a:r>
              <a:rPr lang="en-US" altLang="zh-CN" sz="1400" dirty="0">
                <a:latin typeface="字魂36号-正文宋楷" panose="00000500000000000000" charset="-122"/>
                <a:ea typeface="字魂36号-正文宋楷" panose="00000500000000000000" charset="-122"/>
                <a:sym typeface="+mn-ea"/>
              </a:rPr>
              <a:t>   </a:t>
            </a:r>
            <a:r>
              <a:rPr lang="zh-CN" altLang="en-US" sz="1400" dirty="0">
                <a:latin typeface="字魂36号-正文宋楷" panose="00000500000000000000" charset="-122"/>
                <a:ea typeface="字魂36号-正文宋楷" panose="00000500000000000000" charset="-122"/>
                <a:sym typeface="+mn-ea"/>
              </a:rPr>
              <a:t>着力强化法律责任，解决泄密案件查处难的问题。保密法体现着明显的时代特征，是搞好新形势下保密工作的法律依据和重要保证。</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5" name="矩形: 圆角 2"/>
          <p:cNvSpPr>
            <a:spLocks noChangeAspect="1"/>
          </p:cNvSpPr>
          <p:nvPr/>
        </p:nvSpPr>
        <p:spPr>
          <a:xfrm>
            <a:off x="351734" y="27678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标题 1"/>
          <p:cNvSpPr>
            <a:spLocks noGrp="1"/>
          </p:cNvSpPr>
          <p:nvPr>
            <p:ph type="title"/>
            <p:custDataLst>
              <p:tags r:id="rId2"/>
            </p:custDataLst>
          </p:nvPr>
        </p:nvSpPr>
        <p:spPr>
          <a:xfrm>
            <a:off x="2647080" y="392562"/>
            <a:ext cx="4593431" cy="461963"/>
          </a:xfrm>
        </p:spPr>
        <p:txBody>
          <a:bodyPr vert="horz" lIns="68580" tIns="34290" rIns="68580" bIns="34290" rtlCol="0" anchor="ctr">
            <a:normAutofit/>
          </a:bodyPr>
          <a:lstStyle/>
          <a:p>
            <a:pPr algn="ctr"/>
            <a:r>
              <a:rPr lang="zh-CN" altLang="en-US" b="1" dirty="0">
                <a:latin typeface="字魂36号-正文宋楷" panose="00000500000000000000" charset="-122"/>
                <a:ea typeface="字魂36号-正文宋楷" panose="00000500000000000000" charset="-122"/>
                <a:sym typeface="+mn-ea"/>
              </a:rPr>
              <a:t>二、修订</a:t>
            </a:r>
            <a:r>
              <a:rPr lang="en-US" altLang="zh-CN" b="1" dirty="0">
                <a:latin typeface="字魂36号-正文宋楷" panose="00000500000000000000" charset="-122"/>
                <a:ea typeface="字魂36号-正文宋楷" panose="00000500000000000000" charset="-122"/>
                <a:sym typeface="+mn-ea"/>
              </a:rPr>
              <a:t>《</a:t>
            </a:r>
            <a:r>
              <a:rPr lang="zh-CN" altLang="en-US" b="1" dirty="0">
                <a:latin typeface="字魂36号-正文宋楷" panose="00000500000000000000" charset="-122"/>
                <a:ea typeface="字魂36号-正文宋楷" panose="00000500000000000000" charset="-122"/>
                <a:sym typeface="+mn-ea"/>
              </a:rPr>
              <a:t>保密法</a:t>
            </a:r>
            <a:r>
              <a:rPr lang="en-US" altLang="zh-CN" b="1" dirty="0">
                <a:latin typeface="字魂36号-正文宋楷" panose="00000500000000000000" charset="-122"/>
                <a:ea typeface="字魂36号-正文宋楷" panose="00000500000000000000" charset="-122"/>
                <a:sym typeface="+mn-ea"/>
              </a:rPr>
              <a:t>》</a:t>
            </a:r>
            <a:r>
              <a:rPr lang="zh-CN" altLang="en-US" b="1" dirty="0">
                <a:latin typeface="字魂36号-正文宋楷" panose="00000500000000000000" charset="-122"/>
                <a:ea typeface="字魂36号-正文宋楷" panose="00000500000000000000" charset="-122"/>
                <a:sym typeface="+mn-ea"/>
              </a:rPr>
              <a:t>的重大意义</a:t>
            </a:r>
          </a:p>
        </p:txBody>
      </p:sp>
      <p:sp>
        <p:nvSpPr>
          <p:cNvPr id="37" name="内容占位符 5"/>
          <p:cNvSpPr txBox="1"/>
          <p:nvPr/>
        </p:nvSpPr>
        <p:spPr>
          <a:xfrm>
            <a:off x="619760" y="1202055"/>
            <a:ext cx="7747000" cy="1100455"/>
          </a:xfrm>
          <a:prstGeom prst="rect">
            <a:avLst/>
          </a:prstGeom>
        </p:spPr>
        <p:txBody>
          <a:bodyPr vert="horz" lIns="91440" tIns="45720" rIns="91440" bIns="45720" rtlCol="0">
            <a:normAutofit fontScale="90000"/>
          </a:bodyPr>
          <a:lst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6pPr>
            <a:lvl7pPr marL="20580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7pPr>
            <a:lvl8pPr marL="24009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8pPr>
            <a:lvl9pPr marL="27438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9pPr>
          </a:lstStyle>
          <a:p>
            <a:pPr algn="just">
              <a:lnSpc>
                <a:spcPct val="160000"/>
              </a:lnSpc>
            </a:pPr>
            <a:r>
              <a:rPr lang="en-US" altLang="zh-CN" sz="1400" dirty="0">
                <a:latin typeface="字魂36号-正文宋楷" panose="00000500000000000000" charset="-122"/>
                <a:ea typeface="字魂36号-正文宋楷" panose="00000500000000000000" charset="-122"/>
                <a:sym typeface="+mn-ea"/>
              </a:rPr>
              <a:t>《</a:t>
            </a:r>
            <a:r>
              <a:rPr lang="zh-CN" altLang="en-US" sz="1400" dirty="0">
                <a:latin typeface="字魂36号-正文宋楷" panose="00000500000000000000" charset="-122"/>
                <a:ea typeface="字魂36号-正文宋楷" panose="00000500000000000000" charset="-122"/>
                <a:sym typeface="+mn-ea"/>
              </a:rPr>
              <a:t>保密法</a:t>
            </a:r>
            <a:r>
              <a:rPr lang="en-US" altLang="zh-CN" sz="1400" dirty="0">
                <a:latin typeface="字魂36号-正文宋楷" panose="00000500000000000000" charset="-122"/>
                <a:ea typeface="字魂36号-正文宋楷" panose="00000500000000000000" charset="-122"/>
                <a:sym typeface="+mn-ea"/>
              </a:rPr>
              <a:t>》</a:t>
            </a:r>
            <a:r>
              <a:rPr lang="zh-CN" altLang="en-US" sz="1400" dirty="0">
                <a:latin typeface="字魂36号-正文宋楷" panose="00000500000000000000" charset="-122"/>
                <a:ea typeface="字魂36号-正文宋楷" panose="00000500000000000000" charset="-122"/>
                <a:sym typeface="+mn-ea"/>
              </a:rPr>
              <a:t>是保护国家秘密，维护国家安全和利益，打击泄露、窃取国家秘密犯罪行为的法律武器，在我国社会主义法律体系中占有十分重要的地位。长期以来，党中央、国务院始终高度重视</a:t>
            </a:r>
            <a:r>
              <a:rPr lang="en-US" altLang="zh-CN" sz="1400" dirty="0">
                <a:latin typeface="字魂36号-正文宋楷" panose="00000500000000000000" charset="-122"/>
                <a:ea typeface="字魂36号-正文宋楷" panose="00000500000000000000" charset="-122"/>
                <a:sym typeface="+mn-ea"/>
              </a:rPr>
              <a:t>《</a:t>
            </a:r>
            <a:r>
              <a:rPr lang="zh-CN" altLang="en-US" sz="1400" dirty="0">
                <a:latin typeface="字魂36号-正文宋楷" panose="00000500000000000000" charset="-122"/>
                <a:ea typeface="字魂36号-正文宋楷" panose="00000500000000000000" charset="-122"/>
                <a:sym typeface="+mn-ea"/>
              </a:rPr>
              <a:t>保密法</a:t>
            </a:r>
            <a:r>
              <a:rPr lang="en-US" altLang="zh-CN" sz="1400" dirty="0">
                <a:latin typeface="字魂36号-正文宋楷" panose="00000500000000000000" charset="-122"/>
                <a:ea typeface="字魂36号-正文宋楷" panose="00000500000000000000" charset="-122"/>
                <a:sym typeface="+mn-ea"/>
              </a:rPr>
              <a:t>》</a:t>
            </a:r>
            <a:r>
              <a:rPr lang="zh-CN" altLang="en-US" sz="1400" dirty="0">
                <a:latin typeface="字魂36号-正文宋楷" panose="00000500000000000000" charset="-122"/>
                <a:ea typeface="字魂36号-正文宋楷" panose="00000500000000000000" charset="-122"/>
                <a:sym typeface="+mn-ea"/>
              </a:rPr>
              <a:t>的贯彻实施工作，胡锦涛总书记、温家宝总理等中央领导同志多次就保密工作作出重要指示。</a:t>
            </a:r>
          </a:p>
        </p:txBody>
      </p:sp>
      <p:sp>
        <p:nvSpPr>
          <p:cNvPr id="2" name="矩形 1"/>
          <p:cNvSpPr/>
          <p:nvPr/>
        </p:nvSpPr>
        <p:spPr>
          <a:xfrm>
            <a:off x="620395" y="1139190"/>
            <a:ext cx="7967345" cy="12611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斜纹 8"/>
          <p:cNvSpPr/>
          <p:nvPr/>
        </p:nvSpPr>
        <p:spPr>
          <a:xfrm>
            <a:off x="619742" y="1139503"/>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斜纹 9"/>
          <p:cNvSpPr/>
          <p:nvPr/>
        </p:nvSpPr>
        <p:spPr>
          <a:xfrm rot="10800000">
            <a:off x="8227855" y="2040563"/>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360295" y="2573655"/>
            <a:ext cx="6227445" cy="2030095"/>
          </a:xfrm>
          <a:prstGeom prst="rect">
            <a:avLst/>
          </a:prstGeom>
        </p:spPr>
        <p:txBody>
          <a:bodyPr wrap="square">
            <a:spAutoFit/>
          </a:bodyPr>
          <a:lstStyle/>
          <a:p>
            <a:pPr>
              <a:lnSpc>
                <a:spcPct val="150000"/>
              </a:lnSpc>
              <a:spcAft>
                <a:spcPts val="600"/>
              </a:spcAft>
            </a:pPr>
            <a:r>
              <a:rPr lang="zh-CN" altLang="en-US" sz="1200" dirty="0">
                <a:latin typeface="字魂36号-正文宋楷" panose="00000500000000000000" charset="-122"/>
                <a:ea typeface="字魂36号-正文宋楷" panose="00000500000000000000" charset="-122"/>
              </a:rPr>
              <a:t>在这种大背景下，原有的</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保密法</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已不能完全适应经济社会发展的要求，重新修改和完善具有积极而深远的意义。新修订的</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保密法</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广泛听取了社会各界和各部门意见，以国家法律的形式进一步确立了我国保密工作的根本宗旨和基本方针、原则，为保密工作的发展指明了正确的方向；划清了国家秘密与非国家秘密的基本界限，进一步明确了国家秘密受法律保护的原则，较好地处理了保密与信息公开的关系，是党和国家关于保守国家秘密工作的方针、政策的法律化，制度化，是保密工作实践经验的总结，是我们做好保密工作必须遵循的基本准则。</a:t>
            </a:r>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851535" y="2649855"/>
            <a:ext cx="1415415" cy="150304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52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750" fill="hold"/>
                                        <p:tgtEl>
                                          <p:spTgt spid="9"/>
                                        </p:tgtEl>
                                        <p:attrNameLst>
                                          <p:attrName>ppt_w</p:attrName>
                                        </p:attrNameLst>
                                      </p:cBhvr>
                                      <p:tavLst>
                                        <p:tav tm="0">
                                          <p:val>
                                            <p:fltVal val="0"/>
                                          </p:val>
                                        </p:tav>
                                        <p:tav tm="100000">
                                          <p:val>
                                            <p:strVal val="#ppt_w"/>
                                          </p:val>
                                        </p:tav>
                                      </p:tavLst>
                                    </p:anim>
                                    <p:anim calcmode="lin" valueType="num">
                                      <p:cBhvr>
                                        <p:cTn id="19" dur="750" fill="hold"/>
                                        <p:tgtEl>
                                          <p:spTgt spid="9"/>
                                        </p:tgtEl>
                                        <p:attrNameLst>
                                          <p:attrName>ppt_h</p:attrName>
                                        </p:attrNameLst>
                                      </p:cBhvr>
                                      <p:tavLst>
                                        <p:tav tm="0">
                                          <p:val>
                                            <p:fltVal val="0"/>
                                          </p:val>
                                        </p:tav>
                                        <p:tav tm="100000">
                                          <p:val>
                                            <p:strVal val="#ppt_h"/>
                                          </p:val>
                                        </p:tav>
                                      </p:tavLst>
                                    </p:anim>
                                    <p:animEffect transition="in" filter="fade">
                                      <p:cBhvr>
                                        <p:cTn id="20" dur="750"/>
                                        <p:tgtEl>
                                          <p:spTgt spid="9"/>
                                        </p:tgtEl>
                                      </p:cBhvr>
                                    </p:animEffect>
                                    <p:anim calcmode="lin" valueType="num">
                                      <p:cBhvr>
                                        <p:cTn id="21" dur="750" fill="hold"/>
                                        <p:tgtEl>
                                          <p:spTgt spid="9"/>
                                        </p:tgtEl>
                                        <p:attrNameLst>
                                          <p:attrName>ppt_x</p:attrName>
                                        </p:attrNameLst>
                                      </p:cBhvr>
                                      <p:tavLst>
                                        <p:tav tm="0">
                                          <p:val>
                                            <p:fltVal val="0.5"/>
                                          </p:val>
                                        </p:tav>
                                        <p:tav tm="100000">
                                          <p:val>
                                            <p:strVal val="#ppt_x"/>
                                          </p:val>
                                        </p:tav>
                                      </p:tavLst>
                                    </p:anim>
                                    <p:anim calcmode="lin" valueType="num">
                                      <p:cBhvr>
                                        <p:cTn id="22" dur="750" fill="hold"/>
                                        <p:tgtEl>
                                          <p:spTgt spid="9"/>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750" fill="hold"/>
                                        <p:tgtEl>
                                          <p:spTgt spid="10"/>
                                        </p:tgtEl>
                                        <p:attrNameLst>
                                          <p:attrName>ppt_w</p:attrName>
                                        </p:attrNameLst>
                                      </p:cBhvr>
                                      <p:tavLst>
                                        <p:tav tm="0">
                                          <p:val>
                                            <p:fltVal val="0"/>
                                          </p:val>
                                        </p:tav>
                                        <p:tav tm="100000">
                                          <p:val>
                                            <p:strVal val="#ppt_w"/>
                                          </p:val>
                                        </p:tav>
                                      </p:tavLst>
                                    </p:anim>
                                    <p:anim calcmode="lin" valueType="num">
                                      <p:cBhvr>
                                        <p:cTn id="26" dur="750" fill="hold"/>
                                        <p:tgtEl>
                                          <p:spTgt spid="10"/>
                                        </p:tgtEl>
                                        <p:attrNameLst>
                                          <p:attrName>ppt_h</p:attrName>
                                        </p:attrNameLst>
                                      </p:cBhvr>
                                      <p:tavLst>
                                        <p:tav tm="0">
                                          <p:val>
                                            <p:fltVal val="0"/>
                                          </p:val>
                                        </p:tav>
                                        <p:tav tm="100000">
                                          <p:val>
                                            <p:strVal val="#ppt_h"/>
                                          </p:val>
                                        </p:tav>
                                      </p:tavLst>
                                    </p:anim>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fltVal val="0.5"/>
                                          </p:val>
                                        </p:tav>
                                        <p:tav tm="100000">
                                          <p:val>
                                            <p:strVal val="#ppt_x"/>
                                          </p:val>
                                        </p:tav>
                                      </p:tavLst>
                                    </p:anim>
                                    <p:anim calcmode="lin" valueType="num">
                                      <p:cBhvr>
                                        <p:cTn id="29" dur="750" fill="hold"/>
                                        <p:tgtEl>
                                          <p:spTgt spid="10"/>
                                        </p:tgtEl>
                                        <p:attrNameLst>
                                          <p:attrName>ppt_y</p:attrName>
                                        </p:attrNameLst>
                                      </p:cBhvr>
                                      <p:tavLst>
                                        <p:tav tm="0">
                                          <p:val>
                                            <p:fltVal val="0.5"/>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 grpId="0" bldLvl="0" animBg="1"/>
      <p:bldP spid="9" grpId="0" bldLvl="0" animBg="1"/>
      <p:bldP spid="10" grpId="0" bldLvl="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12"/>
          <p:cNvSpPr/>
          <p:nvPr/>
        </p:nvSpPr>
        <p:spPr>
          <a:xfrm>
            <a:off x="682625" y="2875915"/>
            <a:ext cx="7779385" cy="1403985"/>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a:off x="666115" y="1181735"/>
            <a:ext cx="7779385" cy="1403985"/>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2"/>
            </p:custDataLst>
          </p:nvPr>
        </p:nvSpPr>
        <p:spPr>
          <a:xfrm>
            <a:off x="-50006" y="217144"/>
            <a:ext cx="4829175" cy="633412"/>
          </a:xfrm>
        </p:spPr>
        <p:txBody>
          <a:bodyPr vert="horz" lIns="68580" tIns="34290" rIns="68580" bIns="34290" rtlCol="0" anchor="ctr">
            <a:normAutofit fontScale="90000"/>
          </a:bodyPr>
          <a:lstStyle/>
          <a:p>
            <a:pPr algn="ct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endParaRPr lang="zh-CN" altLang="en-US" sz="2700" dirty="0">
              <a:solidFill>
                <a:srgbClr val="FF0000"/>
              </a:solidFill>
            </a:endParaRPr>
          </a:p>
        </p:txBody>
      </p:sp>
      <p:sp>
        <p:nvSpPr>
          <p:cNvPr id="8" name="标题 1"/>
          <p:cNvSpPr txBox="1"/>
          <p:nvPr>
            <p:custDataLst>
              <p:tags r:id="rId3"/>
            </p:custDataLst>
          </p:nvPr>
        </p:nvSpPr>
        <p:spPr>
          <a:xfrm>
            <a:off x="2274970" y="487177"/>
            <a:ext cx="4593431" cy="461963"/>
          </a:xfrm>
          <a:prstGeom prst="rect">
            <a:avLst/>
          </a:prstGeom>
        </p:spPr>
        <p:txBody>
          <a:bodyPr vert="horz" lIns="68580" tIns="34290" rIns="68580" bIns="34290" rtlCol="0" anchor="ctr">
            <a:normAutofit fontScale="7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a:latin typeface="字魂36号-正文宋楷" panose="00000500000000000000" charset="-122"/>
                <a:ea typeface="字魂36号-正文宋楷" panose="00000500000000000000" charset="-122"/>
                <a:sym typeface="+mn-ea"/>
              </a:rPr>
              <a:t>二、修订</a:t>
            </a:r>
            <a:r>
              <a:rPr lang="en-US" altLang="zh-CN" b="1">
                <a:latin typeface="字魂36号-正文宋楷" panose="00000500000000000000" charset="-122"/>
                <a:ea typeface="字魂36号-正文宋楷" panose="00000500000000000000" charset="-122"/>
                <a:sym typeface="+mn-ea"/>
              </a:rPr>
              <a:t>《</a:t>
            </a:r>
            <a:r>
              <a:rPr lang="zh-CN" altLang="en-US" b="1">
                <a:latin typeface="字魂36号-正文宋楷" panose="00000500000000000000" charset="-122"/>
                <a:ea typeface="字魂36号-正文宋楷" panose="00000500000000000000" charset="-122"/>
                <a:sym typeface="+mn-ea"/>
              </a:rPr>
              <a:t>保密法</a:t>
            </a:r>
            <a:r>
              <a:rPr lang="en-US" altLang="zh-CN" b="1">
                <a:latin typeface="字魂36号-正文宋楷" panose="00000500000000000000" charset="-122"/>
                <a:ea typeface="字魂36号-正文宋楷" panose="00000500000000000000" charset="-122"/>
                <a:sym typeface="+mn-ea"/>
              </a:rPr>
              <a:t>》</a:t>
            </a:r>
            <a:r>
              <a:rPr lang="zh-CN" altLang="en-US" b="1">
                <a:latin typeface="字魂36号-正文宋楷" panose="00000500000000000000" charset="-122"/>
                <a:ea typeface="字魂36号-正文宋楷" panose="00000500000000000000" charset="-122"/>
                <a:sym typeface="+mn-ea"/>
              </a:rPr>
              <a:t>的重大意义</a:t>
            </a:r>
            <a:endParaRPr lang="zh-CN" altLang="en-US" b="1" dirty="0">
              <a:latin typeface="字魂36号-正文宋楷" panose="00000500000000000000" charset="-122"/>
              <a:ea typeface="字魂36号-正文宋楷" panose="00000500000000000000" charset="-122"/>
              <a:sym typeface="+mn-ea"/>
            </a:endParaRPr>
          </a:p>
        </p:txBody>
      </p:sp>
      <p:sp>
        <p:nvSpPr>
          <p:cNvPr id="11" name="内容占位符 3"/>
          <p:cNvSpPr txBox="1"/>
          <p:nvPr>
            <p:custDataLst>
              <p:tags r:id="rId4"/>
            </p:custDataLst>
          </p:nvPr>
        </p:nvSpPr>
        <p:spPr>
          <a:xfrm>
            <a:off x="848705" y="1416910"/>
            <a:ext cx="7596553" cy="255845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200" dirty="0">
                <a:latin typeface="字魂36号-正文宋楷" panose="00000500000000000000" charset="-122"/>
                <a:ea typeface="字魂36号-正文宋楷" panose="00000500000000000000" charset="-122"/>
              </a:rPr>
              <a:t> 　</a:t>
            </a:r>
            <a:r>
              <a:rPr lang="en-US" altLang="zh-CN" sz="1200" dirty="0">
                <a:latin typeface="字魂36号-正文宋楷" panose="00000500000000000000" charset="-122"/>
                <a:ea typeface="字魂36号-正文宋楷" panose="00000500000000000000" charset="-122"/>
                <a:sym typeface="+mn-ea"/>
              </a:rPr>
              <a:t>　新修订保密法的通过与实施，有利于加强对国家秘密的保护，维护国家安全和利益；有利于信息资源合理利用和依法公开，促进社会主义民主法制建设；有利于完善国家法律体系，促进依法执政、依法行政。对于推进新形势下保密工作，实现保密依法管理、依法行政，确保党和国家秘密安全，保障党和国家各项事业顺利进行，具有重大而深远的意义。</a:t>
            </a:r>
          </a:p>
          <a:p>
            <a:pPr marL="0" indent="0">
              <a:lnSpc>
                <a:spcPct val="150000"/>
              </a:lnSpc>
              <a:buFont typeface="Arial" panose="020B0604020202020204" pitchFamily="34" charset="0"/>
              <a:buNone/>
            </a:pPr>
            <a:endParaRPr lang="en-US" altLang="zh-CN" sz="1200" dirty="0">
              <a:latin typeface="字魂36号-正文宋楷" panose="00000500000000000000" charset="-122"/>
              <a:ea typeface="字魂36号-正文宋楷" panose="00000500000000000000" charset="-122"/>
              <a:sym typeface="+mn-ea"/>
            </a:endParaRPr>
          </a:p>
          <a:p>
            <a:pPr marL="0" indent="0">
              <a:lnSpc>
                <a:spcPct val="150000"/>
              </a:lnSpc>
              <a:buFont typeface="Arial" panose="020B0604020202020204" pitchFamily="34" charset="0"/>
              <a:buNone/>
            </a:pPr>
            <a:r>
              <a:rPr lang="en-US" altLang="zh-CN" sz="1200" dirty="0">
                <a:latin typeface="字魂36号-正文宋楷" panose="00000500000000000000" charset="-122"/>
                <a:ea typeface="字魂36号-正文宋楷" panose="00000500000000000000" charset="-122"/>
                <a:sym typeface="+mn-ea"/>
              </a:rPr>
              <a:t>　　积极做好保密法的学习宣传工作，确保保密法的全面贯彻实施，是保密宣传教育的重要内容，是推进保密依法行政的基本保障，是加强和改进保密工作的基本要求。各级党政和保密工作部门要从维护国家安全和利益，保障社会主义现代化建设顺利进行的高度，充分认识学习宣传保密法的重大意义，把保密法的学习宣传作为当前保密工作的一项重点工作抓紧抓好。</a:t>
            </a:r>
          </a:p>
          <a:p>
            <a:pPr marL="0" indent="0">
              <a:lnSpc>
                <a:spcPct val="150000"/>
              </a:lnSpc>
              <a:buFont typeface="Arial" panose="020B0604020202020204" pitchFamily="34" charset="0"/>
              <a:buNone/>
            </a:pPr>
            <a:r>
              <a:rPr lang="en-US" altLang="zh-CN" sz="1200" dirty="0">
                <a:latin typeface="字魂36号-正文宋楷" panose="00000500000000000000" charset="-122"/>
                <a:ea typeface="字魂36号-正文宋楷" panose="00000500000000000000" charset="-122"/>
              </a:rPr>
              <a:t> </a:t>
            </a:r>
          </a:p>
          <a:p>
            <a:pPr marL="0" indent="0">
              <a:lnSpc>
                <a:spcPct val="150000"/>
              </a:lnSpc>
              <a:buFont typeface="Arial" panose="020B0604020202020204" pitchFamily="34" charset="0"/>
              <a:buNone/>
            </a:pPr>
            <a:r>
              <a:rPr lang="en-US" altLang="zh-CN" sz="1200" dirty="0">
                <a:latin typeface="字魂36号-正文宋楷" panose="00000500000000000000" charset="-122"/>
                <a:ea typeface="字魂36号-正文宋楷" panose="00000500000000000000" charset="-122"/>
              </a:rPr>
              <a:t>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945740"/>
            <a:ext cx="6858000" cy="847417"/>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保密的基本知识</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3" name="椭圆 2">
            <a:extLst>
              <a:ext uri="{FF2B5EF4-FFF2-40B4-BE49-F238E27FC236}">
                <a16:creationId xmlns:a16="http://schemas.microsoft.com/office/drawing/2014/main" xmlns="" id="{71DAD1BE-EA1A-4378-81C2-6860CA36385A}"/>
              </a:ext>
            </a:extLst>
          </p:cNvPr>
          <p:cNvSpPr/>
          <p:nvPr/>
        </p:nvSpPr>
        <p:spPr>
          <a:xfrm>
            <a:off x="4210050" y="858724"/>
            <a:ext cx="847725" cy="847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标题 1">
            <a:extLst>
              <a:ext uri="{FF2B5EF4-FFF2-40B4-BE49-F238E27FC236}">
                <a16:creationId xmlns:a16="http://schemas.microsoft.com/office/drawing/2014/main" xmlns="" id="{C1C55726-1D73-4327-A406-565A00BDAB22}"/>
              </a:ext>
            </a:extLst>
          </p:cNvPr>
          <p:cNvSpPr txBox="1">
            <a:spLocks/>
          </p:cNvSpPr>
          <p:nvPr/>
        </p:nvSpPr>
        <p:spPr>
          <a:xfrm>
            <a:off x="1204912" y="820981"/>
            <a:ext cx="6858000" cy="847417"/>
          </a:xfrm>
          <a:prstGeom prst="rect">
            <a:avLst/>
          </a:prstGeom>
        </p:spPr>
        <p:txBody>
          <a:bodyPr vert="horz" lIns="91440" tIns="45720" rIns="91440" bIns="45720" rtlCol="0" anchor="b">
            <a:normAutofit fontScale="2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6000"/>
              </a:lnSpc>
            </a:pPr>
            <a:r>
              <a:rPr lang="en-US" altLang="zh-CN"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01</a:t>
            </a:r>
            <a:endParaRPr lang="zh-CN" altLang="en-US"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endParaRPr>
          </a:p>
        </p:txBody>
      </p:sp>
    </p:spTree>
    <p:extLst>
      <p:ext uri="{BB962C8B-B14F-4D97-AF65-F5344CB8AC3E}">
        <p14:creationId xmlns:p14="http://schemas.microsoft.com/office/powerpoint/2010/main" val="3499227081"/>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11"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3502425" y="343032"/>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1</a:t>
            </a:r>
            <a:r>
              <a:rPr lang="zh-CN" altLang="en-US" sz="2400" b="1" dirty="0">
                <a:latin typeface="字魂36号-正文宋楷" panose="00000500000000000000" charset="-122"/>
                <a:ea typeface="字魂36号-正文宋楷" panose="00000500000000000000" charset="-122"/>
                <a:sym typeface="+mn-ea"/>
              </a:rPr>
              <a:t>、保密的概念</a:t>
            </a:r>
          </a:p>
        </p:txBody>
      </p:sp>
      <p:grpSp>
        <p:nvGrpSpPr>
          <p:cNvPr id="26" name="组合 25"/>
          <p:cNvGrpSpPr/>
          <p:nvPr/>
        </p:nvGrpSpPr>
        <p:grpSpPr>
          <a:xfrm>
            <a:off x="756394" y="1175655"/>
            <a:ext cx="7814850" cy="514349"/>
            <a:chOff x="756394" y="1175655"/>
            <a:chExt cx="7814850" cy="514349"/>
          </a:xfrm>
        </p:grpSpPr>
        <p:sp>
          <p:nvSpPr>
            <p:cNvPr id="3" name="矩形 2"/>
            <p:cNvSpPr/>
            <p:nvPr/>
          </p:nvSpPr>
          <p:spPr>
            <a:xfrm>
              <a:off x="756394" y="1175655"/>
              <a:ext cx="7814850" cy="514349"/>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55381" y="1268259"/>
              <a:ext cx="3416320" cy="369332"/>
            </a:xfrm>
            <a:prstGeom prst="rect">
              <a:avLst/>
            </a:prstGeom>
          </p:spPr>
          <p:txBody>
            <a:bodyPr wrap="none">
              <a:spAutoFit/>
            </a:bodyPr>
            <a:lstStyle/>
            <a:p>
              <a:r>
                <a:rPr lang="zh-CN" altLang="en-US" b="1" dirty="0">
                  <a:solidFill>
                    <a:srgbClr val="FFC000"/>
                  </a:solidFill>
                  <a:latin typeface="字魂36号-正文宋楷" panose="00000500000000000000" charset="-122"/>
                  <a:ea typeface="字魂36号-正文宋楷" panose="00000500000000000000" charset="-122"/>
                </a:rPr>
                <a:t>顾名思义，保密就是保守秘密。</a:t>
              </a:r>
            </a:p>
          </p:txBody>
        </p:sp>
      </p:grpSp>
      <p:grpSp>
        <p:nvGrpSpPr>
          <p:cNvPr id="27" name="组合 26"/>
          <p:cNvGrpSpPr/>
          <p:nvPr/>
        </p:nvGrpSpPr>
        <p:grpSpPr>
          <a:xfrm>
            <a:off x="756394" y="1888309"/>
            <a:ext cx="3254040" cy="2489285"/>
            <a:chOff x="756394" y="1888309"/>
            <a:chExt cx="3254040" cy="2489285"/>
          </a:xfrm>
        </p:grpSpPr>
        <p:sp>
          <p:nvSpPr>
            <p:cNvPr id="12" name="矩形 11"/>
            <p:cNvSpPr/>
            <p:nvPr/>
          </p:nvSpPr>
          <p:spPr>
            <a:xfrm>
              <a:off x="756394" y="1888309"/>
              <a:ext cx="3254040" cy="2489285"/>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02238" y="2598729"/>
              <a:ext cx="2956330" cy="994696"/>
            </a:xfrm>
            <a:prstGeom prst="rect">
              <a:avLst/>
            </a:prstGeom>
          </p:spPr>
          <p:txBody>
            <a:bodyPr wrap="square">
              <a:spAutoFit/>
            </a:bodyPr>
            <a:lstStyle/>
            <a:p>
              <a:pPr>
                <a:lnSpc>
                  <a:spcPct val="125000"/>
                </a:lnSpc>
              </a:pPr>
              <a:r>
                <a:rPr lang="zh-CN" altLang="en-US" sz="1200" dirty="0">
                  <a:solidFill>
                    <a:schemeClr val="bg1"/>
                  </a:solidFill>
                  <a:latin typeface="字魂36号-正文宋楷" panose="00000500000000000000" charset="-122"/>
                  <a:ea typeface="字魂36号-正文宋楷" panose="00000500000000000000" charset="-122"/>
                </a:rPr>
                <a:t>保密是一种社会行为，是人或社会组织；在意识到关系自身利益的事项如果被他人知悉或对外公开可能会对自己造成某种伤害时，对该事项所采取的一种保护行为。</a:t>
              </a:r>
              <a:endParaRPr lang="en-US" altLang="zh-CN" sz="1200" dirty="0">
                <a:solidFill>
                  <a:schemeClr val="bg1"/>
                </a:solidFill>
                <a:latin typeface="字魂36号-正文宋楷" panose="00000500000000000000" charset="-122"/>
                <a:ea typeface="字魂36号-正文宋楷" panose="00000500000000000000" charset="-122"/>
              </a:endParaRPr>
            </a:p>
          </p:txBody>
        </p:sp>
        <p:sp>
          <p:nvSpPr>
            <p:cNvPr id="14" name="矩形 13"/>
            <p:cNvSpPr/>
            <p:nvPr/>
          </p:nvSpPr>
          <p:spPr>
            <a:xfrm>
              <a:off x="1658541" y="2013187"/>
              <a:ext cx="1251842" cy="369332"/>
            </a:xfrm>
            <a:prstGeom prst="rect">
              <a:avLst/>
            </a:prstGeom>
          </p:spPr>
          <p:txBody>
            <a:bodyPr wrap="square">
              <a:spAutoFit/>
            </a:bodyPr>
            <a:lstStyle/>
            <a:p>
              <a:pPr algn="dist"/>
              <a:r>
                <a:rPr lang="zh-CN" altLang="en-US" b="1" dirty="0">
                  <a:solidFill>
                    <a:schemeClr val="bg1"/>
                  </a:solidFill>
                  <a:latin typeface="字魂36号-正文宋楷" panose="00000500000000000000" charset="-122"/>
                  <a:ea typeface="字魂36号-正文宋楷" panose="00000500000000000000" charset="-122"/>
                </a:rPr>
                <a:t>广义</a:t>
              </a:r>
              <a:endParaRPr lang="zh-CN" altLang="en-US" b="1" dirty="0"/>
            </a:p>
          </p:txBody>
        </p:sp>
        <p:cxnSp>
          <p:nvCxnSpPr>
            <p:cNvPr id="16" name="直接连接符 15"/>
            <p:cNvCxnSpPr/>
            <p:nvPr/>
          </p:nvCxnSpPr>
          <p:spPr>
            <a:xfrm>
              <a:off x="1163246" y="2441124"/>
              <a:ext cx="23726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317210" y="1924983"/>
            <a:ext cx="3254040" cy="2489285"/>
            <a:chOff x="5317210" y="1924983"/>
            <a:chExt cx="3254040" cy="2489285"/>
          </a:xfrm>
        </p:grpSpPr>
        <p:sp>
          <p:nvSpPr>
            <p:cNvPr id="17" name="矩形 16"/>
            <p:cNvSpPr/>
            <p:nvPr/>
          </p:nvSpPr>
          <p:spPr>
            <a:xfrm>
              <a:off x="5317210" y="1924983"/>
              <a:ext cx="3254040" cy="2489285"/>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316416" y="2049861"/>
              <a:ext cx="1274218" cy="369332"/>
            </a:xfrm>
            <a:prstGeom prst="rect">
              <a:avLst/>
            </a:prstGeom>
          </p:spPr>
          <p:txBody>
            <a:bodyPr wrap="square">
              <a:spAutoFit/>
            </a:bodyPr>
            <a:lstStyle/>
            <a:p>
              <a:pPr algn="dist"/>
              <a:r>
                <a:rPr lang="zh-CN" altLang="en-US" b="1" dirty="0">
                  <a:solidFill>
                    <a:schemeClr val="bg1"/>
                  </a:solidFill>
                  <a:latin typeface="字魂36号-正文宋楷" panose="00000500000000000000" charset="-122"/>
                  <a:ea typeface="字魂36号-正文宋楷" panose="00000500000000000000" charset="-122"/>
                </a:rPr>
                <a:t>狭义</a:t>
              </a:r>
              <a:endParaRPr lang="zh-CN" altLang="en-US" b="1" dirty="0"/>
            </a:p>
          </p:txBody>
        </p:sp>
        <p:cxnSp>
          <p:nvCxnSpPr>
            <p:cNvPr id="20" name="直接连接符 19"/>
            <p:cNvCxnSpPr/>
            <p:nvPr/>
          </p:nvCxnSpPr>
          <p:spPr>
            <a:xfrm>
              <a:off x="5724062" y="2477798"/>
              <a:ext cx="23726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536641" y="2583833"/>
              <a:ext cx="2805603" cy="1687193"/>
            </a:xfrm>
            <a:prstGeom prst="rect">
              <a:avLst/>
            </a:prstGeom>
          </p:spPr>
          <p:txBody>
            <a:bodyPr wrap="square">
              <a:spAutoFit/>
            </a:bodyPr>
            <a:lstStyle/>
            <a:p>
              <a:pPr>
                <a:lnSpc>
                  <a:spcPct val="125000"/>
                </a:lnSpc>
              </a:pPr>
              <a:r>
                <a:rPr lang="zh-CN" altLang="en-US" sz="1200" dirty="0">
                  <a:solidFill>
                    <a:schemeClr val="bg1"/>
                  </a:solidFill>
                  <a:latin typeface="字魂36号-正文宋楷" panose="00000500000000000000" charset="-122"/>
                  <a:ea typeface="字魂36号-正文宋楷" panose="00000500000000000000" charset="-122"/>
                </a:rPr>
                <a:t>保密就是保护好国家秘密、企业秘密，保密工作就是围绕保护好国家及企业秘密而进行的组织、管理、协调、服务等职能活动，通过法律手段、行政手段、技术手段和必要的经济手段，来约束和规范组织和个人的涉密行为，使他们的行为能够符合保密要求。</a:t>
              </a:r>
              <a:endParaRPr lang="en-US" altLang="zh-CN" sz="1200" dirty="0">
                <a:solidFill>
                  <a:schemeClr val="bg1"/>
                </a:solidFill>
                <a:latin typeface="字魂36号-正文宋楷" panose="00000500000000000000" charset="-122"/>
                <a:ea typeface="字魂36号-正文宋楷" panose="00000500000000000000" charset="-122"/>
              </a:endParaRPr>
            </a:p>
          </p:txBody>
        </p:sp>
      </p:grpSp>
      <p:cxnSp>
        <p:nvCxnSpPr>
          <p:cNvPr id="23" name="直接连接符 22"/>
          <p:cNvCxnSpPr/>
          <p:nvPr/>
        </p:nvCxnSpPr>
        <p:spPr>
          <a:xfrm>
            <a:off x="4682531" y="2477798"/>
            <a:ext cx="0" cy="15876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par>
                                <p:cTn id="13" presetID="22" presetClass="entr" presetSubtype="1"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2"/>
            </p:custDataLst>
          </p:nvPr>
        </p:nvSpPr>
        <p:spPr>
          <a:xfrm>
            <a:off x="-50006" y="217144"/>
            <a:ext cx="4829175" cy="633412"/>
          </a:xfrm>
        </p:spPr>
        <p:txBody>
          <a:bodyPr vert="horz" lIns="68580" tIns="34290" rIns="68580" bIns="34290" rtlCol="0" anchor="ctr">
            <a:normAutofit fontScale="90000"/>
          </a:bodyPr>
          <a:lstStyle/>
          <a:p>
            <a:pPr algn="ct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endParaRPr lang="zh-CN" altLang="en-US" sz="2700" dirty="0">
              <a:solidFill>
                <a:srgbClr val="FF0000"/>
              </a:solidFill>
            </a:endParaRPr>
          </a:p>
        </p:txBody>
      </p:sp>
      <p:sp>
        <p:nvSpPr>
          <p:cNvPr id="8" name="标题 1"/>
          <p:cNvSpPr txBox="1"/>
          <p:nvPr>
            <p:custDataLst>
              <p:tags r:id="rId3"/>
            </p:custDataLst>
          </p:nvPr>
        </p:nvSpPr>
        <p:spPr>
          <a:xfrm>
            <a:off x="3483375" y="38811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2</a:t>
            </a:r>
            <a:r>
              <a:rPr lang="zh-CN" altLang="en-US" sz="2400" b="1" dirty="0">
                <a:latin typeface="字魂36号-正文宋楷" panose="00000500000000000000" charset="-122"/>
                <a:ea typeface="字魂36号-正文宋楷" panose="00000500000000000000" charset="-122"/>
                <a:sym typeface="+mn-ea"/>
              </a:rPr>
              <a:t>、密件的分类</a:t>
            </a:r>
          </a:p>
        </p:txBody>
      </p:sp>
      <p:sp>
        <p:nvSpPr>
          <p:cNvPr id="21" name="文本框 20"/>
          <p:cNvSpPr txBox="1"/>
          <p:nvPr/>
        </p:nvSpPr>
        <p:spPr>
          <a:xfrm>
            <a:off x="622997" y="864777"/>
            <a:ext cx="8088923" cy="787652"/>
          </a:xfrm>
          <a:prstGeom prst="rect">
            <a:avLst/>
          </a:prstGeom>
          <a:noFill/>
        </p:spPr>
        <p:txBody>
          <a:bodyPr wrap="square">
            <a:spAutoFit/>
          </a:bodyPr>
          <a:lstStyle/>
          <a:p>
            <a:pPr indent="457200" algn="just">
              <a:lnSpc>
                <a:spcPct val="150000"/>
              </a:lnSpc>
            </a:pPr>
            <a:r>
              <a:rPr lang="en-US" altLang="zh-CN" sz="1600" dirty="0">
                <a:latin typeface="字魂36号-正文宋楷" panose="00000500000000000000" charset="-122"/>
                <a:ea typeface="字魂36号-正文宋楷" panose="00000500000000000000" charset="-122"/>
              </a:rPr>
              <a:t>《</a:t>
            </a:r>
            <a:r>
              <a:rPr lang="zh-CN" altLang="en-US" sz="1600" dirty="0">
                <a:latin typeface="字魂36号-正文宋楷" panose="00000500000000000000" charset="-122"/>
                <a:ea typeface="字魂36号-正文宋楷" panose="00000500000000000000" charset="-122"/>
              </a:rPr>
              <a:t>中华人民共和国保守国家秘密法</a:t>
            </a:r>
            <a:r>
              <a:rPr lang="en-US" altLang="zh-CN" sz="1600" dirty="0">
                <a:latin typeface="字魂36号-正文宋楷" panose="00000500000000000000" charset="-122"/>
                <a:ea typeface="字魂36号-正文宋楷" panose="00000500000000000000" charset="-122"/>
              </a:rPr>
              <a:t>》</a:t>
            </a:r>
            <a:r>
              <a:rPr lang="zh-CN" altLang="en-US" sz="1600" dirty="0">
                <a:latin typeface="字魂36号-正文宋楷" panose="00000500000000000000" charset="-122"/>
                <a:ea typeface="字魂36号-正文宋楷" panose="00000500000000000000" charset="-122"/>
              </a:rPr>
              <a:t>第二条规定</a:t>
            </a:r>
            <a:r>
              <a:rPr lang="en-US" altLang="zh-CN" sz="1600" dirty="0">
                <a:latin typeface="字魂36号-正文宋楷" panose="00000500000000000000" charset="-122"/>
                <a:ea typeface="字魂36号-正文宋楷" panose="00000500000000000000" charset="-122"/>
              </a:rPr>
              <a:t>:“</a:t>
            </a:r>
            <a:r>
              <a:rPr lang="zh-CN" altLang="en-US" sz="1600" dirty="0">
                <a:latin typeface="字魂36号-正文宋楷" panose="00000500000000000000" charset="-122"/>
                <a:ea typeface="字魂36号-正文宋楷" panose="00000500000000000000" charset="-122"/>
              </a:rPr>
              <a:t>国家秘密是关系国家的安全和利益，依照法定程序确定，在一定时间内只限一定范围的人员知悉的事项。”</a:t>
            </a:r>
          </a:p>
        </p:txBody>
      </p:sp>
      <p:sp>
        <p:nvSpPr>
          <p:cNvPr id="47" name="矩形 46"/>
          <p:cNvSpPr/>
          <p:nvPr/>
        </p:nvSpPr>
        <p:spPr>
          <a:xfrm>
            <a:off x="1834247" y="1747650"/>
            <a:ext cx="1691489" cy="707886"/>
          </a:xfrm>
          <a:prstGeom prst="rect">
            <a:avLst/>
          </a:prstGeom>
        </p:spPr>
        <p:txBody>
          <a:bodyPr wrap="none">
            <a:spAutoFit/>
          </a:bodyPr>
          <a:lstStyle/>
          <a:p>
            <a:pPr>
              <a:defRPr/>
            </a:pPr>
            <a:r>
              <a:rPr lang="zh-CN" altLang="en-US" sz="1350" dirty="0">
                <a:solidFill>
                  <a:srgbClr val="DA0000"/>
                </a:solidFill>
                <a:latin typeface="字魂36号-正文宋楷" panose="00000500000000000000" charset="-122"/>
                <a:ea typeface="字魂36号-正文宋楷" panose="00000500000000000000" charset="-122"/>
              </a:rPr>
              <a:t>解密期</a:t>
            </a:r>
            <a:r>
              <a:rPr lang="en-US" altLang="zh-CN" sz="1350" dirty="0">
                <a:solidFill>
                  <a:srgbClr val="DA0000"/>
                </a:solidFill>
                <a:latin typeface="字魂36号-正文宋楷" panose="00000500000000000000" charset="-122"/>
                <a:ea typeface="字魂36号-正文宋楷" panose="00000500000000000000" charset="-122"/>
              </a:rPr>
              <a:t>≤ </a:t>
            </a:r>
            <a:r>
              <a:rPr lang="en-US" altLang="zh-CN" sz="4000" b="1" dirty="0">
                <a:solidFill>
                  <a:srgbClr val="DA0000"/>
                </a:solidFill>
                <a:latin typeface="字魂36号-正文宋楷" panose="00000500000000000000" charset="-122"/>
                <a:ea typeface="字魂36号-正文宋楷" panose="00000500000000000000" charset="-122"/>
              </a:rPr>
              <a:t>30</a:t>
            </a:r>
            <a:r>
              <a:rPr lang="zh-CN" altLang="en-US" sz="1350" dirty="0">
                <a:solidFill>
                  <a:srgbClr val="DA0000"/>
                </a:solidFill>
                <a:latin typeface="字魂36号-正文宋楷" panose="00000500000000000000" charset="-122"/>
                <a:ea typeface="字魂36号-正文宋楷" panose="00000500000000000000" charset="-122"/>
              </a:rPr>
              <a:t>年</a:t>
            </a:r>
          </a:p>
        </p:txBody>
      </p:sp>
      <p:sp>
        <p:nvSpPr>
          <p:cNvPr id="48" name="矩形 47"/>
          <p:cNvSpPr/>
          <p:nvPr/>
        </p:nvSpPr>
        <p:spPr>
          <a:xfrm>
            <a:off x="4219446" y="1742202"/>
            <a:ext cx="1691489" cy="707886"/>
          </a:xfrm>
          <a:prstGeom prst="rect">
            <a:avLst/>
          </a:prstGeom>
        </p:spPr>
        <p:txBody>
          <a:bodyPr wrap="none">
            <a:spAutoFit/>
          </a:bodyPr>
          <a:lstStyle/>
          <a:p>
            <a:pPr>
              <a:defRPr/>
            </a:pPr>
            <a:r>
              <a:rPr lang="zh-CN" altLang="en-US" sz="1350" dirty="0">
                <a:solidFill>
                  <a:srgbClr val="DA0000"/>
                </a:solidFill>
                <a:latin typeface="字魂36号-正文宋楷" panose="00000500000000000000" charset="-122"/>
                <a:ea typeface="字魂36号-正文宋楷" panose="00000500000000000000" charset="-122"/>
              </a:rPr>
              <a:t>解密期</a:t>
            </a:r>
            <a:r>
              <a:rPr lang="en-US" altLang="zh-CN" sz="1350" dirty="0">
                <a:solidFill>
                  <a:srgbClr val="DA0000"/>
                </a:solidFill>
                <a:latin typeface="字魂36号-正文宋楷" panose="00000500000000000000" charset="-122"/>
                <a:ea typeface="字魂36号-正文宋楷" panose="00000500000000000000" charset="-122"/>
              </a:rPr>
              <a:t>≤ </a:t>
            </a:r>
            <a:r>
              <a:rPr lang="en-US" altLang="zh-CN" sz="4000" b="1" dirty="0">
                <a:solidFill>
                  <a:srgbClr val="DA0000"/>
                </a:solidFill>
                <a:latin typeface="字魂36号-正文宋楷" panose="00000500000000000000" charset="-122"/>
                <a:ea typeface="字魂36号-正文宋楷" panose="00000500000000000000" charset="-122"/>
              </a:rPr>
              <a:t>20</a:t>
            </a:r>
            <a:r>
              <a:rPr lang="zh-CN" altLang="en-US" sz="1350" dirty="0">
                <a:solidFill>
                  <a:srgbClr val="DA0000"/>
                </a:solidFill>
                <a:latin typeface="字魂36号-正文宋楷" panose="00000500000000000000" charset="-122"/>
                <a:ea typeface="字魂36号-正文宋楷" panose="00000500000000000000" charset="-122"/>
              </a:rPr>
              <a:t>年</a:t>
            </a:r>
          </a:p>
        </p:txBody>
      </p:sp>
      <p:sp>
        <p:nvSpPr>
          <p:cNvPr id="49" name="矩形 48"/>
          <p:cNvSpPr/>
          <p:nvPr/>
        </p:nvSpPr>
        <p:spPr>
          <a:xfrm>
            <a:off x="6521745" y="1733912"/>
            <a:ext cx="1653017" cy="707886"/>
          </a:xfrm>
          <a:prstGeom prst="rect">
            <a:avLst/>
          </a:prstGeom>
        </p:spPr>
        <p:txBody>
          <a:bodyPr wrap="none">
            <a:spAutoFit/>
          </a:bodyPr>
          <a:lstStyle/>
          <a:p>
            <a:pPr>
              <a:defRPr/>
            </a:pPr>
            <a:r>
              <a:rPr lang="zh-CN" altLang="en-US" sz="1350" dirty="0">
                <a:solidFill>
                  <a:srgbClr val="DA0000"/>
                </a:solidFill>
                <a:latin typeface="字魂36号-正文宋楷" panose="00000500000000000000" charset="-122"/>
                <a:ea typeface="字魂36号-正文宋楷" panose="00000500000000000000" charset="-122"/>
              </a:rPr>
              <a:t>解密期</a:t>
            </a:r>
            <a:r>
              <a:rPr lang="en-US" altLang="zh-CN" sz="1350" dirty="0">
                <a:solidFill>
                  <a:srgbClr val="DA0000"/>
                </a:solidFill>
                <a:latin typeface="字魂36号-正文宋楷" panose="00000500000000000000" charset="-122"/>
                <a:ea typeface="字魂36号-正文宋楷" panose="00000500000000000000" charset="-122"/>
              </a:rPr>
              <a:t>≤</a:t>
            </a:r>
            <a:r>
              <a:rPr lang="en-US" altLang="zh-CN" sz="4000" b="1" dirty="0">
                <a:solidFill>
                  <a:srgbClr val="DA0000"/>
                </a:solidFill>
                <a:latin typeface="字魂36号-正文宋楷" panose="00000500000000000000" charset="-122"/>
                <a:ea typeface="字魂36号-正文宋楷" panose="00000500000000000000" charset="-122"/>
              </a:rPr>
              <a:t>10</a:t>
            </a:r>
            <a:r>
              <a:rPr lang="zh-CN" altLang="en-US" sz="1350" dirty="0">
                <a:solidFill>
                  <a:srgbClr val="DA0000"/>
                </a:solidFill>
                <a:latin typeface="字魂36号-正文宋楷" panose="00000500000000000000" charset="-122"/>
                <a:ea typeface="字魂36号-正文宋楷" panose="00000500000000000000" charset="-122"/>
              </a:rPr>
              <a:t>年</a:t>
            </a:r>
          </a:p>
        </p:txBody>
      </p:sp>
      <p:sp>
        <p:nvSpPr>
          <p:cNvPr id="51" name="矩形: 剪去单角 444"/>
          <p:cNvSpPr/>
          <p:nvPr/>
        </p:nvSpPr>
        <p:spPr>
          <a:xfrm>
            <a:off x="4047435" y="2432120"/>
            <a:ext cx="1983492" cy="2096443"/>
          </a:xfrm>
          <a:prstGeom prst="snip1Rect">
            <a:avLst>
              <a:gd name="adj" fmla="val 29383"/>
            </a:avLst>
          </a:prstGeom>
          <a:noFill/>
          <a:ln w="3175" cap="flat" cmpd="sng" algn="ctr">
            <a:solidFill>
              <a:srgbClr val="DA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FFFFFF"/>
              </a:solidFill>
              <a:effectLst/>
              <a:uLnTx/>
              <a:uFillTx/>
              <a:latin typeface="字魂36号-正文宋楷" panose="00000500000000000000" charset="-122"/>
              <a:ea typeface="字魂36号-正文宋楷" panose="00000500000000000000" charset="-122"/>
            </a:endParaRPr>
          </a:p>
        </p:txBody>
      </p:sp>
      <p:sp>
        <p:nvSpPr>
          <p:cNvPr id="52" name="矩形 51"/>
          <p:cNvSpPr/>
          <p:nvPr/>
        </p:nvSpPr>
        <p:spPr>
          <a:xfrm>
            <a:off x="4047436" y="4456081"/>
            <a:ext cx="1983492" cy="85618"/>
          </a:xfrm>
          <a:prstGeom prst="rect">
            <a:avLst/>
          </a:prstGeom>
          <a:solidFill>
            <a:srgbClr val="ED7D31"/>
          </a:solidFill>
          <a:ln w="3175">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000000"/>
              </a:solidFill>
              <a:effectLst/>
              <a:uLnTx/>
              <a:uFillTx/>
              <a:latin typeface="字魂36号-正文宋楷" panose="00000500000000000000" charset="-122"/>
              <a:ea typeface="字魂36号-正文宋楷" panose="00000500000000000000" charset="-122"/>
            </a:endParaRPr>
          </a:p>
        </p:txBody>
      </p:sp>
      <p:sp>
        <p:nvSpPr>
          <p:cNvPr id="53" name="任意多边形: 形状 445"/>
          <p:cNvSpPr/>
          <p:nvPr/>
        </p:nvSpPr>
        <p:spPr bwMode="auto">
          <a:xfrm>
            <a:off x="5530502" y="2432121"/>
            <a:ext cx="500426" cy="500427"/>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DA0000"/>
          </a:solidFill>
          <a:ln w="3175">
            <a:noFill/>
            <a:prstDash val="solid"/>
            <a:round/>
          </a:ln>
          <a:effectLst/>
        </p:spPr>
        <p:txBody>
          <a:bodyPr vert="horz" wrap="square" lIns="91440" tIns="45720" rIns="91440" bIns="45720" anchor="t" anchorCtr="0" compatLnSpc="1">
            <a:norm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500" b="1" i="0" u="none" strike="noStrike" kern="0" cap="none" spc="0" normalizeH="0" baseline="0" noProof="0">
                <a:ln>
                  <a:noFill/>
                </a:ln>
                <a:solidFill>
                  <a:srgbClr val="FFFFFF"/>
                </a:solidFill>
                <a:effectLst/>
                <a:uLnTx/>
                <a:uFillTx/>
                <a:latin typeface="字魂36号-正文宋楷" panose="00000500000000000000" charset="-122"/>
                <a:ea typeface="字魂36号-正文宋楷" panose="00000500000000000000" charset="-122"/>
              </a:rPr>
              <a:t>2</a:t>
            </a:r>
            <a:endParaRPr kumimoji="0" lang="en-US" altLang="zh-CN" sz="1500" b="1" i="0" u="none" strike="noStrike" kern="0" cap="none" spc="0" normalizeH="0" baseline="0" noProof="0" dirty="0">
              <a:ln>
                <a:noFill/>
              </a:ln>
              <a:solidFill>
                <a:srgbClr val="FFFFFF"/>
              </a:solidFill>
              <a:effectLst/>
              <a:uLnTx/>
              <a:uFillTx/>
              <a:latin typeface="字魂36号-正文宋楷" panose="00000500000000000000" charset="-122"/>
              <a:ea typeface="字魂36号-正文宋楷" panose="00000500000000000000" charset="-122"/>
            </a:endParaRPr>
          </a:p>
        </p:txBody>
      </p:sp>
      <p:sp>
        <p:nvSpPr>
          <p:cNvPr id="55" name="矩形: 剪去单角 437"/>
          <p:cNvSpPr/>
          <p:nvPr/>
        </p:nvSpPr>
        <p:spPr>
          <a:xfrm>
            <a:off x="1745137" y="2432121"/>
            <a:ext cx="1983491" cy="2099685"/>
          </a:xfrm>
          <a:prstGeom prst="snip1Rect">
            <a:avLst>
              <a:gd name="adj" fmla="val 29383"/>
            </a:avLst>
          </a:prstGeom>
          <a:noFill/>
          <a:ln w="3175" cap="flat" cmpd="sng" algn="ctr">
            <a:solidFill>
              <a:srgbClr val="DA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FFFFFF"/>
              </a:solidFill>
              <a:effectLst/>
              <a:uLnTx/>
              <a:uFillTx/>
              <a:latin typeface="字魂36号-正文宋楷" panose="00000500000000000000" charset="-122"/>
              <a:ea typeface="字魂36号-正文宋楷" panose="00000500000000000000" charset="-122"/>
            </a:endParaRPr>
          </a:p>
        </p:txBody>
      </p:sp>
      <p:sp>
        <p:nvSpPr>
          <p:cNvPr id="56" name="矩形 55"/>
          <p:cNvSpPr/>
          <p:nvPr/>
        </p:nvSpPr>
        <p:spPr>
          <a:xfrm>
            <a:off x="1745138" y="4463199"/>
            <a:ext cx="1983491" cy="85619"/>
          </a:xfrm>
          <a:prstGeom prst="rect">
            <a:avLst/>
          </a:prstGeom>
          <a:solidFill>
            <a:srgbClr val="DB5C4A"/>
          </a:solidFill>
          <a:ln w="3175">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000000"/>
              </a:solidFill>
              <a:effectLst/>
              <a:uLnTx/>
              <a:uFillTx/>
              <a:latin typeface="字魂36号-正文宋楷" panose="00000500000000000000" charset="-122"/>
              <a:ea typeface="字魂36号-正文宋楷" panose="00000500000000000000" charset="-122"/>
            </a:endParaRPr>
          </a:p>
        </p:txBody>
      </p:sp>
      <p:sp>
        <p:nvSpPr>
          <p:cNvPr id="57" name="任意多边形: 形状 438"/>
          <p:cNvSpPr/>
          <p:nvPr/>
        </p:nvSpPr>
        <p:spPr bwMode="auto">
          <a:xfrm>
            <a:off x="3228204" y="2432121"/>
            <a:ext cx="500426" cy="500426"/>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DA0000"/>
          </a:solidFill>
          <a:ln w="3175">
            <a:noFill/>
            <a:prstDash val="solid"/>
            <a:round/>
          </a:ln>
          <a:effectLst/>
        </p:spPr>
        <p:txBody>
          <a:bodyPr vert="horz" wrap="square" lIns="91440" tIns="45720" rIns="91440" bIns="45720" anchor="t" anchorCtr="0" compatLnSpc="1">
            <a:norm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ko-KR" sz="1500" b="1" i="0" u="none" strike="noStrike" kern="0" cap="none" spc="0" normalizeH="0" baseline="0" noProof="0">
                <a:ln>
                  <a:noFill/>
                </a:ln>
                <a:solidFill>
                  <a:srgbClr val="FFFFFF"/>
                </a:solidFill>
                <a:effectLst/>
                <a:uLnTx/>
                <a:uFillTx/>
                <a:latin typeface="字魂36号-正文宋楷" panose="00000500000000000000" charset="-122"/>
                <a:ea typeface="字魂36号-正文宋楷" panose="00000500000000000000" charset="-122"/>
              </a:rPr>
              <a:t>1</a:t>
            </a:r>
            <a:endParaRPr kumimoji="0" lang="en-US" altLang="ko-KR" sz="1500" b="1" i="0" u="none" strike="noStrike" kern="0" cap="none" spc="0" normalizeH="0" baseline="0" noProof="0" dirty="0">
              <a:ln>
                <a:noFill/>
              </a:ln>
              <a:solidFill>
                <a:srgbClr val="FFFFFF"/>
              </a:solidFill>
              <a:effectLst/>
              <a:uLnTx/>
              <a:uFillTx/>
              <a:latin typeface="字魂36号-正文宋楷" panose="00000500000000000000" charset="-122"/>
              <a:ea typeface="字魂36号-正文宋楷" panose="00000500000000000000" charset="-122"/>
            </a:endParaRPr>
          </a:p>
        </p:txBody>
      </p:sp>
      <p:sp>
        <p:nvSpPr>
          <p:cNvPr id="59" name="矩形: 剪去单角 455"/>
          <p:cNvSpPr/>
          <p:nvPr/>
        </p:nvSpPr>
        <p:spPr>
          <a:xfrm>
            <a:off x="6349733" y="2432120"/>
            <a:ext cx="1983491" cy="2096440"/>
          </a:xfrm>
          <a:prstGeom prst="snip1Rect">
            <a:avLst>
              <a:gd name="adj" fmla="val 29383"/>
            </a:avLst>
          </a:prstGeom>
          <a:noFill/>
          <a:ln w="3175" cap="flat" cmpd="sng" algn="ctr">
            <a:solidFill>
              <a:srgbClr val="DA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FFFFFF"/>
              </a:solidFill>
              <a:effectLst/>
              <a:uLnTx/>
              <a:uFillTx/>
              <a:latin typeface="字魂36号-正文宋楷" panose="00000500000000000000" charset="-122"/>
              <a:ea typeface="字魂36号-正文宋楷" panose="00000500000000000000" charset="-122"/>
            </a:endParaRPr>
          </a:p>
        </p:txBody>
      </p:sp>
      <p:sp>
        <p:nvSpPr>
          <p:cNvPr id="60" name="矩形 59"/>
          <p:cNvSpPr/>
          <p:nvPr/>
        </p:nvSpPr>
        <p:spPr>
          <a:xfrm>
            <a:off x="6349734" y="4456080"/>
            <a:ext cx="1983491" cy="85619"/>
          </a:xfrm>
          <a:prstGeom prst="rect">
            <a:avLst/>
          </a:prstGeom>
          <a:solidFill>
            <a:srgbClr val="DB5C4A"/>
          </a:solidFill>
          <a:ln w="3175">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0" b="0" i="0" u="none" strike="noStrike" kern="0" cap="none" spc="0" normalizeH="0" baseline="0" noProof="0">
              <a:ln>
                <a:noFill/>
              </a:ln>
              <a:solidFill>
                <a:srgbClr val="000000"/>
              </a:solidFill>
              <a:effectLst/>
              <a:uLnTx/>
              <a:uFillTx/>
              <a:latin typeface="字魂36号-正文宋楷" panose="00000500000000000000" charset="-122"/>
              <a:ea typeface="字魂36号-正文宋楷" panose="00000500000000000000" charset="-122"/>
            </a:endParaRPr>
          </a:p>
        </p:txBody>
      </p:sp>
      <p:sp>
        <p:nvSpPr>
          <p:cNvPr id="61" name="任意多边形: 形状 456"/>
          <p:cNvSpPr/>
          <p:nvPr/>
        </p:nvSpPr>
        <p:spPr bwMode="auto">
          <a:xfrm>
            <a:off x="7832800" y="2432121"/>
            <a:ext cx="500426" cy="500426"/>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DA0000"/>
          </a:solidFill>
          <a:ln w="3175">
            <a:noFill/>
            <a:prstDash val="solid"/>
            <a:round/>
          </a:ln>
          <a:effectLst/>
        </p:spPr>
        <p:txBody>
          <a:bodyPr vert="horz" wrap="square" lIns="91440" tIns="45720" rIns="91440" bIns="45720" anchor="t" anchorCtr="0" compatLnSpc="1">
            <a:norm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ko-KR" sz="1500" b="1" i="0" u="none" strike="noStrike" kern="0" cap="none" spc="0" normalizeH="0" baseline="0" noProof="0" dirty="0">
                <a:ln>
                  <a:noFill/>
                </a:ln>
                <a:solidFill>
                  <a:srgbClr val="FFFFFF"/>
                </a:solidFill>
                <a:effectLst/>
                <a:uLnTx/>
                <a:uFillTx/>
                <a:latin typeface="字魂36号-正文宋楷" panose="00000500000000000000" charset="-122"/>
                <a:ea typeface="字魂36号-正文宋楷" panose="00000500000000000000" charset="-122"/>
              </a:rPr>
              <a:t>3</a:t>
            </a:r>
          </a:p>
        </p:txBody>
      </p:sp>
      <p:sp>
        <p:nvSpPr>
          <p:cNvPr id="63" name="矩形 62"/>
          <p:cNvSpPr/>
          <p:nvPr/>
        </p:nvSpPr>
        <p:spPr>
          <a:xfrm>
            <a:off x="1834247" y="3152953"/>
            <a:ext cx="1805273" cy="1145057"/>
          </a:xfrm>
          <a:prstGeom prst="rect">
            <a:avLst/>
          </a:prstGeom>
        </p:spPr>
        <p:txBody>
          <a:bodyPr wrap="square">
            <a:spAutoFit/>
            <a:scene3d>
              <a:camera prst="orthographicFront"/>
              <a:lightRig rig="threePt" dir="t"/>
            </a:scene3d>
            <a:sp3d contourW="12700"/>
          </a:bodyPr>
          <a:lstStyle/>
          <a:p>
            <a:pPr algn="just">
              <a:lnSpc>
                <a:spcPct val="125000"/>
              </a:lnSpc>
              <a:defRPr/>
            </a:pPr>
            <a:r>
              <a:rPr lang="zh-CN" altLang="zh-CN" sz="1400" dirty="0">
                <a:solidFill>
                  <a:srgbClr val="000000"/>
                </a:solidFill>
                <a:latin typeface="字魂36号-正文宋楷" panose="00000500000000000000" charset="-122"/>
                <a:ea typeface="字魂36号-正文宋楷" panose="00000500000000000000" charset="-122"/>
              </a:rPr>
              <a:t>最重要的国家秘密，泄露会使国家安全和利益遭受特别严重的损害；</a:t>
            </a:r>
            <a:endParaRPr lang="zh-CN" altLang="en-US" sz="1400" dirty="0">
              <a:solidFill>
                <a:srgbClr val="000000"/>
              </a:solidFill>
              <a:latin typeface="字魂36号-正文宋楷" panose="00000500000000000000" charset="-122"/>
              <a:ea typeface="字魂36号-正文宋楷" panose="00000500000000000000" charset="-122"/>
            </a:endParaRPr>
          </a:p>
        </p:txBody>
      </p:sp>
      <p:sp>
        <p:nvSpPr>
          <p:cNvPr id="64" name="矩形 63"/>
          <p:cNvSpPr/>
          <p:nvPr/>
        </p:nvSpPr>
        <p:spPr>
          <a:xfrm>
            <a:off x="1939625" y="2628102"/>
            <a:ext cx="1375441" cy="507831"/>
          </a:xfrm>
          <a:prstGeom prst="rect">
            <a:avLst/>
          </a:prstGeom>
        </p:spPr>
        <p:txBody>
          <a:bodyPr wrap="square">
            <a:spAutoFit/>
            <a:scene3d>
              <a:camera prst="orthographicFront"/>
              <a:lightRig rig="threePt" dir="t"/>
            </a:scene3d>
            <a:sp3d contourW="12700"/>
          </a:bodyPr>
          <a:lstStyle/>
          <a:p>
            <a:pPr algn="dist">
              <a:defRPr/>
            </a:pPr>
            <a:r>
              <a:rPr lang="zh-CN" altLang="zh-CN" sz="2700" b="1" dirty="0">
                <a:solidFill>
                  <a:srgbClr val="000000"/>
                </a:solidFill>
                <a:latin typeface="字魂36号-正文宋楷" panose="00000500000000000000" charset="-122"/>
                <a:ea typeface="字魂36号-正文宋楷" panose="00000500000000000000" charset="-122"/>
                <a:cs typeface="微软雅黑" panose="020B0503020204020204" charset="-122"/>
              </a:rPr>
              <a:t>绝</a:t>
            </a:r>
            <a:r>
              <a:rPr lang="zh-CN" altLang="zh-CN" sz="1350" b="1" dirty="0">
                <a:solidFill>
                  <a:srgbClr val="000000"/>
                </a:solidFill>
                <a:latin typeface="字魂36号-正文宋楷" panose="00000500000000000000" charset="-122"/>
                <a:ea typeface="字魂36号-正文宋楷" panose="00000500000000000000" charset="-122"/>
                <a:cs typeface="微软雅黑" panose="020B0503020204020204" charset="-122"/>
              </a:rPr>
              <a:t>密级</a:t>
            </a:r>
            <a:endParaRPr lang="zh-CN" altLang="en-US" sz="1350" dirty="0">
              <a:solidFill>
                <a:srgbClr val="000000"/>
              </a:solidFill>
              <a:latin typeface="字魂36号-正文宋楷" panose="00000500000000000000" charset="-122"/>
              <a:ea typeface="字魂36号-正文宋楷" panose="00000500000000000000" charset="-122"/>
              <a:cs typeface="微软雅黑" panose="020B0503020204020204" charset="-122"/>
            </a:endParaRPr>
          </a:p>
        </p:txBody>
      </p:sp>
      <p:sp>
        <p:nvSpPr>
          <p:cNvPr id="66" name="矩形 65"/>
          <p:cNvSpPr/>
          <p:nvPr/>
        </p:nvSpPr>
        <p:spPr>
          <a:xfrm>
            <a:off x="4251447" y="3152952"/>
            <a:ext cx="1594517" cy="1145057"/>
          </a:xfrm>
          <a:prstGeom prst="rect">
            <a:avLst/>
          </a:prstGeom>
        </p:spPr>
        <p:txBody>
          <a:bodyPr wrap="square">
            <a:spAutoFit/>
            <a:scene3d>
              <a:camera prst="orthographicFront"/>
              <a:lightRig rig="threePt" dir="t"/>
            </a:scene3d>
            <a:sp3d contourW="12700"/>
          </a:bodyPr>
          <a:lstStyle/>
          <a:p>
            <a:pPr algn="just">
              <a:lnSpc>
                <a:spcPct val="125000"/>
              </a:lnSpc>
              <a:defRPr/>
            </a:pPr>
            <a:r>
              <a:rPr lang="zh-CN" altLang="en-US" sz="1400" dirty="0">
                <a:solidFill>
                  <a:srgbClr val="000000"/>
                </a:solidFill>
                <a:latin typeface="字魂36号-正文宋楷" panose="00000500000000000000" charset="-122"/>
                <a:ea typeface="字魂36号-正文宋楷" panose="00000500000000000000" charset="-122"/>
              </a:rPr>
              <a:t>重要的国家秘密，泄露会使国家安全和利益遭受严重的损害；</a:t>
            </a:r>
          </a:p>
        </p:txBody>
      </p:sp>
      <p:sp>
        <p:nvSpPr>
          <p:cNvPr id="67" name="矩形 66"/>
          <p:cNvSpPr/>
          <p:nvPr/>
        </p:nvSpPr>
        <p:spPr>
          <a:xfrm>
            <a:off x="4251447" y="2613495"/>
            <a:ext cx="1375441" cy="507831"/>
          </a:xfrm>
          <a:prstGeom prst="rect">
            <a:avLst/>
          </a:prstGeom>
        </p:spPr>
        <p:txBody>
          <a:bodyPr wrap="square">
            <a:spAutoFit/>
            <a:scene3d>
              <a:camera prst="orthographicFront"/>
              <a:lightRig rig="threePt" dir="t"/>
            </a:scene3d>
            <a:sp3d contourW="12700"/>
          </a:bodyPr>
          <a:lstStyle/>
          <a:p>
            <a:pPr algn="dist">
              <a:defRPr/>
            </a:pPr>
            <a:r>
              <a:rPr lang="zh-CN" altLang="en-US" sz="2700" b="1" dirty="0">
                <a:solidFill>
                  <a:srgbClr val="000000"/>
                </a:solidFill>
                <a:latin typeface="字魂36号-正文宋楷" panose="00000500000000000000" charset="-122"/>
                <a:ea typeface="字魂36号-正文宋楷" panose="00000500000000000000" charset="-122"/>
                <a:cs typeface="微软雅黑" panose="020B0503020204020204" charset="-122"/>
              </a:rPr>
              <a:t>机</a:t>
            </a:r>
            <a:r>
              <a:rPr lang="zh-CN" altLang="en-US" sz="1350" b="1" dirty="0">
                <a:solidFill>
                  <a:srgbClr val="000000"/>
                </a:solidFill>
                <a:latin typeface="字魂36号-正文宋楷" panose="00000500000000000000" charset="-122"/>
                <a:ea typeface="字魂36号-正文宋楷" panose="00000500000000000000" charset="-122"/>
                <a:cs typeface="微软雅黑" panose="020B0503020204020204" charset="-122"/>
              </a:rPr>
              <a:t>密级</a:t>
            </a:r>
            <a:endParaRPr lang="zh-CN" altLang="en-US" sz="1350" dirty="0">
              <a:solidFill>
                <a:srgbClr val="000000"/>
              </a:solidFill>
              <a:latin typeface="字魂36号-正文宋楷" panose="00000500000000000000" charset="-122"/>
              <a:ea typeface="字魂36号-正文宋楷" panose="00000500000000000000" charset="-122"/>
              <a:cs typeface="微软雅黑" panose="020B0503020204020204" charset="-122"/>
            </a:endParaRPr>
          </a:p>
        </p:txBody>
      </p:sp>
      <p:sp>
        <p:nvSpPr>
          <p:cNvPr id="69" name="矩形 68"/>
          <p:cNvSpPr/>
          <p:nvPr/>
        </p:nvSpPr>
        <p:spPr>
          <a:xfrm>
            <a:off x="6549868" y="3152954"/>
            <a:ext cx="1594517" cy="1145057"/>
          </a:xfrm>
          <a:prstGeom prst="rect">
            <a:avLst/>
          </a:prstGeom>
        </p:spPr>
        <p:txBody>
          <a:bodyPr wrap="square">
            <a:spAutoFit/>
            <a:scene3d>
              <a:camera prst="orthographicFront"/>
              <a:lightRig rig="threePt" dir="t"/>
            </a:scene3d>
            <a:sp3d contourW="12700"/>
          </a:bodyPr>
          <a:lstStyle/>
          <a:p>
            <a:pPr algn="just">
              <a:lnSpc>
                <a:spcPct val="125000"/>
              </a:lnSpc>
              <a:defRPr/>
            </a:pPr>
            <a:r>
              <a:rPr lang="zh-CN" altLang="en-US" sz="1400" dirty="0">
                <a:solidFill>
                  <a:srgbClr val="000000"/>
                </a:solidFill>
                <a:latin typeface="字魂36号-正文宋楷" panose="00000500000000000000" charset="-122"/>
                <a:ea typeface="字魂36号-正文宋楷" panose="00000500000000000000" charset="-122"/>
              </a:rPr>
              <a:t>一般的国家秘密，泄露会使国家安全和利益遭受损害。</a:t>
            </a:r>
          </a:p>
        </p:txBody>
      </p:sp>
      <p:sp>
        <p:nvSpPr>
          <p:cNvPr id="70" name="矩形 69"/>
          <p:cNvSpPr/>
          <p:nvPr/>
        </p:nvSpPr>
        <p:spPr>
          <a:xfrm>
            <a:off x="6549868" y="2613496"/>
            <a:ext cx="1375441" cy="507831"/>
          </a:xfrm>
          <a:prstGeom prst="rect">
            <a:avLst/>
          </a:prstGeom>
        </p:spPr>
        <p:txBody>
          <a:bodyPr wrap="square">
            <a:spAutoFit/>
            <a:scene3d>
              <a:camera prst="orthographicFront"/>
              <a:lightRig rig="threePt" dir="t"/>
            </a:scene3d>
            <a:sp3d contourW="12700"/>
          </a:bodyPr>
          <a:lstStyle/>
          <a:p>
            <a:pPr algn="dist">
              <a:defRPr/>
            </a:pPr>
            <a:r>
              <a:rPr lang="zh-CN" altLang="en-US" sz="2700" b="1" dirty="0">
                <a:solidFill>
                  <a:srgbClr val="000000"/>
                </a:solidFill>
                <a:latin typeface="字魂36号-正文宋楷" panose="00000500000000000000" charset="-122"/>
                <a:ea typeface="字魂36号-正文宋楷" panose="00000500000000000000" charset="-122"/>
              </a:rPr>
              <a:t>秘</a:t>
            </a:r>
            <a:r>
              <a:rPr lang="zh-CN" altLang="en-US" sz="1350" b="1" dirty="0">
                <a:solidFill>
                  <a:srgbClr val="000000"/>
                </a:solidFill>
                <a:latin typeface="字魂36号-正文宋楷" panose="00000500000000000000" charset="-122"/>
                <a:ea typeface="字魂36号-正文宋楷" panose="00000500000000000000" charset="-122"/>
              </a:rPr>
              <a:t>密级</a:t>
            </a:r>
            <a:endParaRPr lang="zh-CN" altLang="en-US" sz="1350" dirty="0">
              <a:solidFill>
                <a:srgbClr val="000000"/>
              </a:solidFill>
              <a:latin typeface="字魂36号-正文宋楷" panose="00000500000000000000" charset="-122"/>
              <a:ea typeface="字魂36号-正文宋楷" panose="00000500000000000000" charset="-122"/>
            </a:endParaRPr>
          </a:p>
        </p:txBody>
      </p:sp>
      <p:sp>
        <p:nvSpPr>
          <p:cNvPr id="71" name="文本框 70"/>
          <p:cNvSpPr txBox="1"/>
          <p:nvPr/>
        </p:nvSpPr>
        <p:spPr>
          <a:xfrm>
            <a:off x="836543" y="2665731"/>
            <a:ext cx="346327" cy="1323439"/>
          </a:xfrm>
          <a:prstGeom prst="rect">
            <a:avLst/>
          </a:prstGeom>
          <a:noFill/>
        </p:spPr>
        <p:txBody>
          <a:bodyPr wrap="square">
            <a:spAutoFit/>
          </a:bodyPr>
          <a:lstStyle/>
          <a:p>
            <a:pPr algn="dist"/>
            <a:r>
              <a:rPr lang="zh-CN" altLang="en-US" sz="2000" b="1" dirty="0">
                <a:solidFill>
                  <a:srgbClr val="C00000"/>
                </a:solidFill>
                <a:latin typeface="字魂36号-正文宋楷" panose="00000500000000000000" charset="-122"/>
                <a:ea typeface="字魂36号-正文宋楷" panose="00000500000000000000" charset="-122"/>
              </a:rPr>
              <a:t>国家秘密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6" presetClass="entr" presetSubtype="0" fill="hold" grpId="0" nodeType="after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down)">
                                      <p:cBhvr>
                                        <p:cTn id="13" dur="580">
                                          <p:stCondLst>
                                            <p:cond delay="0"/>
                                          </p:stCondLst>
                                        </p:cTn>
                                        <p:tgtEl>
                                          <p:spTgt spid="71"/>
                                        </p:tgtEl>
                                      </p:cBhvr>
                                    </p:animEffect>
                                    <p:anim calcmode="lin" valueType="num">
                                      <p:cBhvr>
                                        <p:cTn id="14" dur="1822"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1"/>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1"/>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1"/>
                                        </p:tgtEl>
                                        <p:attrNameLst>
                                          <p:attrName>ppt_y</p:attrName>
                                        </p:attrNameLst>
                                      </p:cBhvr>
                                      <p:tavLst>
                                        <p:tav tm="0" fmla="#ppt_y-sin(pi*$)/81">
                                          <p:val>
                                            <p:fltVal val="0"/>
                                          </p:val>
                                        </p:tav>
                                        <p:tav tm="100000">
                                          <p:val>
                                            <p:fltVal val="1"/>
                                          </p:val>
                                        </p:tav>
                                      </p:tavLst>
                                    </p:anim>
                                    <p:animScale>
                                      <p:cBhvr>
                                        <p:cTn id="19" dur="26">
                                          <p:stCondLst>
                                            <p:cond delay="650"/>
                                          </p:stCondLst>
                                        </p:cTn>
                                        <p:tgtEl>
                                          <p:spTgt spid="71"/>
                                        </p:tgtEl>
                                      </p:cBhvr>
                                      <p:to x="100000" y="60000"/>
                                    </p:animScale>
                                    <p:animScale>
                                      <p:cBhvr>
                                        <p:cTn id="20" dur="166" decel="50000">
                                          <p:stCondLst>
                                            <p:cond delay="676"/>
                                          </p:stCondLst>
                                        </p:cTn>
                                        <p:tgtEl>
                                          <p:spTgt spid="71"/>
                                        </p:tgtEl>
                                      </p:cBhvr>
                                      <p:to x="100000" y="100000"/>
                                    </p:animScale>
                                    <p:animScale>
                                      <p:cBhvr>
                                        <p:cTn id="21" dur="26">
                                          <p:stCondLst>
                                            <p:cond delay="1312"/>
                                          </p:stCondLst>
                                        </p:cTn>
                                        <p:tgtEl>
                                          <p:spTgt spid="71"/>
                                        </p:tgtEl>
                                      </p:cBhvr>
                                      <p:to x="100000" y="80000"/>
                                    </p:animScale>
                                    <p:animScale>
                                      <p:cBhvr>
                                        <p:cTn id="22" dur="166" decel="50000">
                                          <p:stCondLst>
                                            <p:cond delay="1338"/>
                                          </p:stCondLst>
                                        </p:cTn>
                                        <p:tgtEl>
                                          <p:spTgt spid="71"/>
                                        </p:tgtEl>
                                      </p:cBhvr>
                                      <p:to x="100000" y="100000"/>
                                    </p:animScale>
                                    <p:animScale>
                                      <p:cBhvr>
                                        <p:cTn id="23" dur="26">
                                          <p:stCondLst>
                                            <p:cond delay="1642"/>
                                          </p:stCondLst>
                                        </p:cTn>
                                        <p:tgtEl>
                                          <p:spTgt spid="71"/>
                                        </p:tgtEl>
                                      </p:cBhvr>
                                      <p:to x="100000" y="90000"/>
                                    </p:animScale>
                                    <p:animScale>
                                      <p:cBhvr>
                                        <p:cTn id="24" dur="166" decel="50000">
                                          <p:stCondLst>
                                            <p:cond delay="1668"/>
                                          </p:stCondLst>
                                        </p:cTn>
                                        <p:tgtEl>
                                          <p:spTgt spid="71"/>
                                        </p:tgtEl>
                                      </p:cBhvr>
                                      <p:to x="100000" y="100000"/>
                                    </p:animScale>
                                    <p:animScale>
                                      <p:cBhvr>
                                        <p:cTn id="25" dur="26">
                                          <p:stCondLst>
                                            <p:cond delay="1808"/>
                                          </p:stCondLst>
                                        </p:cTn>
                                        <p:tgtEl>
                                          <p:spTgt spid="71"/>
                                        </p:tgtEl>
                                      </p:cBhvr>
                                      <p:to x="100000" y="95000"/>
                                    </p:animScale>
                                    <p:animScale>
                                      <p:cBhvr>
                                        <p:cTn id="26" dur="166" decel="50000">
                                          <p:stCondLst>
                                            <p:cond delay="1834"/>
                                          </p:stCondLst>
                                        </p:cTn>
                                        <p:tgtEl>
                                          <p:spTgt spid="71"/>
                                        </p:tgtEl>
                                      </p:cBhvr>
                                      <p:to x="100000" y="100000"/>
                                    </p:animScale>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ppt_x"/>
                                          </p:val>
                                        </p:tav>
                                        <p:tav tm="100000">
                                          <p:val>
                                            <p:strVal val="#ppt_x"/>
                                          </p:val>
                                        </p:tav>
                                      </p:tavLst>
                                    </p:anim>
                                    <p:anim calcmode="lin" valueType="num">
                                      <p:cBhvr additive="base">
                                        <p:cTn id="31" dur="500" fill="hold"/>
                                        <p:tgtEl>
                                          <p:spTgt spid="4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500" fill="hold"/>
                                        <p:tgtEl>
                                          <p:spTgt spid="48"/>
                                        </p:tgtEl>
                                        <p:attrNameLst>
                                          <p:attrName>ppt_x</p:attrName>
                                        </p:attrNameLst>
                                      </p:cBhvr>
                                      <p:tavLst>
                                        <p:tav tm="0">
                                          <p:val>
                                            <p:strVal val="#ppt_x"/>
                                          </p:val>
                                        </p:tav>
                                        <p:tav tm="100000">
                                          <p:val>
                                            <p:strVal val="#ppt_x"/>
                                          </p:val>
                                        </p:tav>
                                      </p:tavLst>
                                    </p:anim>
                                    <p:anim calcmode="lin" valueType="num">
                                      <p:cBhvr additive="base">
                                        <p:cTn id="35" dur="500" fill="hold"/>
                                        <p:tgtEl>
                                          <p:spTgt spid="4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500" fill="hold"/>
                                        <p:tgtEl>
                                          <p:spTgt spid="49"/>
                                        </p:tgtEl>
                                        <p:attrNameLst>
                                          <p:attrName>ppt_x</p:attrName>
                                        </p:attrNameLst>
                                      </p:cBhvr>
                                      <p:tavLst>
                                        <p:tav tm="0">
                                          <p:val>
                                            <p:strVal val="#ppt_x"/>
                                          </p:val>
                                        </p:tav>
                                        <p:tav tm="100000">
                                          <p:val>
                                            <p:strVal val="#ppt_x"/>
                                          </p:val>
                                        </p:tav>
                                      </p:tavLst>
                                    </p:anim>
                                    <p:anim calcmode="lin" valueType="num">
                                      <p:cBhvr additive="base">
                                        <p:cTn id="39" dur="500" fill="hold"/>
                                        <p:tgtEl>
                                          <p:spTgt spid="49"/>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fltVal val="0"/>
                                          </p:val>
                                        </p:tav>
                                        <p:tav tm="100000">
                                          <p:val>
                                            <p:strVal val="#ppt_w"/>
                                          </p:val>
                                        </p:tav>
                                      </p:tavLst>
                                    </p:anim>
                                    <p:anim calcmode="lin" valueType="num">
                                      <p:cBhvr>
                                        <p:cTn id="59" dur="500" fill="hold"/>
                                        <p:tgtEl>
                                          <p:spTgt spid="55"/>
                                        </p:tgtEl>
                                        <p:attrNameLst>
                                          <p:attrName>ppt_h</p:attrName>
                                        </p:attrNameLst>
                                      </p:cBhvr>
                                      <p:tavLst>
                                        <p:tav tm="0">
                                          <p:val>
                                            <p:fltVal val="0"/>
                                          </p:val>
                                        </p:tav>
                                        <p:tav tm="100000">
                                          <p:val>
                                            <p:strVal val="#ppt_h"/>
                                          </p:val>
                                        </p:tav>
                                      </p:tavLst>
                                    </p:anim>
                                    <p:animEffect transition="in" filter="fade">
                                      <p:cBhvr>
                                        <p:cTn id="60" dur="500"/>
                                        <p:tgtEl>
                                          <p:spTgt spid="5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 calcmode="lin" valueType="num">
                                      <p:cBhvr>
                                        <p:cTn id="68" dur="500" fill="hold"/>
                                        <p:tgtEl>
                                          <p:spTgt spid="57"/>
                                        </p:tgtEl>
                                        <p:attrNameLst>
                                          <p:attrName>ppt_w</p:attrName>
                                        </p:attrNameLst>
                                      </p:cBhvr>
                                      <p:tavLst>
                                        <p:tav tm="0">
                                          <p:val>
                                            <p:fltVal val="0"/>
                                          </p:val>
                                        </p:tav>
                                        <p:tav tm="100000">
                                          <p:val>
                                            <p:strVal val="#ppt_w"/>
                                          </p:val>
                                        </p:tav>
                                      </p:tavLst>
                                    </p:anim>
                                    <p:anim calcmode="lin" valueType="num">
                                      <p:cBhvr>
                                        <p:cTn id="69" dur="500" fill="hold"/>
                                        <p:tgtEl>
                                          <p:spTgt spid="57"/>
                                        </p:tgtEl>
                                        <p:attrNameLst>
                                          <p:attrName>ppt_h</p:attrName>
                                        </p:attrNameLst>
                                      </p:cBhvr>
                                      <p:tavLst>
                                        <p:tav tm="0">
                                          <p:val>
                                            <p:fltVal val="0"/>
                                          </p:val>
                                        </p:tav>
                                        <p:tav tm="100000">
                                          <p:val>
                                            <p:strVal val="#ppt_h"/>
                                          </p:val>
                                        </p:tav>
                                      </p:tavLst>
                                    </p:anim>
                                    <p:animEffect transition="in" filter="fade">
                                      <p:cBhvr>
                                        <p:cTn id="70" dur="500"/>
                                        <p:tgtEl>
                                          <p:spTgt spid="5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 calcmode="lin" valueType="num">
                                      <p:cBhvr>
                                        <p:cTn id="78" dur="500" fill="hold"/>
                                        <p:tgtEl>
                                          <p:spTgt spid="60"/>
                                        </p:tgtEl>
                                        <p:attrNameLst>
                                          <p:attrName>ppt_w</p:attrName>
                                        </p:attrNameLst>
                                      </p:cBhvr>
                                      <p:tavLst>
                                        <p:tav tm="0">
                                          <p:val>
                                            <p:fltVal val="0"/>
                                          </p:val>
                                        </p:tav>
                                        <p:tav tm="100000">
                                          <p:val>
                                            <p:strVal val="#ppt_w"/>
                                          </p:val>
                                        </p:tav>
                                      </p:tavLst>
                                    </p:anim>
                                    <p:anim calcmode="lin" valueType="num">
                                      <p:cBhvr>
                                        <p:cTn id="79" dur="500" fill="hold"/>
                                        <p:tgtEl>
                                          <p:spTgt spid="60"/>
                                        </p:tgtEl>
                                        <p:attrNameLst>
                                          <p:attrName>ppt_h</p:attrName>
                                        </p:attrNameLst>
                                      </p:cBhvr>
                                      <p:tavLst>
                                        <p:tav tm="0">
                                          <p:val>
                                            <p:fltVal val="0"/>
                                          </p:val>
                                        </p:tav>
                                        <p:tav tm="100000">
                                          <p:val>
                                            <p:strVal val="#ppt_h"/>
                                          </p:val>
                                        </p:tav>
                                      </p:tavLst>
                                    </p:anim>
                                    <p:animEffect transition="in" filter="fade">
                                      <p:cBhvr>
                                        <p:cTn id="80" dur="500"/>
                                        <p:tgtEl>
                                          <p:spTgt spid="6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p:cTn id="83" dur="500" fill="hold"/>
                                        <p:tgtEl>
                                          <p:spTgt spid="61"/>
                                        </p:tgtEl>
                                        <p:attrNameLst>
                                          <p:attrName>ppt_w</p:attrName>
                                        </p:attrNameLst>
                                      </p:cBhvr>
                                      <p:tavLst>
                                        <p:tav tm="0">
                                          <p:val>
                                            <p:fltVal val="0"/>
                                          </p:val>
                                        </p:tav>
                                        <p:tav tm="100000">
                                          <p:val>
                                            <p:strVal val="#ppt_w"/>
                                          </p:val>
                                        </p:tav>
                                      </p:tavLst>
                                    </p:anim>
                                    <p:anim calcmode="lin" valueType="num">
                                      <p:cBhvr>
                                        <p:cTn id="84" dur="500" fill="hold"/>
                                        <p:tgtEl>
                                          <p:spTgt spid="61"/>
                                        </p:tgtEl>
                                        <p:attrNameLst>
                                          <p:attrName>ppt_h</p:attrName>
                                        </p:attrNameLst>
                                      </p:cBhvr>
                                      <p:tavLst>
                                        <p:tav tm="0">
                                          <p:val>
                                            <p:fltVal val="0"/>
                                          </p:val>
                                        </p:tav>
                                        <p:tav tm="100000">
                                          <p:val>
                                            <p:strVal val="#ppt_h"/>
                                          </p:val>
                                        </p:tav>
                                      </p:tavLst>
                                    </p:anim>
                                    <p:animEffect transition="in" filter="fade">
                                      <p:cBhvr>
                                        <p:cTn id="85" dur="500"/>
                                        <p:tgtEl>
                                          <p:spTgt spid="61"/>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63"/>
                                        </p:tgtEl>
                                        <p:attrNameLst>
                                          <p:attrName>style.visibility</p:attrName>
                                        </p:attrNameLst>
                                      </p:cBhvr>
                                      <p:to>
                                        <p:strVal val="visible"/>
                                      </p:to>
                                    </p:set>
                                    <p:anim calcmode="lin" valueType="num">
                                      <p:cBhvr>
                                        <p:cTn id="88" dur="500" fill="hold"/>
                                        <p:tgtEl>
                                          <p:spTgt spid="63"/>
                                        </p:tgtEl>
                                        <p:attrNameLst>
                                          <p:attrName>ppt_w</p:attrName>
                                        </p:attrNameLst>
                                      </p:cBhvr>
                                      <p:tavLst>
                                        <p:tav tm="0">
                                          <p:val>
                                            <p:fltVal val="0"/>
                                          </p:val>
                                        </p:tav>
                                        <p:tav tm="100000">
                                          <p:val>
                                            <p:strVal val="#ppt_w"/>
                                          </p:val>
                                        </p:tav>
                                      </p:tavLst>
                                    </p:anim>
                                    <p:anim calcmode="lin" valueType="num">
                                      <p:cBhvr>
                                        <p:cTn id="89" dur="500" fill="hold"/>
                                        <p:tgtEl>
                                          <p:spTgt spid="63"/>
                                        </p:tgtEl>
                                        <p:attrNameLst>
                                          <p:attrName>ppt_h</p:attrName>
                                        </p:attrNameLst>
                                      </p:cBhvr>
                                      <p:tavLst>
                                        <p:tav tm="0">
                                          <p:val>
                                            <p:fltVal val="0"/>
                                          </p:val>
                                        </p:tav>
                                        <p:tav tm="100000">
                                          <p:val>
                                            <p:strVal val="#ppt_h"/>
                                          </p:val>
                                        </p:tav>
                                      </p:tavLst>
                                    </p:anim>
                                    <p:animEffect transition="in" filter="fade">
                                      <p:cBhvr>
                                        <p:cTn id="90" dur="500"/>
                                        <p:tgtEl>
                                          <p:spTgt spid="63"/>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 calcmode="lin" valueType="num">
                                      <p:cBhvr>
                                        <p:cTn id="98" dur="500" fill="hold"/>
                                        <p:tgtEl>
                                          <p:spTgt spid="66"/>
                                        </p:tgtEl>
                                        <p:attrNameLst>
                                          <p:attrName>ppt_w</p:attrName>
                                        </p:attrNameLst>
                                      </p:cBhvr>
                                      <p:tavLst>
                                        <p:tav tm="0">
                                          <p:val>
                                            <p:fltVal val="0"/>
                                          </p:val>
                                        </p:tav>
                                        <p:tav tm="100000">
                                          <p:val>
                                            <p:strVal val="#ppt_w"/>
                                          </p:val>
                                        </p:tav>
                                      </p:tavLst>
                                    </p:anim>
                                    <p:anim calcmode="lin" valueType="num">
                                      <p:cBhvr>
                                        <p:cTn id="99" dur="500" fill="hold"/>
                                        <p:tgtEl>
                                          <p:spTgt spid="66"/>
                                        </p:tgtEl>
                                        <p:attrNameLst>
                                          <p:attrName>ppt_h</p:attrName>
                                        </p:attrNameLst>
                                      </p:cBhvr>
                                      <p:tavLst>
                                        <p:tav tm="0">
                                          <p:val>
                                            <p:fltVal val="0"/>
                                          </p:val>
                                        </p:tav>
                                        <p:tav tm="100000">
                                          <p:val>
                                            <p:strVal val="#ppt_h"/>
                                          </p:val>
                                        </p:tav>
                                      </p:tavLst>
                                    </p:anim>
                                    <p:animEffect transition="in" filter="fade">
                                      <p:cBhvr>
                                        <p:cTn id="100" dur="500"/>
                                        <p:tgtEl>
                                          <p:spTgt spid="6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p:cTn id="103" dur="500" fill="hold"/>
                                        <p:tgtEl>
                                          <p:spTgt spid="67"/>
                                        </p:tgtEl>
                                        <p:attrNameLst>
                                          <p:attrName>ppt_w</p:attrName>
                                        </p:attrNameLst>
                                      </p:cBhvr>
                                      <p:tavLst>
                                        <p:tav tm="0">
                                          <p:val>
                                            <p:fltVal val="0"/>
                                          </p:val>
                                        </p:tav>
                                        <p:tav tm="100000">
                                          <p:val>
                                            <p:strVal val="#ppt_w"/>
                                          </p:val>
                                        </p:tav>
                                      </p:tavLst>
                                    </p:anim>
                                    <p:anim calcmode="lin" valueType="num">
                                      <p:cBhvr>
                                        <p:cTn id="104" dur="500" fill="hold"/>
                                        <p:tgtEl>
                                          <p:spTgt spid="67"/>
                                        </p:tgtEl>
                                        <p:attrNameLst>
                                          <p:attrName>ppt_h</p:attrName>
                                        </p:attrNameLst>
                                      </p:cBhvr>
                                      <p:tavLst>
                                        <p:tav tm="0">
                                          <p:val>
                                            <p:fltVal val="0"/>
                                          </p:val>
                                        </p:tav>
                                        <p:tav tm="100000">
                                          <p:val>
                                            <p:strVal val="#ppt_h"/>
                                          </p:val>
                                        </p:tav>
                                      </p:tavLst>
                                    </p:anim>
                                    <p:animEffect transition="in" filter="fade">
                                      <p:cBhvr>
                                        <p:cTn id="105" dur="500"/>
                                        <p:tgtEl>
                                          <p:spTgt spid="6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 calcmode="lin" valueType="num">
                                      <p:cBhvr>
                                        <p:cTn id="108" dur="500" fill="hold"/>
                                        <p:tgtEl>
                                          <p:spTgt spid="69"/>
                                        </p:tgtEl>
                                        <p:attrNameLst>
                                          <p:attrName>ppt_w</p:attrName>
                                        </p:attrNameLst>
                                      </p:cBhvr>
                                      <p:tavLst>
                                        <p:tav tm="0">
                                          <p:val>
                                            <p:fltVal val="0"/>
                                          </p:val>
                                        </p:tav>
                                        <p:tav tm="100000">
                                          <p:val>
                                            <p:strVal val="#ppt_w"/>
                                          </p:val>
                                        </p:tav>
                                      </p:tavLst>
                                    </p:anim>
                                    <p:anim calcmode="lin" valueType="num">
                                      <p:cBhvr>
                                        <p:cTn id="109" dur="500" fill="hold"/>
                                        <p:tgtEl>
                                          <p:spTgt spid="69"/>
                                        </p:tgtEl>
                                        <p:attrNameLst>
                                          <p:attrName>ppt_h</p:attrName>
                                        </p:attrNameLst>
                                      </p:cBhvr>
                                      <p:tavLst>
                                        <p:tav tm="0">
                                          <p:val>
                                            <p:fltVal val="0"/>
                                          </p:val>
                                        </p:tav>
                                        <p:tav tm="100000">
                                          <p:val>
                                            <p:strVal val="#ppt_h"/>
                                          </p:val>
                                        </p:tav>
                                      </p:tavLst>
                                    </p:anim>
                                    <p:animEffect transition="in" filter="fade">
                                      <p:cBhvr>
                                        <p:cTn id="110" dur="500"/>
                                        <p:tgtEl>
                                          <p:spTgt spid="69"/>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 calcmode="lin" valueType="num">
                                      <p:cBhvr>
                                        <p:cTn id="113" dur="500" fill="hold"/>
                                        <p:tgtEl>
                                          <p:spTgt spid="70"/>
                                        </p:tgtEl>
                                        <p:attrNameLst>
                                          <p:attrName>ppt_w</p:attrName>
                                        </p:attrNameLst>
                                      </p:cBhvr>
                                      <p:tavLst>
                                        <p:tav tm="0">
                                          <p:val>
                                            <p:fltVal val="0"/>
                                          </p:val>
                                        </p:tav>
                                        <p:tav tm="100000">
                                          <p:val>
                                            <p:strVal val="#ppt_w"/>
                                          </p:val>
                                        </p:tav>
                                      </p:tavLst>
                                    </p:anim>
                                    <p:anim calcmode="lin" valueType="num">
                                      <p:cBhvr>
                                        <p:cTn id="114" dur="500" fill="hold"/>
                                        <p:tgtEl>
                                          <p:spTgt spid="70"/>
                                        </p:tgtEl>
                                        <p:attrNameLst>
                                          <p:attrName>ppt_h</p:attrName>
                                        </p:attrNameLst>
                                      </p:cBhvr>
                                      <p:tavLst>
                                        <p:tav tm="0">
                                          <p:val>
                                            <p:fltVal val="0"/>
                                          </p:val>
                                        </p:tav>
                                        <p:tav tm="100000">
                                          <p:val>
                                            <p:strVal val="#ppt_h"/>
                                          </p:val>
                                        </p:tav>
                                      </p:tavLst>
                                    </p:anim>
                                    <p:animEffect transition="in" filter="fade">
                                      <p:cBhvr>
                                        <p:cTn id="11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7" grpId="0"/>
      <p:bldP spid="48" grpId="0"/>
      <p:bldP spid="49" grpId="0"/>
      <p:bldP spid="51" grpId="0" animBg="1"/>
      <p:bldP spid="52" grpId="0" animBg="1"/>
      <p:bldP spid="53" grpId="0" animBg="1"/>
      <p:bldP spid="55" grpId="0" animBg="1"/>
      <p:bldP spid="56" grpId="0" animBg="1"/>
      <p:bldP spid="57" grpId="0" animBg="1"/>
      <p:bldP spid="59" grpId="0" animBg="1"/>
      <p:bldP spid="60" grpId="0" animBg="1"/>
      <p:bldP spid="61" grpId="0" animBg="1"/>
      <p:bldP spid="63" grpId="0"/>
      <p:bldP spid="64" grpId="0"/>
      <p:bldP spid="66" grpId="0"/>
      <p:bldP spid="67" grpId="0"/>
      <p:bldP spid="69" grpId="0"/>
      <p:bldP spid="70" grpId="0"/>
      <p:bldP spid="7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11"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2"/>
            </p:custDataLst>
          </p:nvPr>
        </p:nvSpPr>
        <p:spPr>
          <a:xfrm>
            <a:off x="-50006" y="217144"/>
            <a:ext cx="4829175" cy="633412"/>
          </a:xfrm>
        </p:spPr>
        <p:txBody>
          <a:bodyPr vert="horz" lIns="68580" tIns="34290" rIns="68580" bIns="34290" rtlCol="0" anchor="ctr">
            <a:normAutofit fontScale="90000"/>
          </a:bodyPr>
          <a:lstStyle/>
          <a:p>
            <a:pPr algn="ct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r>
              <a:rPr lang="en-US" altLang="zh-CN" sz="2700" dirty="0">
                <a:solidFill>
                  <a:srgbClr val="FF0000"/>
                </a:solidFill>
                <a:latin typeface="叶根友毛笔行书2.0版" panose="02010601030101010101" charset="-122"/>
                <a:ea typeface="叶根友毛笔行书2.0版" panose="02010601030101010101" charset="-122"/>
                <a:sym typeface="+mn-ea"/>
              </a:rPr>
              <a:t/>
            </a:r>
            <a:br>
              <a:rPr lang="en-US" altLang="zh-CN" sz="2700" dirty="0">
                <a:solidFill>
                  <a:srgbClr val="FF0000"/>
                </a:solidFill>
                <a:latin typeface="叶根友毛笔行书2.0版" panose="02010601030101010101" charset="-122"/>
                <a:ea typeface="叶根友毛笔行书2.0版" panose="02010601030101010101" charset="-122"/>
                <a:sym typeface="+mn-ea"/>
              </a:rPr>
            </a:br>
            <a:endParaRPr lang="zh-CN" altLang="en-US" sz="2700" dirty="0">
              <a:solidFill>
                <a:srgbClr val="FF0000"/>
              </a:solidFill>
            </a:endParaRPr>
          </a:p>
        </p:txBody>
      </p:sp>
      <p:sp>
        <p:nvSpPr>
          <p:cNvPr id="8" name="标题 1"/>
          <p:cNvSpPr txBox="1"/>
          <p:nvPr>
            <p:custDataLst>
              <p:tags r:id="rId3"/>
            </p:custDataLst>
          </p:nvPr>
        </p:nvSpPr>
        <p:spPr>
          <a:xfrm>
            <a:off x="3595770" y="46431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2</a:t>
            </a:r>
            <a:r>
              <a:rPr lang="zh-CN" altLang="en-US" sz="2400" b="1" dirty="0">
                <a:latin typeface="字魂36号-正文宋楷" panose="00000500000000000000" charset="-122"/>
                <a:ea typeface="字魂36号-正文宋楷" panose="00000500000000000000" charset="-122"/>
                <a:sym typeface="+mn-ea"/>
              </a:rPr>
              <a:t>、密件的分类</a:t>
            </a:r>
          </a:p>
        </p:txBody>
      </p:sp>
      <p:sp>
        <p:nvSpPr>
          <p:cNvPr id="3" name="矩形 2"/>
          <p:cNvSpPr/>
          <p:nvPr/>
        </p:nvSpPr>
        <p:spPr>
          <a:xfrm>
            <a:off x="978535" y="1868805"/>
            <a:ext cx="2771775" cy="1822450"/>
          </a:xfrm>
          <a:prstGeom prst="rect">
            <a:avLst/>
          </a:prstGeom>
        </p:spPr>
        <p:txBody>
          <a:bodyPr wrap="square">
            <a:spAutoFit/>
          </a:bodyPr>
          <a:lstStyle/>
          <a:p>
            <a:pPr algn="just">
              <a:lnSpc>
                <a:spcPct val="125000"/>
              </a:lnSpc>
            </a:pPr>
            <a:r>
              <a:rPr lang="zh-CN" altLang="en-US" sz="2000" dirty="0">
                <a:solidFill>
                  <a:srgbClr val="C00000"/>
                </a:solidFill>
                <a:latin typeface="字魂36号-正文宋楷" panose="00000500000000000000" charset="-122"/>
                <a:ea typeface="字魂36号-正文宋楷" panose="00000500000000000000" charset="-122"/>
              </a:rPr>
              <a:t>工作秘密</a:t>
            </a:r>
            <a:r>
              <a:rPr lang="zh-CN" altLang="en-US" sz="1400" dirty="0">
                <a:latin typeface="字魂36号-正文宋楷" panose="00000500000000000000" charset="-122"/>
                <a:ea typeface="字魂36号-正文宋楷" panose="00000500000000000000" charset="-122"/>
              </a:rPr>
              <a:t>是指各级机关、企事业单位在其公共活动和内部管理中产生的不属于国家秘密而又不宜对外公开，一旦公开或被泄露，会给本机关、单位的工作带来被动，造成损害的事项。</a:t>
            </a:r>
          </a:p>
        </p:txBody>
      </p:sp>
      <p:sp>
        <p:nvSpPr>
          <p:cNvPr id="9" name="矩形 8"/>
          <p:cNvSpPr/>
          <p:nvPr/>
        </p:nvSpPr>
        <p:spPr>
          <a:xfrm>
            <a:off x="6881406" y="2802572"/>
            <a:ext cx="902811" cy="954107"/>
          </a:xfrm>
          <a:prstGeom prst="rect">
            <a:avLst/>
          </a:prstGeom>
        </p:spPr>
        <p:txBody>
          <a:bodyPr wrap="none">
            <a:spAutoFit/>
          </a:bodyPr>
          <a:lstStyle/>
          <a:p>
            <a:r>
              <a:rPr lang="zh-CN" altLang="en-US" sz="2800" dirty="0">
                <a:solidFill>
                  <a:schemeClr val="bg1"/>
                </a:solidFill>
                <a:latin typeface="字魂36号-正文宋楷" panose="00000500000000000000" charset="-122"/>
                <a:ea typeface="字魂36号-正文宋楷" panose="00000500000000000000" charset="-122"/>
              </a:rPr>
              <a:t>工作</a:t>
            </a:r>
            <a:endParaRPr lang="en-US" altLang="zh-CN" sz="2800" dirty="0">
              <a:solidFill>
                <a:schemeClr val="bg1"/>
              </a:solidFill>
              <a:latin typeface="字魂36号-正文宋楷" panose="00000500000000000000" charset="-122"/>
              <a:ea typeface="字魂36号-正文宋楷" panose="00000500000000000000" charset="-122"/>
            </a:endParaRPr>
          </a:p>
          <a:p>
            <a:r>
              <a:rPr lang="zh-CN" altLang="en-US" sz="2800" dirty="0">
                <a:solidFill>
                  <a:schemeClr val="bg1"/>
                </a:solidFill>
                <a:latin typeface="字魂36号-正文宋楷" panose="00000500000000000000" charset="-122"/>
                <a:ea typeface="字魂36号-正文宋楷" panose="00000500000000000000" charset="-122"/>
              </a:rPr>
              <a:t>秘密</a:t>
            </a:r>
            <a:endParaRPr lang="zh-CN" altLang="en-US" sz="2800" dirty="0">
              <a:solidFill>
                <a:schemeClr val="bg1"/>
              </a:solidFill>
            </a:endParaRPr>
          </a:p>
        </p:txBody>
      </p:sp>
      <p:grpSp>
        <p:nvGrpSpPr>
          <p:cNvPr id="5" name="组合 4"/>
          <p:cNvGrpSpPr>
            <a:grpSpLocks noChangeAspect="1"/>
          </p:cNvGrpSpPr>
          <p:nvPr/>
        </p:nvGrpSpPr>
        <p:grpSpPr>
          <a:xfrm>
            <a:off x="3953509" y="1664443"/>
            <a:ext cx="4236085" cy="2319655"/>
            <a:chOff x="629294" y="1785257"/>
            <a:chExt cx="4983630" cy="2729007"/>
          </a:xfrm>
        </p:grpSpPr>
        <p:sp>
          <p:nvSpPr>
            <p:cNvPr id="6" name="矩形: 圆角 9"/>
            <p:cNvSpPr/>
            <p:nvPr/>
          </p:nvSpPr>
          <p:spPr>
            <a:xfrm>
              <a:off x="629294" y="1785257"/>
              <a:ext cx="4983630" cy="27290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sp>
          <p:nvSpPr>
            <p:cNvPr id="25" name="文本框 24"/>
            <p:cNvSpPr txBox="1"/>
            <p:nvPr/>
          </p:nvSpPr>
          <p:spPr>
            <a:xfrm>
              <a:off x="1186600" y="2284293"/>
              <a:ext cx="3999753" cy="1627842"/>
            </a:xfrm>
            <a:prstGeom prst="rect">
              <a:avLst/>
            </a:prstGeom>
            <a:noFill/>
          </p:spPr>
          <p:txBody>
            <a:bodyPr wrap="square" rtlCol="0">
              <a:spAutoFit/>
            </a:bodyPr>
            <a:lstStyle/>
            <a:p>
              <a:r>
                <a:rPr kumimoji="0" lang="zh-CN" altLang="en-US" sz="1400" b="0" i="0" u="none" strike="noStrike" kern="1200" cap="none" spc="400" normalizeH="0" baseline="0" noProof="0" dirty="0">
                  <a:ln>
                    <a:noFill/>
                  </a:ln>
                  <a:solidFill>
                    <a:schemeClr val="bg1"/>
                  </a:solidFill>
                  <a:effectLst/>
                  <a:uLnTx/>
                  <a:uFillTx/>
                  <a:latin typeface="字魂36号-正文宋楷" panose="00000500000000000000" charset="-122"/>
                  <a:ea typeface="字魂36号-正文宋楷" panose="00000500000000000000" charset="-122"/>
                  <a:cs typeface="+mn-cs"/>
                </a:rPr>
                <a:t>工作秘密不分等级，需要标注的，可在属于工作秘密的载体上(如文件、资料的首页)标注“内部”、“内部文件”、“内部资料”、“内部刊物”等字样，作为工作秘密的标志。</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3" name="矩形: 圆角 2"/>
          <p:cNvSpPr/>
          <p:nvPr/>
        </p:nvSpPr>
        <p:spPr>
          <a:xfrm>
            <a:off x="236178" y="245212"/>
            <a:ext cx="8671645" cy="4653077"/>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cxnSp>
        <p:nvCxnSpPr>
          <p:cNvPr id="8" name="直接连接符 7"/>
          <p:cNvCxnSpPr/>
          <p:nvPr/>
        </p:nvCxnSpPr>
        <p:spPr>
          <a:xfrm>
            <a:off x="816428" y="1823899"/>
            <a:ext cx="7206344"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1712" y="1491884"/>
            <a:ext cx="664029" cy="664029"/>
            <a:chOff x="2535616" y="1894114"/>
            <a:chExt cx="885372" cy="885372"/>
          </a:xfrm>
        </p:grpSpPr>
        <p:sp>
          <p:nvSpPr>
            <p:cNvPr id="10" name="矩形 9"/>
            <p:cNvSpPr/>
            <p:nvPr/>
          </p:nvSpPr>
          <p:spPr>
            <a:xfrm rot="2688055">
              <a:off x="2535616" y="1894114"/>
              <a:ext cx="885372" cy="885372"/>
            </a:xfrm>
            <a:prstGeom prst="rect">
              <a:avLst/>
            </a:prstGeom>
            <a:solidFill>
              <a:srgbClr val="C00000"/>
            </a:solidFill>
            <a:ln w="28575">
              <a:solidFill>
                <a:srgbClr val="F2D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2602458" y="1982857"/>
              <a:ext cx="751688" cy="737447"/>
            </a:xfrm>
            <a:prstGeom prst="rect">
              <a:avLst/>
            </a:prstGeom>
            <a:noFill/>
          </p:spPr>
          <p:txBody>
            <a:bodyPr wrap="square" rtlCol="0">
              <a:spAutoFit/>
            </a:bodyPr>
            <a:lstStyle/>
            <a:p>
              <a:pPr algn="ctr"/>
              <a:r>
                <a:rPr lang="en-US" altLang="zh-CN"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rPr>
                <a:t>01</a:t>
              </a:r>
              <a:endParaRPr lang="zh-CN" altLang="en-US"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endParaRPr>
            </a:p>
          </p:txBody>
        </p:sp>
      </p:grpSp>
      <p:grpSp>
        <p:nvGrpSpPr>
          <p:cNvPr id="12" name="组合 11"/>
          <p:cNvGrpSpPr/>
          <p:nvPr/>
        </p:nvGrpSpPr>
        <p:grpSpPr>
          <a:xfrm>
            <a:off x="4222841" y="1491884"/>
            <a:ext cx="699135" cy="664029"/>
            <a:chOff x="5630454" y="1894114"/>
            <a:chExt cx="932180" cy="885372"/>
          </a:xfrm>
        </p:grpSpPr>
        <p:sp>
          <p:nvSpPr>
            <p:cNvPr id="13" name="矩形 12"/>
            <p:cNvSpPr/>
            <p:nvPr/>
          </p:nvSpPr>
          <p:spPr>
            <a:xfrm rot="2688055">
              <a:off x="5653314" y="1894114"/>
              <a:ext cx="885372" cy="885372"/>
            </a:xfrm>
            <a:prstGeom prst="rect">
              <a:avLst/>
            </a:prstGeom>
            <a:solidFill>
              <a:srgbClr val="C00000"/>
            </a:solidFill>
            <a:ln w="28575">
              <a:solidFill>
                <a:srgbClr val="F2D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文本框 13"/>
            <p:cNvSpPr txBox="1"/>
            <p:nvPr/>
          </p:nvSpPr>
          <p:spPr>
            <a:xfrm>
              <a:off x="5630454" y="1967774"/>
              <a:ext cx="932180" cy="737447"/>
            </a:xfrm>
            <a:prstGeom prst="rect">
              <a:avLst/>
            </a:prstGeom>
            <a:noFill/>
          </p:spPr>
          <p:txBody>
            <a:bodyPr wrap="square" rtlCol="0">
              <a:spAutoFit/>
            </a:bodyPr>
            <a:lstStyle/>
            <a:p>
              <a:pPr algn="ctr"/>
              <a:r>
                <a:rPr lang="en-US" altLang="zh-CN"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rPr>
                <a:t>02</a:t>
              </a:r>
              <a:endParaRPr lang="zh-CN" altLang="en-US"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endParaRPr>
            </a:p>
          </p:txBody>
        </p:sp>
      </p:grpSp>
      <p:grpSp>
        <p:nvGrpSpPr>
          <p:cNvPr id="15" name="组合 14"/>
          <p:cNvGrpSpPr/>
          <p:nvPr/>
        </p:nvGrpSpPr>
        <p:grpSpPr>
          <a:xfrm>
            <a:off x="6578260" y="1491884"/>
            <a:ext cx="664029" cy="664029"/>
            <a:chOff x="8771013" y="1894114"/>
            <a:chExt cx="885372" cy="885372"/>
          </a:xfrm>
        </p:grpSpPr>
        <p:sp>
          <p:nvSpPr>
            <p:cNvPr id="16" name="矩形 15"/>
            <p:cNvSpPr/>
            <p:nvPr/>
          </p:nvSpPr>
          <p:spPr>
            <a:xfrm rot="2688055">
              <a:off x="8771013" y="1894114"/>
              <a:ext cx="885372" cy="885372"/>
            </a:xfrm>
            <a:prstGeom prst="rect">
              <a:avLst/>
            </a:prstGeom>
            <a:solidFill>
              <a:srgbClr val="C00000"/>
            </a:solidFill>
            <a:ln w="28575">
              <a:solidFill>
                <a:srgbClr val="F2D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文本框 16"/>
            <p:cNvSpPr txBox="1"/>
            <p:nvPr/>
          </p:nvSpPr>
          <p:spPr>
            <a:xfrm>
              <a:off x="8822660" y="1967617"/>
              <a:ext cx="829733" cy="737447"/>
            </a:xfrm>
            <a:prstGeom prst="rect">
              <a:avLst/>
            </a:prstGeom>
            <a:noFill/>
          </p:spPr>
          <p:txBody>
            <a:bodyPr wrap="square" rtlCol="0">
              <a:spAutoFit/>
            </a:bodyPr>
            <a:lstStyle/>
            <a:p>
              <a:pPr algn="ctr"/>
              <a:r>
                <a:rPr lang="en-US" altLang="zh-CN"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rPr>
                <a:t>03</a:t>
              </a:r>
              <a:endParaRPr lang="zh-CN" altLang="en-US" sz="3000" dirty="0">
                <a:solidFill>
                  <a:schemeClr val="bg1"/>
                </a:solidFill>
                <a:effectLst>
                  <a:outerShdw blurRad="38100" dist="38100" dir="2700000" algn="tl">
                    <a:srgbClr val="000000">
                      <a:alpha val="43137"/>
                    </a:srgbClr>
                  </a:outerShdw>
                </a:effectLst>
                <a:latin typeface="字魂36号-正文宋楷" panose="00000500000000000000" charset="-122"/>
                <a:ea typeface="字魂36号-正文宋楷" panose="00000500000000000000" charset="-122"/>
              </a:endParaRPr>
            </a:p>
          </p:txBody>
        </p:sp>
      </p:grpSp>
      <p:grpSp>
        <p:nvGrpSpPr>
          <p:cNvPr id="18" name="组合 17"/>
          <p:cNvGrpSpPr/>
          <p:nvPr/>
        </p:nvGrpSpPr>
        <p:grpSpPr>
          <a:xfrm>
            <a:off x="1189552" y="2387593"/>
            <a:ext cx="2088350" cy="1817231"/>
            <a:chOff x="5196511" y="1865064"/>
            <a:chExt cx="2784466" cy="2422975"/>
          </a:xfrm>
        </p:grpSpPr>
        <p:sp>
          <p:nvSpPr>
            <p:cNvPr id="19" name="文本框 18"/>
            <p:cNvSpPr txBox="1"/>
            <p:nvPr/>
          </p:nvSpPr>
          <p:spPr>
            <a:xfrm>
              <a:off x="5343831" y="1865064"/>
              <a:ext cx="2490047" cy="491067"/>
            </a:xfrm>
            <a:prstGeom prst="rect">
              <a:avLst/>
            </a:prstGeom>
            <a:noFill/>
          </p:spPr>
          <p:txBody>
            <a:bodyPr wrap="square" rtlCol="0">
              <a:spAutoFit/>
            </a:bodyPr>
            <a:lstStyle/>
            <a:p>
              <a:pPr algn="dist"/>
              <a:r>
                <a:rPr lang="zh-CN" altLang="en-US" dirty="0">
                  <a:solidFill>
                    <a:schemeClr val="tx1">
                      <a:lumMod val="75000"/>
                      <a:lumOff val="25000"/>
                    </a:schemeClr>
                  </a:solidFill>
                  <a:latin typeface="字魂36号-正文宋楷" panose="00000500000000000000" charset="-122"/>
                  <a:ea typeface="字魂36号-正文宋楷" panose="00000500000000000000" charset="-122"/>
                </a:rPr>
                <a:t>书面形式的密件</a:t>
              </a:r>
            </a:p>
          </p:txBody>
        </p:sp>
        <p:sp>
          <p:nvSpPr>
            <p:cNvPr id="20" name="文本框 19"/>
            <p:cNvSpPr txBox="1"/>
            <p:nvPr/>
          </p:nvSpPr>
          <p:spPr>
            <a:xfrm>
              <a:off x="5196511" y="2319539"/>
              <a:ext cx="2784466" cy="1968500"/>
            </a:xfrm>
            <a:prstGeom prst="rect">
              <a:avLst/>
            </a:prstGeom>
            <a:noFill/>
          </p:spPr>
          <p:txBody>
            <a:bodyPr wrap="square" rtlCol="0">
              <a:spAutoFit/>
            </a:bodyPr>
            <a:lstStyle/>
            <a:p>
              <a:pPr algn="ctr">
                <a:lnSpc>
                  <a:spcPct val="150000"/>
                </a:lnSpc>
              </a:pPr>
              <a:r>
                <a:rPr lang="zh-CN" altLang="en-US" sz="1200" spc="400" dirty="0">
                  <a:latin typeface="字魂36号-正文宋楷" panose="00000500000000000000" charset="-122"/>
                  <a:ea typeface="字魂36号-正文宋楷" panose="00000500000000000000" charset="-122"/>
                </a:rPr>
                <a:t>密级和保密期限标志应在封面(或者首页)_上右上角。密级★期限，并在左上角注明文件份数号。</a:t>
              </a:r>
            </a:p>
          </p:txBody>
        </p:sp>
      </p:grpSp>
      <p:grpSp>
        <p:nvGrpSpPr>
          <p:cNvPr id="21" name="组合 20"/>
          <p:cNvGrpSpPr/>
          <p:nvPr/>
        </p:nvGrpSpPr>
        <p:grpSpPr>
          <a:xfrm>
            <a:off x="3388761" y="2391403"/>
            <a:ext cx="2227580" cy="1813421"/>
            <a:chOff x="5011091" y="1870144"/>
            <a:chExt cx="2970107" cy="2417895"/>
          </a:xfrm>
        </p:grpSpPr>
        <p:sp>
          <p:nvSpPr>
            <p:cNvPr id="22" name="文本框 21"/>
            <p:cNvSpPr txBox="1"/>
            <p:nvPr/>
          </p:nvSpPr>
          <p:spPr>
            <a:xfrm>
              <a:off x="5011091" y="1870144"/>
              <a:ext cx="2970107" cy="449580"/>
            </a:xfrm>
            <a:prstGeom prst="rect">
              <a:avLst/>
            </a:prstGeom>
            <a:noFill/>
          </p:spPr>
          <p:txBody>
            <a:bodyPr wrap="square" rtlCol="0">
              <a:spAutoFit/>
            </a:bodyPr>
            <a:lstStyle/>
            <a:p>
              <a:pPr algn="dist"/>
              <a:r>
                <a:rPr lang="zh-CN" altLang="en-US" sz="1600" dirty="0">
                  <a:solidFill>
                    <a:schemeClr val="tx1">
                      <a:lumMod val="75000"/>
                      <a:lumOff val="25000"/>
                    </a:schemeClr>
                  </a:solidFill>
                  <a:latin typeface="字魂36号-正文宋楷" panose="00000500000000000000" charset="-122"/>
                  <a:ea typeface="字魂36号-正文宋楷" panose="00000500000000000000" charset="-122"/>
                </a:rPr>
                <a:t>非公文书面形式密件</a:t>
              </a:r>
            </a:p>
          </p:txBody>
        </p:sp>
        <p:sp>
          <p:nvSpPr>
            <p:cNvPr id="23" name="文本框 22"/>
            <p:cNvSpPr txBox="1"/>
            <p:nvPr/>
          </p:nvSpPr>
          <p:spPr>
            <a:xfrm>
              <a:off x="5196511" y="2319539"/>
              <a:ext cx="2784466" cy="1968500"/>
            </a:xfrm>
            <a:prstGeom prst="rect">
              <a:avLst/>
            </a:prstGeom>
            <a:noFill/>
          </p:spPr>
          <p:txBody>
            <a:bodyPr wrap="square" rtlCol="0">
              <a:spAutoFit/>
            </a:bodyPr>
            <a:lstStyle/>
            <a:p>
              <a:pPr algn="ctr">
                <a:lnSpc>
                  <a:spcPct val="150000"/>
                </a:lnSpc>
              </a:pPr>
              <a:r>
                <a:rPr lang="zh-CN" altLang="en-US" sz="1200" spc="400" dirty="0">
                  <a:latin typeface="字魂36号-正文宋楷" panose="00000500000000000000" charset="-122"/>
                  <a:ea typeface="字魂36号-正文宋楷" panose="00000500000000000000" charset="-122"/>
                </a:rPr>
                <a:t>如图纸、图表、统计表等应在标题之后或者下方标明密级和保密期限，并在左上角注明文件份数号。</a:t>
              </a:r>
            </a:p>
          </p:txBody>
        </p:sp>
      </p:grpSp>
      <p:grpSp>
        <p:nvGrpSpPr>
          <p:cNvPr id="24" name="组合 23"/>
          <p:cNvGrpSpPr/>
          <p:nvPr/>
        </p:nvGrpSpPr>
        <p:grpSpPr>
          <a:xfrm>
            <a:off x="5866100" y="2268212"/>
            <a:ext cx="2088350" cy="2213472"/>
            <a:chOff x="5196511" y="1705890"/>
            <a:chExt cx="2784466" cy="2951296"/>
          </a:xfrm>
        </p:grpSpPr>
        <p:sp>
          <p:nvSpPr>
            <p:cNvPr id="25" name="文本框 24"/>
            <p:cNvSpPr txBox="1"/>
            <p:nvPr/>
          </p:nvSpPr>
          <p:spPr>
            <a:xfrm>
              <a:off x="5320971" y="1705890"/>
              <a:ext cx="2582333" cy="778087"/>
            </a:xfrm>
            <a:prstGeom prst="rect">
              <a:avLst/>
            </a:prstGeom>
            <a:noFill/>
          </p:spPr>
          <p:txBody>
            <a:bodyPr wrap="square" rtlCol="0">
              <a:spAutoFit/>
            </a:bodyPr>
            <a:lstStyle/>
            <a:p>
              <a:pPr algn="dist"/>
              <a:r>
                <a:rPr lang="zh-CN" altLang="en-US" sz="1600" dirty="0">
                  <a:solidFill>
                    <a:schemeClr val="tx1">
                      <a:lumMod val="75000"/>
                      <a:lumOff val="25000"/>
                    </a:schemeClr>
                  </a:solidFill>
                  <a:latin typeface="字魂36号-正文宋楷" panose="00000500000000000000" charset="-122"/>
                  <a:ea typeface="字魂36号-正文宋楷" panose="00000500000000000000" charset="-122"/>
                </a:rPr>
                <a:t>属单位保密文件(非密级)、资料等</a:t>
              </a:r>
            </a:p>
          </p:txBody>
        </p:sp>
        <p:sp>
          <p:nvSpPr>
            <p:cNvPr id="26" name="文本框 25"/>
            <p:cNvSpPr txBox="1"/>
            <p:nvPr/>
          </p:nvSpPr>
          <p:spPr>
            <a:xfrm>
              <a:off x="5196511" y="2319539"/>
              <a:ext cx="2784466" cy="2337647"/>
            </a:xfrm>
            <a:prstGeom prst="rect">
              <a:avLst/>
            </a:prstGeom>
            <a:noFill/>
          </p:spPr>
          <p:txBody>
            <a:bodyPr wrap="square" rtlCol="0">
              <a:spAutoFit/>
            </a:bodyPr>
            <a:lstStyle/>
            <a:p>
              <a:pPr algn="ctr">
                <a:lnSpc>
                  <a:spcPct val="150000"/>
                </a:lnSpc>
              </a:pPr>
              <a:r>
                <a:rPr lang="zh-CN" altLang="en-US" sz="1200" spc="400" dirty="0">
                  <a:latin typeface="字魂36号-正文宋楷" panose="00000500000000000000" charset="-122"/>
                  <a:ea typeface="字魂36号-正文宋楷" panose="00000500000000000000" charset="-122"/>
                </a:rPr>
                <a:t>在标题左上方标明“内部资料注意保密”字样,右上角标注受控编号，按保密程序及保密工作制度进行管理。</a:t>
              </a:r>
            </a:p>
          </p:txBody>
        </p:sp>
      </p:grpSp>
      <p:sp>
        <p:nvSpPr>
          <p:cNvPr id="27" name="标题 1"/>
          <p:cNvSpPr txBox="1"/>
          <p:nvPr>
            <p:custDataLst>
              <p:tags r:id="rId2"/>
            </p:custDataLst>
          </p:nvPr>
        </p:nvSpPr>
        <p:spPr>
          <a:xfrm>
            <a:off x="2901080" y="46304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3</a:t>
            </a:r>
            <a:r>
              <a:rPr lang="zh-CN" altLang="en-US" sz="2400" b="1" dirty="0">
                <a:latin typeface="字魂36号-正文宋楷" panose="00000500000000000000" charset="-122"/>
                <a:ea typeface="字魂36号-正文宋楷" panose="00000500000000000000" charset="-122"/>
                <a:sym typeface="+mn-ea"/>
              </a:rPr>
              <a:t>、加密文件的标注格式</a:t>
            </a:r>
            <a:endParaRPr lang="en-US" altLang="zh-CN" sz="2400" b="1" dirty="0">
              <a:latin typeface="字魂36号-正文宋楷" panose="00000500000000000000" charset="-122"/>
              <a:ea typeface="字魂36号-正文宋楷" panose="00000500000000000000" charset="-122"/>
              <a:sym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 calcmode="lin" valueType="num">
                                      <p:cBhvr>
                                        <p:cTn id="14" dur="500" fill="hold"/>
                                        <p:tgtEl>
                                          <p:spTgt spid="15"/>
                                        </p:tgtEl>
                                        <p:attrNameLst>
                                          <p:attrName>style.rotation</p:attrName>
                                        </p:attrNameLst>
                                      </p:cBhvr>
                                      <p:tavLst>
                                        <p:tav tm="0">
                                          <p:val>
                                            <p:fltVal val="360"/>
                                          </p:val>
                                        </p:tav>
                                        <p:tav tm="100000">
                                          <p:val>
                                            <p:fltVal val="0"/>
                                          </p:val>
                                        </p:tav>
                                      </p:tavLst>
                                    </p:anim>
                                    <p:animEffect transition="in" filter="fade">
                                      <p:cBhvr>
                                        <p:cTn id="15" dur="500"/>
                                        <p:tgtEl>
                                          <p:spTgt spid="15"/>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 calcmode="lin" valueType="num">
                                      <p:cBhvr>
                                        <p:cTn id="20" dur="500" fill="hold"/>
                                        <p:tgtEl>
                                          <p:spTgt spid="12"/>
                                        </p:tgtEl>
                                        <p:attrNameLst>
                                          <p:attrName>style.rotation</p:attrName>
                                        </p:attrNameLst>
                                      </p:cBhvr>
                                      <p:tavLst>
                                        <p:tav tm="0">
                                          <p:val>
                                            <p:fltVal val="360"/>
                                          </p:val>
                                        </p:tav>
                                        <p:tav tm="100000">
                                          <p:val>
                                            <p:fltVal val="0"/>
                                          </p:val>
                                        </p:tav>
                                      </p:tavLst>
                                    </p:anim>
                                    <p:animEffect transition="in" filter="fade">
                                      <p:cBhvr>
                                        <p:cTn id="21" dur="500"/>
                                        <p:tgtEl>
                                          <p:spTgt spid="12"/>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360"/>
                                          </p:val>
                                        </p:tav>
                                        <p:tav tm="100000">
                                          <p:val>
                                            <p:fltVal val="0"/>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4"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622315" y="41859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4</a:t>
            </a:r>
            <a:r>
              <a:rPr lang="zh-CN" altLang="en-US" sz="2400" b="1" dirty="0">
                <a:latin typeface="字魂36号-正文宋楷" panose="00000500000000000000" charset="-122"/>
                <a:ea typeface="字魂36号-正文宋楷" panose="00000500000000000000" charset="-122"/>
                <a:sym typeface="+mn-ea"/>
              </a:rPr>
              <a:t>、国家及企业保密规章制度</a:t>
            </a:r>
          </a:p>
        </p:txBody>
      </p:sp>
      <p:sp>
        <p:nvSpPr>
          <p:cNvPr id="32" name="矩形: 剪去单角 20"/>
          <p:cNvSpPr/>
          <p:nvPr/>
        </p:nvSpPr>
        <p:spPr>
          <a:xfrm>
            <a:off x="688975" y="1295401"/>
            <a:ext cx="1933493" cy="2386334"/>
          </a:xfrm>
          <a:prstGeom prst="snip1Rect">
            <a:avLst/>
          </a:prstGeom>
          <a:solidFill>
            <a:srgbClr val="C00000"/>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mn-cs"/>
              <a:sym typeface="+mn-lt"/>
            </a:endParaRPr>
          </a:p>
        </p:txBody>
      </p:sp>
      <p:sp>
        <p:nvSpPr>
          <p:cNvPr id="33" name="矩形 32"/>
          <p:cNvSpPr/>
          <p:nvPr/>
        </p:nvSpPr>
        <p:spPr>
          <a:xfrm>
            <a:off x="960755" y="1562101"/>
            <a:ext cx="2023745" cy="2386334"/>
          </a:xfrm>
          <a:prstGeom prst="rect">
            <a:avLst/>
          </a:prstGeom>
          <a:gradFill rotWithShape="1">
            <a:gsLst>
              <a:gs pos="0">
                <a:srgbClr val="FF0000"/>
              </a:gs>
              <a:gs pos="95000">
                <a:srgbClr val="C00000">
                  <a:alpha val="20000"/>
                </a:srgbClr>
              </a:gs>
            </a:gsLst>
            <a:path path="circle">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a typeface="思源宋体"/>
              <a:cs typeface="+mn-cs"/>
            </a:endParaRPr>
          </a:p>
        </p:txBody>
      </p:sp>
      <p:sp>
        <p:nvSpPr>
          <p:cNvPr id="2" name="矩形 1"/>
          <p:cNvSpPr/>
          <p:nvPr/>
        </p:nvSpPr>
        <p:spPr>
          <a:xfrm>
            <a:off x="853578" y="1983343"/>
            <a:ext cx="1604285" cy="1135247"/>
          </a:xfrm>
          <a:prstGeom prst="rect">
            <a:avLst/>
          </a:prstGeom>
        </p:spPr>
        <p:txBody>
          <a:bodyPr wrap="square">
            <a:spAutoFit/>
          </a:bodyPr>
          <a:lstStyle/>
          <a:p>
            <a:pPr>
              <a:lnSpc>
                <a:spcPct val="150000"/>
              </a:lnSpc>
            </a:pPr>
            <a:r>
              <a:rPr lang="zh-CN" altLang="en-US" sz="2400" b="1" dirty="0">
                <a:solidFill>
                  <a:schemeClr val="bg1"/>
                </a:solidFill>
                <a:latin typeface="字魂36号-正文宋楷" panose="00000500000000000000" charset="-122"/>
                <a:ea typeface="字魂36号-正文宋楷" panose="00000500000000000000" charset="-122"/>
              </a:rPr>
              <a:t>国家相关保密制度</a:t>
            </a:r>
            <a:endParaRPr lang="zh-CN" altLang="en-US" sz="2400" dirty="0">
              <a:solidFill>
                <a:schemeClr val="bg1"/>
              </a:solidFill>
              <a:latin typeface="字魂36号-正文宋楷" panose="00000500000000000000" charset="-122"/>
              <a:ea typeface="字魂36号-正文宋楷" panose="00000500000000000000" charset="-122"/>
            </a:endParaRPr>
          </a:p>
        </p:txBody>
      </p:sp>
      <p:grpSp>
        <p:nvGrpSpPr>
          <p:cNvPr id="34" name="组合 12"/>
          <p:cNvGrpSpPr/>
          <p:nvPr/>
        </p:nvGrpSpPr>
        <p:grpSpPr bwMode="auto">
          <a:xfrm>
            <a:off x="3440249" y="1479551"/>
            <a:ext cx="620714" cy="525464"/>
            <a:chOff x="-237555" y="-111058"/>
            <a:chExt cx="827634" cy="700542"/>
          </a:xfrm>
        </p:grpSpPr>
        <p:sp>
          <p:nvSpPr>
            <p:cNvPr id="35" name="TextBox 1"/>
            <p:cNvSpPr>
              <a:spLocks noChangeArrowheads="1"/>
            </p:cNvSpPr>
            <p:nvPr/>
          </p:nvSpPr>
          <p:spPr bwMode="auto">
            <a:xfrm>
              <a:off x="-237555" y="-111058"/>
              <a:ext cx="669425" cy="533422"/>
            </a:xfrm>
            <a:prstGeom prst="rect">
              <a:avLst/>
            </a:prstGeom>
            <a:noFill/>
            <a:ln>
              <a:noFill/>
            </a:ln>
          </p:spPr>
          <p:txBody>
            <a:bodyPr wrap="none">
              <a:spAutoFit/>
            </a:bodyPr>
            <a:lstStyle/>
            <a:p>
              <a:pPr eaLnBrk="1" fontAlgn="auto" hangingPunct="1">
                <a:spcBef>
                  <a:spcPts val="0"/>
                </a:spcBef>
                <a:spcAft>
                  <a:spcPts val="0"/>
                </a:spcAft>
                <a:defRPr/>
              </a:pPr>
              <a:r>
                <a:rPr lang="en-US" sz="2000" b="1" dirty="0">
                  <a:solidFill>
                    <a:srgbClr val="C00000"/>
                  </a:solidFill>
                  <a:latin typeface="思源宋体 CN Heavy" panose="02020900000000000000" pitchFamily="18" charset="-122"/>
                  <a:ea typeface="思源宋体 CN Heavy" panose="02020900000000000000" pitchFamily="18" charset="-122"/>
                  <a:cs typeface="+mn-ea"/>
                  <a:sym typeface="+mn-lt"/>
                </a:rPr>
                <a:t>01</a:t>
              </a:r>
              <a:endParaRPr lang="zh-CN" altLang="en-US" sz="2000" b="1" dirty="0">
                <a:solidFill>
                  <a:srgbClr val="C00000"/>
                </a:solidFill>
                <a:latin typeface="思源宋体 CN Heavy" panose="02020900000000000000" pitchFamily="18" charset="-122"/>
                <a:ea typeface="思源宋体 CN Heavy" panose="02020900000000000000" pitchFamily="18" charset="-122"/>
                <a:cs typeface="+mn-ea"/>
                <a:sym typeface="+mn-lt"/>
              </a:endParaRPr>
            </a:p>
          </p:txBody>
        </p:sp>
        <p:sp>
          <p:nvSpPr>
            <p:cNvPr id="36" name="直接连接符 15"/>
            <p:cNvSpPr>
              <a:spLocks noChangeShapeType="1"/>
            </p:cNvSpPr>
            <p:nvPr/>
          </p:nvSpPr>
          <p:spPr bwMode="auto">
            <a:xfrm flipH="1">
              <a:off x="-481" y="-1003"/>
              <a:ext cx="590560" cy="590487"/>
            </a:xfrm>
            <a:prstGeom prst="line">
              <a:avLst/>
            </a:prstGeom>
            <a:noFill/>
            <a:ln w="9525" cap="flat" cmpd="sng">
              <a:solidFill>
                <a:schemeClr val="bg1">
                  <a:lumMod val="85000"/>
                </a:schemeClr>
              </a:solidFill>
              <a:bevel/>
            </a:ln>
          </p:spPr>
          <p:txBody>
            <a:bodyPr/>
            <a:lstStyle/>
            <a:p>
              <a:pPr eaLnBrk="1" fontAlgn="auto" hangingPunct="1">
                <a:spcBef>
                  <a:spcPts val="0"/>
                </a:spcBef>
                <a:spcAft>
                  <a:spcPts val="0"/>
                </a:spcAft>
                <a:defRPr/>
              </a:pPr>
              <a:endParaRPr lang="zh-CN" altLang="en-US" sz="2000" dirty="0">
                <a:gradFill>
                  <a:gsLst>
                    <a:gs pos="0">
                      <a:srgbClr val="02ABA1"/>
                    </a:gs>
                    <a:gs pos="70000">
                      <a:srgbClr val="015955"/>
                    </a:gs>
                  </a:gsLst>
                  <a:lin ang="2700000" scaled="0"/>
                </a:gradFill>
                <a:latin typeface="思源宋体 CN Heavy" panose="02020900000000000000" pitchFamily="18" charset="-122"/>
                <a:ea typeface="思源宋体 CN Heavy" panose="02020900000000000000" pitchFamily="18" charset="-122"/>
                <a:cs typeface="+mn-ea"/>
                <a:sym typeface="+mn-lt"/>
              </a:endParaRPr>
            </a:p>
          </p:txBody>
        </p:sp>
      </p:grpSp>
      <p:sp>
        <p:nvSpPr>
          <p:cNvPr id="3" name="矩形 2"/>
          <p:cNvSpPr/>
          <p:nvPr/>
        </p:nvSpPr>
        <p:spPr>
          <a:xfrm>
            <a:off x="3691278" y="1755362"/>
            <a:ext cx="5133975" cy="994696"/>
          </a:xfrm>
          <a:prstGeom prst="rect">
            <a:avLst/>
          </a:prstGeom>
        </p:spPr>
        <p:txBody>
          <a:bodyPr wrap="square">
            <a:spAutoFit/>
          </a:bodyPr>
          <a:lstStyle/>
          <a:p>
            <a:pPr>
              <a:lnSpc>
                <a:spcPct val="125000"/>
              </a:lnSpc>
            </a:pP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中华人民共和国保守国家秘密法</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于</a:t>
            </a:r>
            <a:r>
              <a:rPr lang="en-US" altLang="zh-CN" sz="1200" dirty="0">
                <a:latin typeface="字魂36号-正文宋楷" panose="00000500000000000000" charset="-122"/>
                <a:ea typeface="字魂36号-正文宋楷" panose="00000500000000000000" charset="-122"/>
              </a:rPr>
              <a:t>1988</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9</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5</a:t>
            </a:r>
            <a:r>
              <a:rPr lang="zh-CN" altLang="en-US" sz="1200" dirty="0">
                <a:latin typeface="字魂36号-正文宋楷" panose="00000500000000000000" charset="-122"/>
                <a:ea typeface="字魂36号-正文宋楷" panose="00000500000000000000" charset="-122"/>
              </a:rPr>
              <a:t>日经第七届全国人民代表大会常务委员会第三次会议审议通过，自</a:t>
            </a:r>
            <a:r>
              <a:rPr lang="en-US" altLang="zh-CN" sz="1200" dirty="0">
                <a:latin typeface="字魂36号-正文宋楷" panose="00000500000000000000" charset="-122"/>
                <a:ea typeface="字魂36号-正文宋楷" panose="00000500000000000000" charset="-122"/>
              </a:rPr>
              <a:t>1989</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5</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1</a:t>
            </a:r>
            <a:r>
              <a:rPr lang="zh-CN" altLang="en-US" sz="1200" dirty="0">
                <a:latin typeface="字魂36号-正文宋楷" panose="00000500000000000000" charset="-122"/>
                <a:ea typeface="字魂36号-正文宋楷" panose="00000500000000000000" charset="-122"/>
              </a:rPr>
              <a:t>日起施行。中华人民共和国第十一届全国人民代表大会常务委员会第十四次会议于</a:t>
            </a:r>
            <a:r>
              <a:rPr lang="en-US" altLang="zh-CN" sz="1200" dirty="0">
                <a:latin typeface="字魂36号-正文宋楷" panose="00000500000000000000" charset="-122"/>
                <a:ea typeface="字魂36号-正文宋楷" panose="00000500000000000000" charset="-122"/>
              </a:rPr>
              <a:t>2010</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4</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29</a:t>
            </a:r>
            <a:r>
              <a:rPr lang="zh-CN" altLang="en-US" sz="1200" dirty="0">
                <a:latin typeface="字魂36号-正文宋楷" panose="00000500000000000000" charset="-122"/>
                <a:ea typeface="字魂36号-正文宋楷" panose="00000500000000000000" charset="-122"/>
              </a:rPr>
              <a:t>日修订通过，</a:t>
            </a:r>
            <a:r>
              <a:rPr lang="en-US" altLang="zh-CN" sz="1200" dirty="0">
                <a:latin typeface="字魂36号-正文宋楷" panose="00000500000000000000" charset="-122"/>
                <a:ea typeface="字魂36号-正文宋楷" panose="00000500000000000000" charset="-122"/>
              </a:rPr>
              <a:t>201 0</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10</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1</a:t>
            </a:r>
            <a:r>
              <a:rPr lang="zh-CN" altLang="en-US" sz="1200" dirty="0">
                <a:latin typeface="字魂36号-正文宋楷" panose="00000500000000000000" charset="-122"/>
                <a:ea typeface="字魂36号-正文宋楷" panose="00000500000000000000" charset="-122"/>
              </a:rPr>
              <a:t>日起施行。</a:t>
            </a:r>
            <a:endParaRPr lang="en-US" altLang="zh-CN" sz="1200" dirty="0">
              <a:latin typeface="字魂36号-正文宋楷" panose="00000500000000000000" charset="-122"/>
              <a:ea typeface="字魂36号-正文宋楷" panose="00000500000000000000" charset="-122"/>
            </a:endParaRPr>
          </a:p>
        </p:txBody>
      </p:sp>
      <p:grpSp>
        <p:nvGrpSpPr>
          <p:cNvPr id="37" name="组合 12"/>
          <p:cNvGrpSpPr/>
          <p:nvPr/>
        </p:nvGrpSpPr>
        <p:grpSpPr bwMode="auto">
          <a:xfrm>
            <a:off x="3440249" y="2921938"/>
            <a:ext cx="620714" cy="525464"/>
            <a:chOff x="-237555" y="-111058"/>
            <a:chExt cx="827634" cy="700542"/>
          </a:xfrm>
        </p:grpSpPr>
        <p:sp>
          <p:nvSpPr>
            <p:cNvPr id="38" name="TextBox 1"/>
            <p:cNvSpPr>
              <a:spLocks noChangeArrowheads="1"/>
            </p:cNvSpPr>
            <p:nvPr/>
          </p:nvSpPr>
          <p:spPr bwMode="auto">
            <a:xfrm>
              <a:off x="-237555" y="-111058"/>
              <a:ext cx="669425" cy="533422"/>
            </a:xfrm>
            <a:prstGeom prst="rect">
              <a:avLst/>
            </a:prstGeom>
            <a:noFill/>
            <a:ln>
              <a:noFill/>
            </a:ln>
          </p:spPr>
          <p:txBody>
            <a:bodyPr wrap="none">
              <a:spAutoFit/>
            </a:bodyPr>
            <a:lstStyle/>
            <a:p>
              <a:pPr eaLnBrk="1" fontAlgn="auto" hangingPunct="1">
                <a:spcBef>
                  <a:spcPts val="0"/>
                </a:spcBef>
                <a:spcAft>
                  <a:spcPts val="0"/>
                </a:spcAft>
                <a:defRPr/>
              </a:pPr>
              <a:r>
                <a:rPr lang="en-US" sz="2000" b="1" dirty="0">
                  <a:solidFill>
                    <a:srgbClr val="C00000"/>
                  </a:solidFill>
                  <a:latin typeface="思源宋体 CN Heavy" panose="02020900000000000000" pitchFamily="18" charset="-122"/>
                  <a:ea typeface="思源宋体 CN Heavy" panose="02020900000000000000" pitchFamily="18" charset="-122"/>
                  <a:cs typeface="+mn-ea"/>
                  <a:sym typeface="+mn-lt"/>
                </a:rPr>
                <a:t>02</a:t>
              </a:r>
              <a:endParaRPr lang="zh-CN" altLang="en-US" sz="2000" b="1" dirty="0">
                <a:solidFill>
                  <a:srgbClr val="C00000"/>
                </a:solidFill>
                <a:latin typeface="思源宋体 CN Heavy" panose="02020900000000000000" pitchFamily="18" charset="-122"/>
                <a:ea typeface="思源宋体 CN Heavy" panose="02020900000000000000" pitchFamily="18" charset="-122"/>
                <a:cs typeface="+mn-ea"/>
                <a:sym typeface="+mn-lt"/>
              </a:endParaRPr>
            </a:p>
          </p:txBody>
        </p:sp>
        <p:sp>
          <p:nvSpPr>
            <p:cNvPr id="39" name="直接连接符 15"/>
            <p:cNvSpPr>
              <a:spLocks noChangeShapeType="1"/>
            </p:cNvSpPr>
            <p:nvPr/>
          </p:nvSpPr>
          <p:spPr bwMode="auto">
            <a:xfrm flipH="1">
              <a:off x="-481" y="-1003"/>
              <a:ext cx="590560" cy="590487"/>
            </a:xfrm>
            <a:prstGeom prst="line">
              <a:avLst/>
            </a:prstGeom>
            <a:noFill/>
            <a:ln w="9525" cap="flat" cmpd="sng">
              <a:solidFill>
                <a:schemeClr val="bg1">
                  <a:lumMod val="85000"/>
                </a:schemeClr>
              </a:solidFill>
              <a:bevel/>
            </a:ln>
          </p:spPr>
          <p:txBody>
            <a:bodyPr/>
            <a:lstStyle/>
            <a:p>
              <a:pPr eaLnBrk="1" fontAlgn="auto" hangingPunct="1">
                <a:spcBef>
                  <a:spcPts val="0"/>
                </a:spcBef>
                <a:spcAft>
                  <a:spcPts val="0"/>
                </a:spcAft>
                <a:defRPr/>
              </a:pPr>
              <a:endParaRPr lang="zh-CN" altLang="en-US" sz="2000" dirty="0">
                <a:gradFill>
                  <a:gsLst>
                    <a:gs pos="0">
                      <a:srgbClr val="02ABA1"/>
                    </a:gs>
                    <a:gs pos="70000">
                      <a:srgbClr val="015955"/>
                    </a:gs>
                  </a:gsLst>
                  <a:lin ang="2700000" scaled="0"/>
                </a:gradFill>
                <a:latin typeface="思源宋体 CN Heavy" panose="02020900000000000000" pitchFamily="18" charset="-122"/>
                <a:ea typeface="思源宋体 CN Heavy" panose="02020900000000000000" pitchFamily="18" charset="-122"/>
                <a:cs typeface="+mn-ea"/>
                <a:sym typeface="+mn-lt"/>
              </a:endParaRPr>
            </a:p>
          </p:txBody>
        </p:sp>
      </p:grpSp>
      <p:sp>
        <p:nvSpPr>
          <p:cNvPr id="40" name="矩形 39"/>
          <p:cNvSpPr/>
          <p:nvPr/>
        </p:nvSpPr>
        <p:spPr>
          <a:xfrm>
            <a:off x="3691278" y="3235849"/>
            <a:ext cx="5133975" cy="533031"/>
          </a:xfrm>
          <a:prstGeom prst="rect">
            <a:avLst/>
          </a:prstGeom>
        </p:spPr>
        <p:txBody>
          <a:bodyPr wrap="square">
            <a:spAutoFit/>
          </a:bodyPr>
          <a:lstStyle/>
          <a:p>
            <a:pPr>
              <a:lnSpc>
                <a:spcPct val="125000"/>
              </a:lnSpc>
            </a:pP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中华人民共和国保守国家秘密法实施办法</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于</a:t>
            </a:r>
            <a:r>
              <a:rPr lang="en-US" altLang="zh-CN" sz="1200" dirty="0">
                <a:latin typeface="字魂36号-正文宋楷" panose="00000500000000000000" charset="-122"/>
                <a:ea typeface="字魂36号-正文宋楷" panose="00000500000000000000" charset="-122"/>
              </a:rPr>
              <a:t>1990</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4</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25</a:t>
            </a:r>
            <a:r>
              <a:rPr lang="zh-CN" altLang="en-US" sz="1200" dirty="0">
                <a:latin typeface="字魂36号-正文宋楷" panose="00000500000000000000" charset="-122"/>
                <a:ea typeface="字魂36号-正文宋楷" panose="00000500000000000000" charset="-122"/>
              </a:rPr>
              <a:t>日经国务院批准发布，</a:t>
            </a:r>
            <a:r>
              <a:rPr lang="en-US" altLang="zh-CN" sz="1200" dirty="0">
                <a:latin typeface="字魂36号-正文宋楷" panose="00000500000000000000" charset="-122"/>
                <a:ea typeface="字魂36号-正文宋楷" panose="00000500000000000000" charset="-122"/>
              </a:rPr>
              <a:t>1990</a:t>
            </a:r>
            <a:r>
              <a:rPr lang="zh-CN" altLang="en-US" sz="1200" dirty="0">
                <a:latin typeface="字魂36号-正文宋楷" panose="00000500000000000000" charset="-122"/>
                <a:ea typeface="字魂36号-正文宋楷" panose="00000500000000000000" charset="-122"/>
              </a:rPr>
              <a:t>年</a:t>
            </a:r>
            <a:r>
              <a:rPr lang="en-US" altLang="zh-CN" sz="1200" dirty="0">
                <a:latin typeface="字魂36号-正文宋楷" panose="00000500000000000000" charset="-122"/>
                <a:ea typeface="字魂36号-正文宋楷" panose="00000500000000000000" charset="-122"/>
              </a:rPr>
              <a:t>5</a:t>
            </a:r>
            <a:r>
              <a:rPr lang="zh-CN" altLang="en-US" sz="1200" dirty="0">
                <a:latin typeface="字魂36号-正文宋楷" panose="00000500000000000000" charset="-122"/>
                <a:ea typeface="字魂36号-正文宋楷" panose="00000500000000000000" charset="-122"/>
              </a:rPr>
              <a:t>月</a:t>
            </a:r>
            <a:r>
              <a:rPr lang="en-US" altLang="zh-CN" sz="1200" dirty="0">
                <a:latin typeface="字魂36号-正文宋楷" panose="00000500000000000000" charset="-122"/>
                <a:ea typeface="字魂36号-正文宋楷" panose="00000500000000000000" charset="-122"/>
              </a:rPr>
              <a:t>25</a:t>
            </a:r>
            <a:r>
              <a:rPr lang="zh-CN" altLang="en-US" sz="1200" dirty="0">
                <a:latin typeface="字魂36号-正文宋楷" panose="00000500000000000000" charset="-122"/>
                <a:ea typeface="字魂36号-正文宋楷" panose="00000500000000000000" charset="-122"/>
              </a:rPr>
              <a:t>日发布文日起施行施行。</a:t>
            </a:r>
            <a:endParaRPr lang="en-US" altLang="zh-CN" sz="1200" dirty="0">
              <a:latin typeface="字魂36号-正文宋楷" panose="00000500000000000000" charset="-122"/>
              <a:ea typeface="字魂36号-正文宋楷" panose="00000500000000000000"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8"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2" grpId="1" animBg="1"/>
      <p:bldP spid="33" grpId="0" animBg="1"/>
      <p:bldP spid="2" grpId="0"/>
      <p:bldP spid="3"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945740"/>
            <a:ext cx="6858000" cy="847417"/>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当今保密工作面临的形势</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3" name="椭圆 2">
            <a:extLst>
              <a:ext uri="{FF2B5EF4-FFF2-40B4-BE49-F238E27FC236}">
                <a16:creationId xmlns:a16="http://schemas.microsoft.com/office/drawing/2014/main" xmlns="" id="{71DAD1BE-EA1A-4378-81C2-6860CA36385A}"/>
              </a:ext>
            </a:extLst>
          </p:cNvPr>
          <p:cNvSpPr/>
          <p:nvPr/>
        </p:nvSpPr>
        <p:spPr>
          <a:xfrm>
            <a:off x="4210050" y="858724"/>
            <a:ext cx="847725" cy="847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标题 1">
            <a:extLst>
              <a:ext uri="{FF2B5EF4-FFF2-40B4-BE49-F238E27FC236}">
                <a16:creationId xmlns:a16="http://schemas.microsoft.com/office/drawing/2014/main" xmlns="" id="{C1C55726-1D73-4327-A406-565A00BDAB22}"/>
              </a:ext>
            </a:extLst>
          </p:cNvPr>
          <p:cNvSpPr txBox="1">
            <a:spLocks/>
          </p:cNvSpPr>
          <p:nvPr/>
        </p:nvSpPr>
        <p:spPr>
          <a:xfrm>
            <a:off x="1204912" y="820981"/>
            <a:ext cx="6858000" cy="847417"/>
          </a:xfrm>
          <a:prstGeom prst="rect">
            <a:avLst/>
          </a:prstGeom>
        </p:spPr>
        <p:txBody>
          <a:bodyPr vert="horz" lIns="91440" tIns="45720" rIns="91440" bIns="45720" rtlCol="0" anchor="b">
            <a:normAutofit fontScale="2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6000"/>
              </a:lnSpc>
            </a:pPr>
            <a:r>
              <a:rPr lang="en-US" altLang="zh-CN"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02</a:t>
            </a:r>
            <a:endParaRPr lang="zh-CN" altLang="en-US"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endParaRPr>
          </a:p>
        </p:txBody>
      </p:sp>
    </p:spTree>
    <p:extLst>
      <p:ext uri="{BB962C8B-B14F-4D97-AF65-F5344CB8AC3E}">
        <p14:creationId xmlns:p14="http://schemas.microsoft.com/office/powerpoint/2010/main" val="110635524"/>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977280" y="36779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当今保密工作面临的形势</a:t>
            </a:r>
          </a:p>
        </p:txBody>
      </p:sp>
      <p:sp>
        <p:nvSpPr>
          <p:cNvPr id="19" name="文本框 18"/>
          <p:cNvSpPr txBox="1"/>
          <p:nvPr/>
        </p:nvSpPr>
        <p:spPr>
          <a:xfrm>
            <a:off x="627090" y="1051152"/>
            <a:ext cx="7889135" cy="953135"/>
          </a:xfrm>
          <a:prstGeom prst="rect">
            <a:avLst/>
          </a:prstGeom>
          <a:noFill/>
        </p:spPr>
        <p:txBody>
          <a:bodyPr wrap="square">
            <a:spAutoFit/>
          </a:bodyPr>
          <a:lstStyle/>
          <a:p>
            <a:pPr algn="just" fontAlgn="auto">
              <a:lnSpc>
                <a:spcPct val="100000"/>
              </a:lnSpc>
            </a:pPr>
            <a:r>
              <a:rPr lang="zh-CN" altLang="en-US" sz="1400" dirty="0">
                <a:latin typeface="字魂36号-正文宋楷" panose="00000500000000000000" charset="-122"/>
                <a:ea typeface="字魂36号-正文宋楷" panose="00000500000000000000" charset="-122"/>
              </a:rPr>
              <a:t>近年来，随着信息技术的不断更新和发展，涉密人员，涉密活动、涉密载体等发生了新的变化，保守秘密的难度加大，泄密渠道增多，保密工作在观念、制度、手段等方面与新形势任务不相适应的问题比较突出。一些涉密人员保密意识淡薄、敌情观念不强</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一些机关、 企事业单位保密措施不到位，涉密信息系统防护薄弱，泄密隐患较多，泄密事件时有发生。</a:t>
            </a:r>
          </a:p>
        </p:txBody>
      </p:sp>
      <p:sp>
        <p:nvSpPr>
          <p:cNvPr id="25" name="文本框 24"/>
          <p:cNvSpPr txBox="1"/>
          <p:nvPr/>
        </p:nvSpPr>
        <p:spPr>
          <a:xfrm>
            <a:off x="3155950" y="2308860"/>
            <a:ext cx="457200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泄密的渠道之一公共场所谈论秘密泄密密从口出</a:t>
            </a:r>
          </a:p>
        </p:txBody>
      </p:sp>
      <p:sp>
        <p:nvSpPr>
          <p:cNvPr id="28" name="文本框 27"/>
          <p:cNvSpPr txBox="1"/>
          <p:nvPr/>
        </p:nvSpPr>
        <p:spPr>
          <a:xfrm>
            <a:off x="3446780" y="2905125"/>
            <a:ext cx="457200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泄密的渠道之二公文秘件擅自处理泄密保密意识淡薄</a:t>
            </a:r>
          </a:p>
        </p:txBody>
      </p:sp>
      <p:sp>
        <p:nvSpPr>
          <p:cNvPr id="41" name="文本框 40"/>
          <p:cNvSpPr txBox="1"/>
          <p:nvPr/>
        </p:nvSpPr>
        <p:spPr>
          <a:xfrm>
            <a:off x="3446780" y="3554095"/>
            <a:ext cx="569722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泄密的渠道之三秘密文件随便投递泄密秘密文件岂能随便投递</a:t>
            </a:r>
          </a:p>
        </p:txBody>
      </p:sp>
      <p:sp>
        <p:nvSpPr>
          <p:cNvPr id="45" name="文本框 44"/>
          <p:cNvSpPr txBox="1"/>
          <p:nvPr/>
        </p:nvSpPr>
        <p:spPr>
          <a:xfrm>
            <a:off x="3091815" y="4147820"/>
            <a:ext cx="629539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泄密的渠道之四密件存在联网电脑，黑客攻击网络泄密窃密者无处不在</a:t>
            </a:r>
          </a:p>
        </p:txBody>
      </p:sp>
      <p:grpSp>
        <p:nvGrpSpPr>
          <p:cNvPr id="36" name="组合 35"/>
          <p:cNvGrpSpPr/>
          <p:nvPr/>
        </p:nvGrpSpPr>
        <p:grpSpPr>
          <a:xfrm>
            <a:off x="627380" y="2308860"/>
            <a:ext cx="2780665" cy="2183765"/>
            <a:chOff x="988" y="3636"/>
            <a:chExt cx="4379" cy="3439"/>
          </a:xfrm>
        </p:grpSpPr>
        <p:sp>
          <p:nvSpPr>
            <p:cNvPr id="2" name="椭圆 1"/>
            <p:cNvSpPr/>
            <p:nvPr/>
          </p:nvSpPr>
          <p:spPr>
            <a:xfrm>
              <a:off x="4190" y="3636"/>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1</a:t>
              </a:r>
              <a:endParaRPr lang="zh-CN" alt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endParaRPr>
            </a:p>
          </p:txBody>
        </p:sp>
        <p:sp>
          <p:nvSpPr>
            <p:cNvPr id="9" name="椭圆 8"/>
            <p:cNvSpPr/>
            <p:nvPr/>
          </p:nvSpPr>
          <p:spPr>
            <a:xfrm>
              <a:off x="988" y="3712"/>
              <a:ext cx="3305" cy="3305"/>
            </a:xfrm>
            <a:prstGeom prst="ellipse">
              <a:avLst/>
            </a:prstGeom>
            <a:solidFill>
              <a:srgbClr val="C00000"/>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6" cstate="print">
              <a:lum bright="100000"/>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1907" y="4478"/>
              <a:ext cx="1807" cy="1919"/>
            </a:xfrm>
            <a:prstGeom prst="rect">
              <a:avLst/>
            </a:prstGeom>
          </p:spPr>
        </p:pic>
        <p:sp>
          <p:nvSpPr>
            <p:cNvPr id="17" name="椭圆 16"/>
            <p:cNvSpPr/>
            <p:nvPr/>
          </p:nvSpPr>
          <p:spPr>
            <a:xfrm>
              <a:off x="4689" y="4478"/>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2</a:t>
              </a:r>
            </a:p>
          </p:txBody>
        </p:sp>
        <p:sp>
          <p:nvSpPr>
            <p:cNvPr id="18" name="椭圆 17"/>
            <p:cNvSpPr/>
            <p:nvPr/>
          </p:nvSpPr>
          <p:spPr>
            <a:xfrm>
              <a:off x="4689" y="5403"/>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3</a:t>
              </a:r>
            </a:p>
          </p:txBody>
        </p:sp>
        <p:sp>
          <p:nvSpPr>
            <p:cNvPr id="23" name="椭圆 22"/>
            <p:cNvSpPr/>
            <p:nvPr/>
          </p:nvSpPr>
          <p:spPr>
            <a:xfrm>
              <a:off x="4190" y="6397"/>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4</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4" name="矩形: 圆角 2"/>
          <p:cNvSpPr>
            <a:spLocks noChangeAspect="1"/>
          </p:cNvSpPr>
          <p:nvPr/>
        </p:nvSpPr>
        <p:spPr>
          <a:xfrm>
            <a:off x="427934" y="30726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824245" y="46939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当今保密工作面临的形势</a:t>
            </a:r>
          </a:p>
        </p:txBody>
      </p:sp>
      <p:sp>
        <p:nvSpPr>
          <p:cNvPr id="25" name="文本框 24"/>
          <p:cNvSpPr txBox="1"/>
          <p:nvPr/>
        </p:nvSpPr>
        <p:spPr>
          <a:xfrm>
            <a:off x="3208020" y="1476375"/>
            <a:ext cx="569722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泄密的渠道之五在亲朋好友间谈论秘密泄酒肉朋友有目的</a:t>
            </a:r>
          </a:p>
        </p:txBody>
      </p:sp>
      <p:sp>
        <p:nvSpPr>
          <p:cNvPr id="28" name="文本框 27"/>
          <p:cNvSpPr txBox="1"/>
          <p:nvPr/>
        </p:nvSpPr>
        <p:spPr>
          <a:xfrm>
            <a:off x="3434080" y="2070100"/>
            <a:ext cx="559562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泄密的渠道之六保密电脑</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介质</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联网上网泄密警惕，网络泄密</a:t>
            </a:r>
            <a:endParaRPr lang="en-US" altLang="zh-CN" sz="1400" dirty="0">
              <a:latin typeface="字魂36号-正文宋楷" panose="00000500000000000000" charset="-122"/>
              <a:ea typeface="字魂36号-正文宋楷" panose="00000500000000000000" charset="-122"/>
            </a:endParaRPr>
          </a:p>
        </p:txBody>
      </p:sp>
      <p:sp>
        <p:nvSpPr>
          <p:cNvPr id="41" name="文本框 40"/>
          <p:cNvSpPr txBox="1"/>
          <p:nvPr/>
        </p:nvSpPr>
        <p:spPr>
          <a:xfrm>
            <a:off x="3507105" y="2719070"/>
            <a:ext cx="569722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泄密的渠道之七出卖国家机密有些人为了金钱不惜出卖机密</a:t>
            </a:r>
          </a:p>
        </p:txBody>
      </p:sp>
      <p:sp>
        <p:nvSpPr>
          <p:cNvPr id="45" name="文本框 44"/>
          <p:cNvSpPr txBox="1"/>
          <p:nvPr/>
        </p:nvSpPr>
        <p:spPr>
          <a:xfrm>
            <a:off x="3130550" y="3411855"/>
            <a:ext cx="6295390" cy="307975"/>
          </a:xfrm>
          <a:prstGeom prst="rect">
            <a:avLst/>
          </a:prstGeom>
          <a:noFill/>
        </p:spPr>
        <p:txBody>
          <a:bodyPr wrap="square">
            <a:spAutoFit/>
          </a:bodyPr>
          <a:lstStyle/>
          <a:p>
            <a:r>
              <a:rPr lang="zh-CN" altLang="en-US" sz="1400" dirty="0">
                <a:latin typeface="字魂36号-正文宋楷" panose="00000500000000000000" charset="-122"/>
                <a:ea typeface="字魂36号-正文宋楷" panose="00000500000000000000" charset="-122"/>
              </a:rPr>
              <a:t>泄密的渠道之八未经审批，通过媒体、商业渠道传播或出卖国家机密</a:t>
            </a:r>
          </a:p>
        </p:txBody>
      </p:sp>
      <p:grpSp>
        <p:nvGrpSpPr>
          <p:cNvPr id="36" name="组合 35"/>
          <p:cNvGrpSpPr/>
          <p:nvPr/>
        </p:nvGrpSpPr>
        <p:grpSpPr>
          <a:xfrm>
            <a:off x="666115" y="1535430"/>
            <a:ext cx="2780665" cy="2183765"/>
            <a:chOff x="988" y="3636"/>
            <a:chExt cx="4379" cy="3439"/>
          </a:xfrm>
        </p:grpSpPr>
        <p:sp>
          <p:nvSpPr>
            <p:cNvPr id="9" name="椭圆 8"/>
            <p:cNvSpPr/>
            <p:nvPr/>
          </p:nvSpPr>
          <p:spPr>
            <a:xfrm>
              <a:off x="4190" y="3636"/>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5</a:t>
              </a:r>
            </a:p>
          </p:txBody>
        </p:sp>
        <p:sp>
          <p:nvSpPr>
            <p:cNvPr id="13" name="椭圆 12"/>
            <p:cNvSpPr/>
            <p:nvPr/>
          </p:nvSpPr>
          <p:spPr>
            <a:xfrm>
              <a:off x="988" y="3712"/>
              <a:ext cx="3305" cy="3305"/>
            </a:xfrm>
            <a:prstGeom prst="ellipse">
              <a:avLst/>
            </a:prstGeom>
            <a:solidFill>
              <a:srgbClr val="C00000"/>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6" cstate="print">
              <a:lum bright="100000"/>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1907" y="4478"/>
              <a:ext cx="1807" cy="1919"/>
            </a:xfrm>
            <a:prstGeom prst="rect">
              <a:avLst/>
            </a:prstGeom>
          </p:spPr>
        </p:pic>
        <p:sp>
          <p:nvSpPr>
            <p:cNvPr id="17" name="椭圆 16"/>
            <p:cNvSpPr/>
            <p:nvPr/>
          </p:nvSpPr>
          <p:spPr>
            <a:xfrm>
              <a:off x="4689" y="4478"/>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6</a:t>
              </a:r>
            </a:p>
          </p:txBody>
        </p:sp>
        <p:sp>
          <p:nvSpPr>
            <p:cNvPr id="18" name="椭圆 17"/>
            <p:cNvSpPr/>
            <p:nvPr/>
          </p:nvSpPr>
          <p:spPr>
            <a:xfrm>
              <a:off x="4689" y="5403"/>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7</a:t>
              </a:r>
            </a:p>
          </p:txBody>
        </p:sp>
        <p:sp>
          <p:nvSpPr>
            <p:cNvPr id="23" name="椭圆 22"/>
            <p:cNvSpPr/>
            <p:nvPr/>
          </p:nvSpPr>
          <p:spPr>
            <a:xfrm>
              <a:off x="4190" y="6397"/>
              <a:ext cx="679" cy="679"/>
            </a:xfrm>
            <a:prstGeom prst="ellipse">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ln w="19050">
                    <a:noFill/>
                  </a:ln>
                  <a:gradFill>
                    <a:gsLst>
                      <a:gs pos="100000">
                        <a:srgbClr val="E9BE61"/>
                      </a:gs>
                      <a:gs pos="49000">
                        <a:srgbClr val="FEEFAC"/>
                      </a:gs>
                    </a:gsLst>
                    <a:lin ang="5400000" scaled="0"/>
                  </a:gradFill>
                  <a:latin typeface="字魂36号-正文宋楷" panose="00000500000000000000" charset="-122"/>
                  <a:ea typeface="字魂36号-正文宋楷" panose="00000500000000000000" charset="-122"/>
                </a:rPr>
                <a:t>8</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945740"/>
            <a:ext cx="6858000" cy="847417"/>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如何防范泄密事件的发生</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3" name="椭圆 2">
            <a:extLst>
              <a:ext uri="{FF2B5EF4-FFF2-40B4-BE49-F238E27FC236}">
                <a16:creationId xmlns:a16="http://schemas.microsoft.com/office/drawing/2014/main" xmlns="" id="{71DAD1BE-EA1A-4378-81C2-6860CA36385A}"/>
              </a:ext>
            </a:extLst>
          </p:cNvPr>
          <p:cNvSpPr/>
          <p:nvPr/>
        </p:nvSpPr>
        <p:spPr>
          <a:xfrm>
            <a:off x="4210050" y="858724"/>
            <a:ext cx="847725" cy="847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标题 1">
            <a:extLst>
              <a:ext uri="{FF2B5EF4-FFF2-40B4-BE49-F238E27FC236}">
                <a16:creationId xmlns:a16="http://schemas.microsoft.com/office/drawing/2014/main" xmlns="" id="{C1C55726-1D73-4327-A406-565A00BDAB22}"/>
              </a:ext>
            </a:extLst>
          </p:cNvPr>
          <p:cNvSpPr txBox="1">
            <a:spLocks/>
          </p:cNvSpPr>
          <p:nvPr/>
        </p:nvSpPr>
        <p:spPr>
          <a:xfrm>
            <a:off x="1204912" y="820981"/>
            <a:ext cx="6858000" cy="847417"/>
          </a:xfrm>
          <a:prstGeom prst="rect">
            <a:avLst/>
          </a:prstGeom>
        </p:spPr>
        <p:txBody>
          <a:bodyPr vert="horz" lIns="91440" tIns="45720" rIns="91440" bIns="45720" rtlCol="0" anchor="b">
            <a:normAutofit fontScale="2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6000"/>
              </a:lnSpc>
            </a:pPr>
            <a:r>
              <a:rPr lang="en-US" altLang="zh-CN"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03</a:t>
            </a:r>
            <a:endParaRPr lang="zh-CN" altLang="en-US"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endParaRPr>
          </a:p>
        </p:txBody>
      </p:sp>
    </p:spTree>
    <p:extLst>
      <p:ext uri="{BB962C8B-B14F-4D97-AF65-F5344CB8AC3E}">
        <p14:creationId xmlns:p14="http://schemas.microsoft.com/office/powerpoint/2010/main" val="2551783234"/>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994425" y="428122"/>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1.</a:t>
            </a:r>
            <a:r>
              <a:rPr lang="zh-CN" altLang="en-US" sz="2400" b="1" dirty="0">
                <a:latin typeface="字魂36号-正文宋楷" panose="00000500000000000000" charset="-122"/>
                <a:ea typeface="字魂36号-正文宋楷" panose="00000500000000000000" charset="-122"/>
                <a:sym typeface="+mn-ea"/>
              </a:rPr>
              <a:t>如何防范泄密事件发生</a:t>
            </a:r>
          </a:p>
        </p:txBody>
      </p:sp>
      <p:sp>
        <p:nvSpPr>
          <p:cNvPr id="22" name="文本框 21"/>
          <p:cNvSpPr txBox="1"/>
          <p:nvPr/>
        </p:nvSpPr>
        <p:spPr>
          <a:xfrm>
            <a:off x="469025" y="890496"/>
            <a:ext cx="8154275" cy="1145057"/>
          </a:xfrm>
          <a:prstGeom prst="rect">
            <a:avLst/>
          </a:prstGeom>
          <a:noFill/>
        </p:spPr>
        <p:txBody>
          <a:bodyPr wrap="square">
            <a:spAutoFit/>
          </a:bodyPr>
          <a:lstStyle/>
          <a:p>
            <a:pPr indent="457200" algn="just">
              <a:lnSpc>
                <a:spcPct val="125000"/>
              </a:lnSpc>
            </a:pPr>
            <a:r>
              <a:rPr lang="zh-CN" altLang="en-US" sz="1400" dirty="0">
                <a:latin typeface="字魂36号-正文宋楷" panose="00000500000000000000" charset="-122"/>
                <a:ea typeface="字魂36号-正文宋楷" panose="00000500000000000000" charset="-122"/>
              </a:rPr>
              <a:t>当前各类泄密案件，特别是随着信息网络的快速发展，计算机网络泄密呈高发态势，给国家和企业的安全和利益造成了严重损害，而泄密责任人则因受到党纪政纪乃至刑事责任的严厉追究，断送了大好前程。因此，涉密人员对于计算机网络安全、日常的涉密事项的管理必须高度重视，在平时工作中，注意以下几点可以大大减少泄密隐患。</a:t>
            </a:r>
          </a:p>
        </p:txBody>
      </p:sp>
      <p:sp>
        <p:nvSpPr>
          <p:cNvPr id="23" name="文本框 22"/>
          <p:cNvSpPr txBox="1"/>
          <p:nvPr/>
        </p:nvSpPr>
        <p:spPr>
          <a:xfrm>
            <a:off x="469025" y="2267971"/>
            <a:ext cx="8254845" cy="2148858"/>
          </a:xfrm>
          <a:prstGeom prst="rect">
            <a:avLst/>
          </a:prstGeom>
          <a:solidFill>
            <a:srgbClr val="C00000">
              <a:alpha val="23000"/>
            </a:srgbClr>
          </a:solidFill>
          <a:ln>
            <a:noFill/>
          </a:ln>
        </p:spPr>
        <p:txBody>
          <a:bodyPr wrap="square">
            <a:spAutoFit/>
          </a:bodyPr>
          <a:lstStyle/>
          <a:p>
            <a:pPr>
              <a:lnSpc>
                <a:spcPct val="125000"/>
              </a:lnSpc>
              <a:spcAft>
                <a:spcPts val="600"/>
              </a:spcAft>
            </a:pPr>
            <a:r>
              <a:rPr lang="en-US" altLang="zh-CN" sz="1200" dirty="0">
                <a:latin typeface="字魂36号-正文宋楷" panose="00000500000000000000" charset="-122"/>
                <a:ea typeface="字魂36号-正文宋楷" panose="00000500000000000000" charset="-122"/>
              </a:rPr>
              <a:t>1</a:t>
            </a:r>
            <a:r>
              <a:rPr lang="zh-CN" altLang="en-US" sz="1200" dirty="0">
                <a:latin typeface="字魂36号-正文宋楷" panose="00000500000000000000" charset="-122"/>
                <a:ea typeface="字魂36号-正文宋楷" panose="00000500000000000000" charset="-122"/>
              </a:rPr>
              <a:t>）不瞎传不乱丢不上当不猎奇；</a:t>
            </a:r>
            <a:endParaRPr lang="en-US" altLang="zh-CN" sz="1200" dirty="0">
              <a:latin typeface="字魂36号-正文宋楷" panose="00000500000000000000" charset="-122"/>
              <a:ea typeface="字魂36号-正文宋楷" panose="00000500000000000000" charset="-122"/>
            </a:endParaRP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2</a:t>
            </a:r>
            <a:r>
              <a:rPr lang="zh-CN" altLang="en-US" sz="1200" dirty="0">
                <a:latin typeface="字魂36号-正文宋楷" panose="00000500000000000000" charset="-122"/>
                <a:ea typeface="字魂36号-正文宋楷" panose="00000500000000000000" charset="-122"/>
              </a:rPr>
              <a:t>）处理废旧涉宝资料，须进行销毁，不得作废品转卖；</a:t>
            </a:r>
            <a:endParaRPr lang="en-US" altLang="zh-CN" sz="1200" dirty="0">
              <a:latin typeface="字魂36号-正文宋楷" panose="00000500000000000000" charset="-122"/>
              <a:ea typeface="字魂36号-正文宋楷" panose="00000500000000000000" charset="-122"/>
            </a:endParaRP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3</a:t>
            </a:r>
            <a:r>
              <a:rPr lang="zh-CN" altLang="en-US" sz="1200" dirty="0">
                <a:latin typeface="字魂36号-正文宋楷" panose="00000500000000000000" charset="-122"/>
                <a:ea typeface="字魂36号-正文宋楷" panose="00000500000000000000" charset="-122"/>
              </a:rPr>
              <a:t>）切勿将手机带入涉密场所；</a:t>
            </a:r>
            <a:endParaRPr lang="en-US" altLang="zh-CN" sz="1200" dirty="0">
              <a:latin typeface="字魂36号-正文宋楷" panose="00000500000000000000" charset="-122"/>
              <a:ea typeface="字魂36号-正文宋楷" panose="00000500000000000000" charset="-122"/>
            </a:endParaRP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4</a:t>
            </a:r>
            <a:r>
              <a:rPr lang="zh-CN" altLang="en-US" sz="1200" dirty="0">
                <a:latin typeface="字魂36号-正文宋楷" panose="00000500000000000000" charset="-122"/>
                <a:ea typeface="字魂36号-正文宋楷" panose="00000500000000000000" charset="-122"/>
              </a:rPr>
              <a:t>）涉密文件要规范管理、绝密文件必须在指定场所阅读</a:t>
            </a:r>
            <a:r>
              <a:rPr lang="en-US" altLang="zh-CN" sz="1200" dirty="0">
                <a:latin typeface="字魂36号-正文宋楷" panose="00000500000000000000" charset="-122"/>
                <a:ea typeface="字魂36号-正文宋楷" panose="00000500000000000000" charset="-122"/>
              </a:rPr>
              <a:t>;</a:t>
            </a: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5</a:t>
            </a:r>
            <a:r>
              <a:rPr lang="zh-CN" altLang="en-US" sz="1200" dirty="0">
                <a:latin typeface="字魂36号-正文宋楷" panose="00000500000000000000" charset="-122"/>
                <a:ea typeface="字魂36号-正文宋楷" panose="00000500000000000000" charset="-122"/>
              </a:rPr>
              <a:t>）禁止擅自持有私存密件、禁止违规打“大国家秘密范围、禁止通过普通邮政寄邮密件、禁止非法交易涉密资料；</a:t>
            </a:r>
            <a:endParaRPr lang="en-US" altLang="zh-CN" sz="1200" dirty="0">
              <a:latin typeface="字魂36号-正文宋楷" panose="00000500000000000000" charset="-122"/>
              <a:ea typeface="字魂36号-正文宋楷" panose="00000500000000000000" charset="-122"/>
            </a:endParaRP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6</a:t>
            </a:r>
            <a:r>
              <a:rPr lang="zh-CN" altLang="en-US" sz="1200" dirty="0">
                <a:latin typeface="字魂36号-正文宋楷" panose="00000500000000000000" charset="-122"/>
                <a:ea typeface="字魂36号-正文宋楷" panose="00000500000000000000" charset="-122"/>
              </a:rPr>
              <a:t>）移动介质明标识，规范制度严管理</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密与非密应分清，交叉混用要禁止</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公私混用应杜绝，随意使用隐患多；</a:t>
            </a:r>
            <a:endParaRPr lang="en-US" altLang="zh-CN" sz="1200" dirty="0">
              <a:latin typeface="字魂36号-正文宋楷" panose="00000500000000000000" charset="-122"/>
              <a:ea typeface="字魂36号-正文宋楷" panose="00000500000000000000" charset="-122"/>
            </a:endParaRPr>
          </a:p>
          <a:p>
            <a:pPr>
              <a:lnSpc>
                <a:spcPct val="125000"/>
              </a:lnSpc>
              <a:spcAft>
                <a:spcPts val="600"/>
              </a:spcAft>
            </a:pPr>
            <a:r>
              <a:rPr lang="en-US" altLang="zh-CN" sz="1200" dirty="0">
                <a:latin typeface="字魂36号-正文宋楷" panose="00000500000000000000" charset="-122"/>
                <a:ea typeface="字魂36号-正文宋楷" panose="00000500000000000000" charset="-122"/>
              </a:rPr>
              <a:t>7</a:t>
            </a:r>
            <a:r>
              <a:rPr lang="zh-CN" altLang="en-US" sz="1200" dirty="0">
                <a:latin typeface="字魂36号-正文宋楷" panose="00000500000000000000" charset="-122"/>
                <a:ea typeface="字魂36号-正文宋楷" panose="00000500000000000000" charset="-122"/>
              </a:rPr>
              <a:t>）手机录音录像器，禁入重要涉密地</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携密外出须审批经，涉密介质若报废，指定地点去销毁。</a:t>
            </a: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6593" y="2267971"/>
            <a:ext cx="1077277" cy="79752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3"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1+#ppt_w/2"/>
                                          </p:val>
                                        </p:tav>
                                        <p:tav tm="100000">
                                          <p:val>
                                            <p:strVal val="#ppt_x"/>
                                          </p:val>
                                        </p:tav>
                                      </p:tavLst>
                                    </p:anim>
                                    <p:anim calcmode="lin" valueType="num">
                                      <p:cBhvr additive="base">
                                        <p:cTn id="20" dur="10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11"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545480" y="427487"/>
            <a:ext cx="459343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b="1" dirty="0">
                <a:latin typeface="字魂36号-正文宋楷" panose="00000500000000000000" charset="-122"/>
                <a:ea typeface="字魂36号-正文宋楷" panose="00000500000000000000" charset="-122"/>
                <a:sym typeface="+mn-ea"/>
              </a:rPr>
              <a:t>2.</a:t>
            </a:r>
            <a:r>
              <a:rPr lang="zh-CN" altLang="en-US" sz="2400" b="1" dirty="0">
                <a:latin typeface="字魂36号-正文宋楷" panose="00000500000000000000" charset="-122"/>
                <a:ea typeface="字魂36号-正文宋楷" panose="00000500000000000000" charset="-122"/>
                <a:sym typeface="+mn-ea"/>
              </a:rPr>
              <a:t>遵守保密守则</a:t>
            </a:r>
            <a:r>
              <a:rPr lang="en-US" altLang="zh-CN" sz="2400" b="1" dirty="0">
                <a:latin typeface="字魂36号-正文宋楷" panose="00000500000000000000" charset="-122"/>
                <a:ea typeface="字魂36号-正文宋楷" panose="00000500000000000000" charset="-122"/>
                <a:sym typeface="+mn-ea"/>
              </a:rPr>
              <a:t>(</a:t>
            </a:r>
            <a:r>
              <a:rPr lang="zh-CN" altLang="en-US" sz="2400" b="1" dirty="0">
                <a:latin typeface="字魂36号-正文宋楷" panose="00000500000000000000" charset="-122"/>
                <a:ea typeface="字魂36号-正文宋楷" panose="00000500000000000000" charset="-122"/>
                <a:sym typeface="+mn-ea"/>
              </a:rPr>
              <a:t>十不守则</a:t>
            </a:r>
            <a:r>
              <a:rPr lang="en-US" altLang="zh-CN" sz="2400" b="1" dirty="0">
                <a:latin typeface="字魂36号-正文宋楷" panose="00000500000000000000" charset="-122"/>
                <a:ea typeface="字魂36号-正文宋楷" panose="00000500000000000000" charset="-122"/>
                <a:sym typeface="+mn-ea"/>
              </a:rPr>
              <a:t>)</a:t>
            </a:r>
          </a:p>
        </p:txBody>
      </p:sp>
      <p:grpSp>
        <p:nvGrpSpPr>
          <p:cNvPr id="14" name="组合 13"/>
          <p:cNvGrpSpPr/>
          <p:nvPr/>
        </p:nvGrpSpPr>
        <p:grpSpPr>
          <a:xfrm>
            <a:off x="949823" y="1227875"/>
            <a:ext cx="3515284" cy="446755"/>
            <a:chOff x="1056716" y="1428844"/>
            <a:chExt cx="3515284" cy="446755"/>
          </a:xfrm>
        </p:grpSpPr>
        <p:grpSp>
          <p:nvGrpSpPr>
            <p:cNvPr id="4" name="组合 3"/>
            <p:cNvGrpSpPr/>
            <p:nvPr/>
          </p:nvGrpSpPr>
          <p:grpSpPr>
            <a:xfrm>
              <a:off x="1056716" y="1428844"/>
              <a:ext cx="486030" cy="446755"/>
              <a:chOff x="1056716" y="1428844"/>
              <a:chExt cx="486030" cy="446755"/>
            </a:xfrm>
          </p:grpSpPr>
          <p:sp>
            <p:nvSpPr>
              <p:cNvPr id="3" name="椭圆 2"/>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 name="矩形 1"/>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01</a:t>
                </a:r>
                <a:endParaRPr lang="zh-CN" altLang="en-US" sz="2000" dirty="0">
                  <a:solidFill>
                    <a:schemeClr val="bg1"/>
                  </a:solidFill>
                </a:endParaRPr>
              </a:p>
            </p:txBody>
          </p:sp>
        </p:grpSp>
        <p:sp>
          <p:nvSpPr>
            <p:cNvPr id="9" name="矩形 8"/>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不该说的机密，绝对不说</a:t>
              </a:r>
              <a:r>
                <a:rPr lang="en-US" altLang="zh-CN" sz="1600" dirty="0">
                  <a:latin typeface="字魂36号-正文宋楷" panose="00000500000000000000" charset="-122"/>
                  <a:ea typeface="字魂36号-正文宋楷" panose="00000500000000000000" charset="-122"/>
                </a:rPr>
                <a:t>;</a:t>
              </a:r>
              <a:endParaRPr lang="zh-CN" altLang="en-US" sz="1600" dirty="0">
                <a:latin typeface="字魂36号-正文宋楷" panose="00000500000000000000" charset="-122"/>
                <a:ea typeface="字魂36号-正文宋楷" panose="00000500000000000000" charset="-122"/>
              </a:endParaRPr>
            </a:p>
          </p:txBody>
        </p:sp>
      </p:grpSp>
      <p:grpSp>
        <p:nvGrpSpPr>
          <p:cNvPr id="19" name="组合 18"/>
          <p:cNvGrpSpPr/>
          <p:nvPr/>
        </p:nvGrpSpPr>
        <p:grpSpPr>
          <a:xfrm>
            <a:off x="949823" y="1836841"/>
            <a:ext cx="3515284" cy="446755"/>
            <a:chOff x="1056716" y="1428844"/>
            <a:chExt cx="3515284" cy="446755"/>
          </a:xfrm>
        </p:grpSpPr>
        <p:grpSp>
          <p:nvGrpSpPr>
            <p:cNvPr id="20" name="组合 19"/>
            <p:cNvGrpSpPr/>
            <p:nvPr/>
          </p:nvGrpSpPr>
          <p:grpSpPr>
            <a:xfrm>
              <a:off x="1056716" y="1428844"/>
              <a:ext cx="486030" cy="446755"/>
              <a:chOff x="1056716" y="1428844"/>
              <a:chExt cx="486030" cy="446755"/>
            </a:xfrm>
          </p:grpSpPr>
          <p:sp>
            <p:nvSpPr>
              <p:cNvPr id="24" name="椭圆 23"/>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5" name="矩形 24"/>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02</a:t>
                </a:r>
                <a:endParaRPr lang="zh-CN" altLang="en-US" sz="2000" dirty="0">
                  <a:solidFill>
                    <a:schemeClr val="bg1"/>
                  </a:solidFill>
                </a:endParaRPr>
              </a:p>
            </p:txBody>
          </p:sp>
        </p:grpSp>
        <p:sp>
          <p:nvSpPr>
            <p:cNvPr id="21" name="矩形 20"/>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不该问的机密，绝对不问</a:t>
              </a:r>
              <a:r>
                <a:rPr lang="en-US" altLang="zh-CN" sz="1600" dirty="0">
                  <a:latin typeface="字魂36号-正文宋楷" panose="00000500000000000000" charset="-122"/>
                  <a:ea typeface="字魂36号-正文宋楷" panose="00000500000000000000" charset="-122"/>
                </a:rPr>
                <a:t>;</a:t>
              </a:r>
            </a:p>
          </p:txBody>
        </p:sp>
      </p:grpSp>
      <p:grpSp>
        <p:nvGrpSpPr>
          <p:cNvPr id="27" name="组合 26"/>
          <p:cNvGrpSpPr/>
          <p:nvPr/>
        </p:nvGrpSpPr>
        <p:grpSpPr>
          <a:xfrm>
            <a:off x="949823" y="2443163"/>
            <a:ext cx="3515284" cy="446755"/>
            <a:chOff x="1056716" y="1428844"/>
            <a:chExt cx="3515284" cy="446755"/>
          </a:xfrm>
        </p:grpSpPr>
        <p:grpSp>
          <p:nvGrpSpPr>
            <p:cNvPr id="28" name="组合 27"/>
            <p:cNvGrpSpPr/>
            <p:nvPr/>
          </p:nvGrpSpPr>
          <p:grpSpPr>
            <a:xfrm>
              <a:off x="1056716" y="1428844"/>
              <a:ext cx="486030" cy="446755"/>
              <a:chOff x="1056716" y="1428844"/>
              <a:chExt cx="486030" cy="446755"/>
            </a:xfrm>
          </p:grpSpPr>
          <p:sp>
            <p:nvSpPr>
              <p:cNvPr id="31" name="椭圆 30"/>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2" name="矩形 31"/>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03</a:t>
                </a:r>
                <a:endParaRPr lang="zh-CN" altLang="en-US" sz="2000" dirty="0">
                  <a:solidFill>
                    <a:schemeClr val="bg1"/>
                  </a:solidFill>
                </a:endParaRPr>
              </a:p>
            </p:txBody>
          </p:sp>
        </p:grpSp>
        <p:sp>
          <p:nvSpPr>
            <p:cNvPr id="29" name="矩形 28"/>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不该看的机密，绝对不看</a:t>
              </a:r>
              <a:r>
                <a:rPr lang="en-US" altLang="zh-CN" sz="1600" dirty="0">
                  <a:latin typeface="字魂36号-正文宋楷" panose="00000500000000000000" charset="-122"/>
                  <a:ea typeface="字魂36号-正文宋楷" panose="00000500000000000000" charset="-122"/>
                </a:rPr>
                <a:t>;</a:t>
              </a:r>
            </a:p>
          </p:txBody>
        </p:sp>
      </p:grpSp>
      <p:grpSp>
        <p:nvGrpSpPr>
          <p:cNvPr id="33" name="组合 32"/>
          <p:cNvGrpSpPr/>
          <p:nvPr/>
        </p:nvGrpSpPr>
        <p:grpSpPr>
          <a:xfrm>
            <a:off x="949823" y="3052129"/>
            <a:ext cx="3515284" cy="446755"/>
            <a:chOff x="1056716" y="1428844"/>
            <a:chExt cx="3515284" cy="446755"/>
          </a:xfrm>
        </p:grpSpPr>
        <p:grpSp>
          <p:nvGrpSpPr>
            <p:cNvPr id="34" name="组合 33"/>
            <p:cNvGrpSpPr/>
            <p:nvPr/>
          </p:nvGrpSpPr>
          <p:grpSpPr>
            <a:xfrm>
              <a:off x="1056716" y="1428844"/>
              <a:ext cx="486030" cy="446755"/>
              <a:chOff x="1056716" y="1428844"/>
              <a:chExt cx="486030" cy="446755"/>
            </a:xfrm>
          </p:grpSpPr>
          <p:sp>
            <p:nvSpPr>
              <p:cNvPr id="36" name="椭圆 35"/>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7" name="矩形 36"/>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04</a:t>
                </a:r>
                <a:endParaRPr lang="zh-CN" altLang="en-US" sz="2000" dirty="0">
                  <a:solidFill>
                    <a:schemeClr val="bg1"/>
                  </a:solidFill>
                </a:endParaRPr>
              </a:p>
            </p:txBody>
          </p:sp>
        </p:grpSp>
        <p:sp>
          <p:nvSpPr>
            <p:cNvPr id="35" name="矩形 34"/>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不该记录的机密，绝对不记录</a:t>
              </a:r>
              <a:r>
                <a:rPr lang="en-US" altLang="zh-CN" sz="1600" dirty="0">
                  <a:latin typeface="字魂36号-正文宋楷" panose="00000500000000000000" charset="-122"/>
                  <a:ea typeface="字魂36号-正文宋楷" panose="00000500000000000000" charset="-122"/>
                </a:rPr>
                <a:t>;</a:t>
              </a:r>
              <a:endParaRPr lang="zh-CN" altLang="en-US" sz="1600" dirty="0">
                <a:latin typeface="字魂36号-正文宋楷" panose="00000500000000000000" charset="-122"/>
                <a:ea typeface="字魂36号-正文宋楷" panose="00000500000000000000" charset="-122"/>
              </a:endParaRPr>
            </a:p>
          </p:txBody>
        </p:sp>
      </p:grpSp>
      <p:grpSp>
        <p:nvGrpSpPr>
          <p:cNvPr id="38" name="组合 37"/>
          <p:cNvGrpSpPr/>
          <p:nvPr/>
        </p:nvGrpSpPr>
        <p:grpSpPr>
          <a:xfrm>
            <a:off x="949877" y="3677550"/>
            <a:ext cx="3515284" cy="446755"/>
            <a:chOff x="1056716" y="1428844"/>
            <a:chExt cx="3515284" cy="446755"/>
          </a:xfrm>
        </p:grpSpPr>
        <p:grpSp>
          <p:nvGrpSpPr>
            <p:cNvPr id="39" name="组合 38"/>
            <p:cNvGrpSpPr/>
            <p:nvPr/>
          </p:nvGrpSpPr>
          <p:grpSpPr>
            <a:xfrm>
              <a:off x="1056716" y="1428844"/>
              <a:ext cx="486030" cy="446755"/>
              <a:chOff x="1056716" y="1428844"/>
              <a:chExt cx="486030" cy="446755"/>
            </a:xfrm>
          </p:grpSpPr>
          <p:sp>
            <p:nvSpPr>
              <p:cNvPr id="41" name="椭圆 40"/>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2" name="矩形 41"/>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05</a:t>
                </a:r>
                <a:endParaRPr lang="zh-CN" altLang="en-US" sz="2000" dirty="0">
                  <a:solidFill>
                    <a:schemeClr val="bg1"/>
                  </a:solidFill>
                </a:endParaRPr>
              </a:p>
            </p:txBody>
          </p:sp>
        </p:grpSp>
        <p:sp>
          <p:nvSpPr>
            <p:cNvPr id="40" name="矩形 39"/>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不在非保密本上记录秘密</a:t>
              </a:r>
              <a:r>
                <a:rPr lang="en-US" altLang="zh-CN" sz="1600" dirty="0">
                  <a:latin typeface="字魂36号-正文宋楷" panose="00000500000000000000" charset="-122"/>
                  <a:ea typeface="字魂36号-正文宋楷" panose="00000500000000000000" charset="-122"/>
                </a:rPr>
                <a:t>;</a:t>
              </a:r>
            </a:p>
          </p:txBody>
        </p:sp>
      </p:grpSp>
      <p:grpSp>
        <p:nvGrpSpPr>
          <p:cNvPr id="43" name="组合 42"/>
          <p:cNvGrpSpPr/>
          <p:nvPr/>
        </p:nvGrpSpPr>
        <p:grpSpPr>
          <a:xfrm>
            <a:off x="4879807" y="1225326"/>
            <a:ext cx="3515284" cy="446755"/>
            <a:chOff x="1056716" y="1428844"/>
            <a:chExt cx="3515284" cy="446755"/>
          </a:xfrm>
        </p:grpSpPr>
        <p:grpSp>
          <p:nvGrpSpPr>
            <p:cNvPr id="44" name="组合 43"/>
            <p:cNvGrpSpPr/>
            <p:nvPr/>
          </p:nvGrpSpPr>
          <p:grpSpPr>
            <a:xfrm>
              <a:off x="1056716" y="1428844"/>
              <a:ext cx="486030" cy="446755"/>
              <a:chOff x="1056716" y="1428844"/>
              <a:chExt cx="486030" cy="446755"/>
            </a:xfrm>
          </p:grpSpPr>
          <p:sp>
            <p:nvSpPr>
              <p:cNvPr id="46" name="椭圆 45"/>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7" name="矩形 46"/>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06</a:t>
                </a:r>
                <a:endParaRPr lang="zh-CN" altLang="en-US" sz="2000" dirty="0">
                  <a:solidFill>
                    <a:schemeClr val="bg1"/>
                  </a:solidFill>
                </a:endParaRPr>
              </a:p>
            </p:txBody>
          </p:sp>
        </p:grpSp>
        <p:sp>
          <p:nvSpPr>
            <p:cNvPr id="45" name="矩形 44"/>
            <p:cNvSpPr/>
            <p:nvPr/>
          </p:nvSpPr>
          <p:spPr>
            <a:xfrm>
              <a:off x="1613136" y="1482944"/>
              <a:ext cx="2958864" cy="338554"/>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不在私人通信中涉及秘密</a:t>
              </a:r>
              <a:r>
                <a:rPr lang="en-US" altLang="zh-CN" sz="1600" dirty="0">
                  <a:latin typeface="字魂36号-正文宋楷" panose="00000500000000000000" charset="-122"/>
                  <a:ea typeface="字魂36号-正文宋楷" panose="00000500000000000000" charset="-122"/>
                </a:rPr>
                <a:t>;</a:t>
              </a:r>
            </a:p>
          </p:txBody>
        </p:sp>
      </p:grpSp>
      <p:grpSp>
        <p:nvGrpSpPr>
          <p:cNvPr id="48" name="组合 47"/>
          <p:cNvGrpSpPr/>
          <p:nvPr/>
        </p:nvGrpSpPr>
        <p:grpSpPr>
          <a:xfrm>
            <a:off x="4879807" y="1767816"/>
            <a:ext cx="3515284" cy="584775"/>
            <a:chOff x="1056716" y="1362368"/>
            <a:chExt cx="3515284" cy="584775"/>
          </a:xfrm>
        </p:grpSpPr>
        <p:grpSp>
          <p:nvGrpSpPr>
            <p:cNvPr id="49" name="组合 48"/>
            <p:cNvGrpSpPr/>
            <p:nvPr/>
          </p:nvGrpSpPr>
          <p:grpSpPr>
            <a:xfrm>
              <a:off x="1056716" y="1428844"/>
              <a:ext cx="486030" cy="446755"/>
              <a:chOff x="1056716" y="1428844"/>
              <a:chExt cx="486030" cy="446755"/>
            </a:xfrm>
          </p:grpSpPr>
          <p:sp>
            <p:nvSpPr>
              <p:cNvPr id="51" name="椭圆 50"/>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2" name="矩形 51"/>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07</a:t>
                </a:r>
                <a:endParaRPr lang="zh-CN" altLang="en-US" sz="2000" dirty="0">
                  <a:solidFill>
                    <a:schemeClr val="bg1"/>
                  </a:solidFill>
                </a:endParaRPr>
              </a:p>
            </p:txBody>
          </p:sp>
        </p:grpSp>
        <p:sp>
          <p:nvSpPr>
            <p:cNvPr id="50" name="矩形 49"/>
            <p:cNvSpPr/>
            <p:nvPr/>
          </p:nvSpPr>
          <p:spPr>
            <a:xfrm>
              <a:off x="1613136" y="1362368"/>
              <a:ext cx="2958864" cy="584775"/>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不在公共场所和家属、子女、亲友面前谈论秘密</a:t>
              </a:r>
              <a:r>
                <a:rPr lang="en-US" altLang="zh-CN" sz="1600" dirty="0">
                  <a:latin typeface="字魂36号-正文宋楷" panose="00000500000000000000" charset="-122"/>
                  <a:ea typeface="字魂36号-正文宋楷" panose="00000500000000000000" charset="-122"/>
                </a:rPr>
                <a:t>;</a:t>
              </a:r>
            </a:p>
          </p:txBody>
        </p:sp>
      </p:grpSp>
      <p:grpSp>
        <p:nvGrpSpPr>
          <p:cNvPr id="53" name="组合 52"/>
          <p:cNvGrpSpPr/>
          <p:nvPr/>
        </p:nvGrpSpPr>
        <p:grpSpPr>
          <a:xfrm>
            <a:off x="4879807" y="2384186"/>
            <a:ext cx="3237534" cy="584775"/>
            <a:chOff x="1056716" y="1372416"/>
            <a:chExt cx="3237534" cy="584775"/>
          </a:xfrm>
        </p:grpSpPr>
        <p:grpSp>
          <p:nvGrpSpPr>
            <p:cNvPr id="54" name="组合 53"/>
            <p:cNvGrpSpPr/>
            <p:nvPr/>
          </p:nvGrpSpPr>
          <p:grpSpPr>
            <a:xfrm>
              <a:off x="1056716" y="1428844"/>
              <a:ext cx="486030" cy="446755"/>
              <a:chOff x="1056716" y="1428844"/>
              <a:chExt cx="486030" cy="446755"/>
            </a:xfrm>
          </p:grpSpPr>
          <p:sp>
            <p:nvSpPr>
              <p:cNvPr id="56" name="椭圆 55"/>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7" name="矩形 56"/>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08</a:t>
                </a:r>
                <a:endParaRPr lang="zh-CN" altLang="en-US" sz="2000" dirty="0">
                  <a:solidFill>
                    <a:schemeClr val="bg1"/>
                  </a:solidFill>
                </a:endParaRPr>
              </a:p>
            </p:txBody>
          </p:sp>
        </p:grpSp>
        <p:sp>
          <p:nvSpPr>
            <p:cNvPr id="55" name="矩形 54"/>
            <p:cNvSpPr/>
            <p:nvPr/>
          </p:nvSpPr>
          <p:spPr>
            <a:xfrm>
              <a:off x="1613136" y="1372416"/>
              <a:ext cx="2681114" cy="584775"/>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不在不利于保密的地方存放秘密文件、资料</a:t>
              </a:r>
              <a:r>
                <a:rPr lang="en-US" altLang="zh-CN" sz="1600" dirty="0">
                  <a:latin typeface="字魂36号-正文宋楷" panose="00000500000000000000" charset="-122"/>
                  <a:ea typeface="字魂36号-正文宋楷" panose="00000500000000000000" charset="-122"/>
                </a:rPr>
                <a:t>;</a:t>
              </a:r>
            </a:p>
          </p:txBody>
        </p:sp>
      </p:grpSp>
      <p:grpSp>
        <p:nvGrpSpPr>
          <p:cNvPr id="58" name="组合 57"/>
          <p:cNvGrpSpPr/>
          <p:nvPr/>
        </p:nvGrpSpPr>
        <p:grpSpPr>
          <a:xfrm>
            <a:off x="4879807" y="2993152"/>
            <a:ext cx="3505124" cy="584775"/>
            <a:chOff x="1056716" y="1372416"/>
            <a:chExt cx="3505124" cy="584775"/>
          </a:xfrm>
        </p:grpSpPr>
        <p:grpSp>
          <p:nvGrpSpPr>
            <p:cNvPr id="59" name="组合 58"/>
            <p:cNvGrpSpPr/>
            <p:nvPr/>
          </p:nvGrpSpPr>
          <p:grpSpPr>
            <a:xfrm>
              <a:off x="1056716" y="1428844"/>
              <a:ext cx="486030" cy="446755"/>
              <a:chOff x="1056716" y="1428844"/>
              <a:chExt cx="486030" cy="446755"/>
            </a:xfrm>
          </p:grpSpPr>
          <p:sp>
            <p:nvSpPr>
              <p:cNvPr id="61" name="椭圆 60"/>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2" name="矩形 61"/>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09</a:t>
                </a:r>
                <a:endParaRPr lang="zh-CN" altLang="en-US" sz="2000" dirty="0">
                  <a:solidFill>
                    <a:schemeClr val="bg1"/>
                  </a:solidFill>
                </a:endParaRPr>
              </a:p>
            </p:txBody>
          </p:sp>
        </p:grpSp>
        <p:sp>
          <p:nvSpPr>
            <p:cNvPr id="60" name="矩形 59"/>
            <p:cNvSpPr/>
            <p:nvPr/>
          </p:nvSpPr>
          <p:spPr>
            <a:xfrm>
              <a:off x="1613136" y="1372416"/>
              <a:ext cx="2948704" cy="584775"/>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不在普通电话、明码电报，普通邮局传达机密事项</a:t>
              </a:r>
              <a:r>
                <a:rPr lang="en-US" altLang="zh-CN" sz="1600" dirty="0">
                  <a:latin typeface="字魂36号-正文宋楷" panose="00000500000000000000" charset="-122"/>
                  <a:ea typeface="字魂36号-正文宋楷" panose="00000500000000000000" charset="-122"/>
                </a:rPr>
                <a:t>;</a:t>
              </a:r>
              <a:endParaRPr lang="zh-CN" altLang="en-US" sz="1600" dirty="0">
                <a:latin typeface="字魂36号-正文宋楷" panose="00000500000000000000" charset="-122"/>
                <a:ea typeface="字魂36号-正文宋楷" panose="00000500000000000000" charset="-122"/>
              </a:endParaRPr>
            </a:p>
          </p:txBody>
        </p:sp>
      </p:grpSp>
      <p:grpSp>
        <p:nvGrpSpPr>
          <p:cNvPr id="63" name="组合 62"/>
          <p:cNvGrpSpPr/>
          <p:nvPr/>
        </p:nvGrpSpPr>
        <p:grpSpPr>
          <a:xfrm>
            <a:off x="4879861" y="3598475"/>
            <a:ext cx="3505124" cy="584775"/>
            <a:chOff x="1056716" y="1352318"/>
            <a:chExt cx="3505124" cy="584775"/>
          </a:xfrm>
        </p:grpSpPr>
        <p:grpSp>
          <p:nvGrpSpPr>
            <p:cNvPr id="64" name="组合 63"/>
            <p:cNvGrpSpPr/>
            <p:nvPr/>
          </p:nvGrpSpPr>
          <p:grpSpPr>
            <a:xfrm>
              <a:off x="1056716" y="1428844"/>
              <a:ext cx="486030" cy="446755"/>
              <a:chOff x="1056716" y="1428844"/>
              <a:chExt cx="486030" cy="446755"/>
            </a:xfrm>
          </p:grpSpPr>
          <p:sp>
            <p:nvSpPr>
              <p:cNvPr id="66" name="椭圆 65"/>
              <p:cNvSpPr/>
              <p:nvPr/>
            </p:nvSpPr>
            <p:spPr>
              <a:xfrm>
                <a:off x="1066818" y="1428844"/>
                <a:ext cx="468000" cy="446755"/>
              </a:xfrm>
              <a:prstGeom prst="ellipse">
                <a:avLst/>
              </a:prstGeom>
              <a:gradFill>
                <a:gsLst>
                  <a:gs pos="0">
                    <a:srgbClr val="FF0000"/>
                  </a:gs>
                  <a:gs pos="95000">
                    <a:srgbClr val="C00000">
                      <a:alpha val="20000"/>
                    </a:srgb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7" name="矩形 66"/>
              <p:cNvSpPr/>
              <p:nvPr/>
            </p:nvSpPr>
            <p:spPr>
              <a:xfrm>
                <a:off x="1056716" y="1456439"/>
                <a:ext cx="486030" cy="400110"/>
              </a:xfrm>
              <a:prstGeom prst="rect">
                <a:avLst/>
              </a:prstGeom>
            </p:spPr>
            <p:txBody>
              <a:bodyPr wrap="none">
                <a:spAutoFit/>
              </a:bodyPr>
              <a:lstStyle/>
              <a:p>
                <a:r>
                  <a:rPr lang="en-US" altLang="zh-CN" sz="2000" b="1" dirty="0">
                    <a:solidFill>
                      <a:schemeClr val="bg1"/>
                    </a:solidFill>
                    <a:latin typeface="字魂36号-正文宋楷" panose="00000500000000000000" charset="-122"/>
                    <a:ea typeface="字魂36号-正文宋楷" panose="00000500000000000000" charset="-122"/>
                    <a:sym typeface="+mn-ea"/>
                  </a:rPr>
                  <a:t>10</a:t>
                </a:r>
                <a:endParaRPr lang="zh-CN" altLang="en-US" sz="2000" dirty="0">
                  <a:solidFill>
                    <a:schemeClr val="bg1"/>
                  </a:solidFill>
                </a:endParaRPr>
              </a:p>
            </p:txBody>
          </p:sp>
        </p:grpSp>
        <p:sp>
          <p:nvSpPr>
            <p:cNvPr id="65" name="矩形 64"/>
            <p:cNvSpPr/>
            <p:nvPr/>
          </p:nvSpPr>
          <p:spPr>
            <a:xfrm>
              <a:off x="1613136" y="1352318"/>
              <a:ext cx="2948704" cy="584775"/>
            </a:xfrm>
            <a:prstGeom prst="rect">
              <a:avLst/>
            </a:prstGeom>
          </p:spPr>
          <p:txBody>
            <a:bodyPr wrap="square">
              <a:spAutoFit/>
            </a:bodyPr>
            <a:lstStyle/>
            <a:p>
              <a:r>
                <a:rPr lang="zh-CN" altLang="en-US" sz="1600" dirty="0">
                  <a:latin typeface="字魂36号-正文宋楷" panose="00000500000000000000" charset="-122"/>
                  <a:ea typeface="字魂36号-正文宋楷" panose="00000500000000000000" charset="-122"/>
                </a:rPr>
                <a:t>不携带秘密材料游览、参观、探亲、访友和出入公共场所。</a:t>
              </a:r>
              <a:endParaRPr lang="en-US" altLang="zh-CN" sz="1600" dirty="0">
                <a:latin typeface="字魂36号-正文宋楷" panose="00000500000000000000" charset="-122"/>
                <a:ea typeface="字魂36号-正文宋楷" panose="00000500000000000000" charset="-122"/>
              </a:endParaRPr>
            </a:p>
          </p:txBody>
        </p:sp>
      </p:grpSp>
      <p:cxnSp>
        <p:nvCxnSpPr>
          <p:cNvPr id="16" name="直接连接符 15"/>
          <p:cNvCxnSpPr/>
          <p:nvPr/>
        </p:nvCxnSpPr>
        <p:spPr>
          <a:xfrm>
            <a:off x="959925" y="1125411"/>
            <a:ext cx="30795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960245" y="1125411"/>
            <a:ext cx="30795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937025" y="4282274"/>
            <a:ext cx="30795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4937345" y="4282274"/>
            <a:ext cx="30795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561951" y="1587635"/>
            <a:ext cx="0" cy="21113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73" name="图片 7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6042" y="2261997"/>
            <a:ext cx="634708" cy="7013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par>
                                <p:cTn id="11" presetID="22" presetClass="entr" presetSubtype="1"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par>
                                <p:cTn id="14" presetID="22" presetClass="entr" presetSubtype="1"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par>
                                <p:cTn id="17" presetID="22" presetClass="entr" presetSubtype="1"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500"/>
                                        <p:tgtEl>
                                          <p:spTgt spid="38"/>
                                        </p:tgtEl>
                                      </p:cBhvr>
                                    </p:animEffect>
                                  </p:childTnLst>
                                </p:cTn>
                              </p:par>
                              <p:par>
                                <p:cTn id="20" presetID="22" presetClass="entr" presetSubtype="1"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par>
                                <p:cTn id="23" presetID="22" presetClass="entr" presetSubtype="1"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par>
                                <p:cTn id="26" presetID="22" presetClass="entr" presetSubtype="1"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up)">
                                      <p:cBhvr>
                                        <p:cTn id="28" dur="500"/>
                                        <p:tgtEl>
                                          <p:spTgt spid="53"/>
                                        </p:tgtEl>
                                      </p:cBhvr>
                                    </p:animEffect>
                                  </p:childTnLst>
                                </p:cTn>
                              </p:par>
                              <p:par>
                                <p:cTn id="29" presetID="22" presetClass="entr" presetSubtype="1"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par>
                                <p:cTn id="32" presetID="22" presetClass="entr" presetSubtype="1" fill="hold"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wipe(up)">
                                      <p:cBhvr>
                                        <p:cTn id="34" dur="500"/>
                                        <p:tgtEl>
                                          <p:spTgt spid="63"/>
                                        </p:tgtEl>
                                      </p:cBhvr>
                                    </p:animEffect>
                                  </p:childTnLst>
                                </p:cTn>
                              </p:par>
                              <p:par>
                                <p:cTn id="35" presetID="22" presetClass="entr" presetSubtype="1"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par>
                                <p:cTn id="38" presetID="22" presetClass="entr" presetSubtype="1" fill="hold"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up)">
                                      <p:cBhvr>
                                        <p:cTn id="40" dur="500"/>
                                        <p:tgtEl>
                                          <p:spTgt spid="68"/>
                                        </p:tgtEl>
                                      </p:cBhvr>
                                    </p:animEffect>
                                  </p:childTnLst>
                                </p:cTn>
                              </p:par>
                              <p:par>
                                <p:cTn id="41" presetID="22" presetClass="entr" presetSubtype="1"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par>
                                <p:cTn id="44" presetID="22" presetClass="entr" presetSubtype="1" fill="hold" nodeType="with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up)">
                                      <p:cBhvr>
                                        <p:cTn id="46" dur="500"/>
                                        <p:tgtEl>
                                          <p:spTgt spid="70"/>
                                        </p:tgtEl>
                                      </p:cBhvr>
                                    </p:animEffect>
                                  </p:childTnLst>
                                </p:cTn>
                              </p:par>
                              <p:par>
                                <p:cTn id="47" presetID="22" presetClass="entr" presetSubtype="1"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73"/>
                                        </p:tgtEl>
                                        <p:attrNameLst>
                                          <p:attrName>style.visibility</p:attrName>
                                        </p:attrNameLst>
                                      </p:cBhvr>
                                      <p:to>
                                        <p:strVal val="visible"/>
                                      </p:to>
                                    </p:set>
                                    <p:anim calcmode="lin" valueType="num">
                                      <p:cBhvr>
                                        <p:cTn id="54" dur="500" fill="hold"/>
                                        <p:tgtEl>
                                          <p:spTgt spid="73"/>
                                        </p:tgtEl>
                                        <p:attrNameLst>
                                          <p:attrName>ppt_w</p:attrName>
                                        </p:attrNameLst>
                                      </p:cBhvr>
                                      <p:tavLst>
                                        <p:tav tm="0">
                                          <p:val>
                                            <p:fltVal val="0"/>
                                          </p:val>
                                        </p:tav>
                                        <p:tav tm="100000">
                                          <p:val>
                                            <p:strVal val="#ppt_w"/>
                                          </p:val>
                                        </p:tav>
                                      </p:tavLst>
                                    </p:anim>
                                    <p:anim calcmode="lin" valueType="num">
                                      <p:cBhvr>
                                        <p:cTn id="55" dur="500" fill="hold"/>
                                        <p:tgtEl>
                                          <p:spTgt spid="73"/>
                                        </p:tgtEl>
                                        <p:attrNameLst>
                                          <p:attrName>ppt_h</p:attrName>
                                        </p:attrNameLst>
                                      </p:cBhvr>
                                      <p:tavLst>
                                        <p:tav tm="0">
                                          <p:val>
                                            <p:fltVal val="0"/>
                                          </p:val>
                                        </p:tav>
                                        <p:tav tm="100000">
                                          <p:val>
                                            <p:strVal val="#ppt_h"/>
                                          </p:val>
                                        </p:tav>
                                      </p:tavLst>
                                    </p:anim>
                                    <p:animEffect transition="in" filter="fade">
                                      <p:cBhvr>
                                        <p:cTn id="5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3" name="矩形: 圆角 2"/>
          <p:cNvSpPr/>
          <p:nvPr/>
        </p:nvSpPr>
        <p:spPr>
          <a:xfrm>
            <a:off x="236178" y="245212"/>
            <a:ext cx="8671645" cy="4653077"/>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8" name="组合 7"/>
          <p:cNvGrpSpPr/>
          <p:nvPr/>
        </p:nvGrpSpPr>
        <p:grpSpPr>
          <a:xfrm>
            <a:off x="768353" y="1129807"/>
            <a:ext cx="1619792" cy="3050294"/>
            <a:chOff x="1024403" y="2001359"/>
            <a:chExt cx="2159723" cy="4067059"/>
          </a:xfrm>
        </p:grpSpPr>
        <p:grpSp>
          <p:nvGrpSpPr>
            <p:cNvPr id="9" name="组合 8"/>
            <p:cNvGrpSpPr/>
            <p:nvPr/>
          </p:nvGrpSpPr>
          <p:grpSpPr>
            <a:xfrm>
              <a:off x="1024403" y="2001359"/>
              <a:ext cx="2159000" cy="4067059"/>
              <a:chOff x="973603" y="2006594"/>
              <a:chExt cx="2159000" cy="4067059"/>
            </a:xfrm>
          </p:grpSpPr>
          <p:sp>
            <p:nvSpPr>
              <p:cNvPr id="13" name="矩形: 圆角 12"/>
              <p:cNvSpPr/>
              <p:nvPr/>
            </p:nvSpPr>
            <p:spPr>
              <a:xfrm>
                <a:off x="973603" y="2367762"/>
                <a:ext cx="2159000" cy="3705891"/>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14" name="组合 13"/>
              <p:cNvGrpSpPr/>
              <p:nvPr/>
            </p:nvGrpSpPr>
            <p:grpSpPr>
              <a:xfrm>
                <a:off x="1678727" y="2006594"/>
                <a:ext cx="677800" cy="677800"/>
                <a:chOff x="1678727" y="1817912"/>
                <a:chExt cx="677800" cy="677800"/>
              </a:xfrm>
            </p:grpSpPr>
            <p:sp>
              <p:nvSpPr>
                <p:cNvPr id="15" name="椭圆 14"/>
                <p:cNvSpPr/>
                <p:nvPr/>
              </p:nvSpPr>
              <p:spPr>
                <a:xfrm>
                  <a:off x="1678727" y="1817912"/>
                  <a:ext cx="677800" cy="6778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文本框 15"/>
                <p:cNvSpPr txBox="1"/>
                <p:nvPr/>
              </p:nvSpPr>
              <p:spPr>
                <a:xfrm>
                  <a:off x="1805849" y="1895202"/>
                  <a:ext cx="423555" cy="552027"/>
                </a:xfrm>
                <a:prstGeom prst="rect">
                  <a:avLst/>
                </a:prstGeom>
                <a:noFill/>
              </p:spPr>
              <p:txBody>
                <a:bodyPr wrap="square" rtlCol="0">
                  <a:spAutoFit/>
                </a:bodyPr>
                <a:lstStyle/>
                <a:p>
                  <a:pPr algn="ctr"/>
                  <a:r>
                    <a:rPr lang="zh-CN" altLang="en-US" sz="2100" dirty="0">
                      <a:solidFill>
                        <a:srgbClr val="C00000"/>
                      </a:solidFill>
                      <a:latin typeface="字魂110号-武林江湖体" panose="00000500000000000000" pitchFamily="2" charset="-122"/>
                      <a:ea typeface="字魂110号-武林江湖体" panose="00000500000000000000" pitchFamily="2" charset="-122"/>
                    </a:rPr>
                    <a:t>壹</a:t>
                  </a:r>
                </a:p>
              </p:txBody>
            </p:sp>
          </p:grpSp>
        </p:grpSp>
        <p:grpSp>
          <p:nvGrpSpPr>
            <p:cNvPr id="10" name="组合 9"/>
            <p:cNvGrpSpPr/>
            <p:nvPr/>
          </p:nvGrpSpPr>
          <p:grpSpPr>
            <a:xfrm>
              <a:off x="1145353" y="3056964"/>
              <a:ext cx="2038773" cy="2544386"/>
              <a:chOff x="1141151" y="3074168"/>
              <a:chExt cx="2038773" cy="2544386"/>
            </a:xfrm>
          </p:grpSpPr>
          <p:sp>
            <p:nvSpPr>
              <p:cNvPr id="11" name="文本框 10"/>
              <p:cNvSpPr txBox="1"/>
              <p:nvPr/>
            </p:nvSpPr>
            <p:spPr>
              <a:xfrm>
                <a:off x="1242751" y="3074168"/>
                <a:ext cx="1713900" cy="491067"/>
              </a:xfrm>
              <a:prstGeom prst="rect">
                <a:avLst/>
              </a:prstGeom>
              <a:noFill/>
            </p:spPr>
            <p:txBody>
              <a:bodyPr wrap="square" rtlCol="0">
                <a:spAutoFit/>
              </a:bodyPr>
              <a:lstStyle/>
              <a:p>
                <a:pPr algn="dist"/>
                <a:r>
                  <a:rPr lang="zh-CN" altLang="en-US" dirty="0">
                    <a:solidFill>
                      <a:schemeClr val="tx1">
                        <a:lumMod val="75000"/>
                        <a:lumOff val="25000"/>
                      </a:schemeClr>
                    </a:solidFill>
                    <a:latin typeface="字魂36号-正文宋楷" panose="00000500000000000000" charset="-122"/>
                    <a:ea typeface="字魂36号-正文宋楷" panose="00000500000000000000" charset="-122"/>
                  </a:rPr>
                  <a:t>应对措施</a:t>
                </a:r>
              </a:p>
            </p:txBody>
          </p:sp>
          <p:sp>
            <p:nvSpPr>
              <p:cNvPr id="12" name="文本框 11"/>
              <p:cNvSpPr txBox="1"/>
              <p:nvPr/>
            </p:nvSpPr>
            <p:spPr>
              <a:xfrm>
                <a:off x="1141151" y="3555075"/>
                <a:ext cx="2038773" cy="2063479"/>
              </a:xfrm>
              <a:prstGeom prst="rect">
                <a:avLst/>
              </a:prstGeom>
              <a:noFill/>
            </p:spPr>
            <p:txBody>
              <a:bodyPr wrap="square">
                <a:spAutoFit/>
              </a:bodyPr>
              <a:lstStyle/>
              <a:p>
                <a:pPr algn="ctr"/>
                <a:r>
                  <a:rPr lang="zh-CN" altLang="en-US" sz="1050" spc="400" dirty="0">
                    <a:solidFill>
                      <a:schemeClr val="tx1">
                        <a:lumMod val="85000"/>
                        <a:lumOff val="15000"/>
                      </a:schemeClr>
                    </a:solidFill>
                    <a:latin typeface="字魂36号-正文宋楷" panose="00000500000000000000" charset="-122"/>
                    <a:ea typeface="字魂36号-正文宋楷" panose="00000500000000000000" charset="-122"/>
                  </a:rPr>
                  <a:t>拾获属于国家</a:t>
                </a:r>
                <a:r>
                  <a:rPr lang="zh-CN" altLang="en-US" sz="1200" spc="400" dirty="0">
                    <a:solidFill>
                      <a:schemeClr val="tx1">
                        <a:lumMod val="85000"/>
                        <a:lumOff val="15000"/>
                      </a:schemeClr>
                    </a:solidFill>
                    <a:latin typeface="字魂36号-正文宋楷" panose="00000500000000000000" charset="-122"/>
                    <a:ea typeface="字魂36号-正文宋楷" panose="00000500000000000000" charset="-122"/>
                  </a:rPr>
                  <a:t>及企业秘密的文件、资料和其他物品，应当及时送交有关机关、单位或保密工作部门。</a:t>
                </a:r>
              </a:p>
            </p:txBody>
          </p:sp>
        </p:grpSp>
      </p:grpSp>
      <p:grpSp>
        <p:nvGrpSpPr>
          <p:cNvPr id="17" name="组合 16"/>
          <p:cNvGrpSpPr/>
          <p:nvPr/>
        </p:nvGrpSpPr>
        <p:grpSpPr>
          <a:xfrm>
            <a:off x="2789802" y="1129807"/>
            <a:ext cx="1619250" cy="3050294"/>
            <a:chOff x="3719668" y="2001359"/>
            <a:chExt cx="2159000" cy="4067059"/>
          </a:xfrm>
        </p:grpSpPr>
        <p:grpSp>
          <p:nvGrpSpPr>
            <p:cNvPr id="18" name="组合 17"/>
            <p:cNvGrpSpPr/>
            <p:nvPr/>
          </p:nvGrpSpPr>
          <p:grpSpPr>
            <a:xfrm>
              <a:off x="3719668" y="2001359"/>
              <a:ext cx="2159000" cy="4067059"/>
              <a:chOff x="3668868" y="2006594"/>
              <a:chExt cx="2159000" cy="4067059"/>
            </a:xfrm>
          </p:grpSpPr>
          <p:sp>
            <p:nvSpPr>
              <p:cNvPr id="22" name="矩形: 圆角 21"/>
              <p:cNvSpPr/>
              <p:nvPr/>
            </p:nvSpPr>
            <p:spPr>
              <a:xfrm>
                <a:off x="3668868" y="2367762"/>
                <a:ext cx="2159000" cy="3705891"/>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3" name="组合 22"/>
              <p:cNvGrpSpPr/>
              <p:nvPr/>
            </p:nvGrpSpPr>
            <p:grpSpPr>
              <a:xfrm>
                <a:off x="4385817" y="2006594"/>
                <a:ext cx="677800" cy="677800"/>
                <a:chOff x="4385817" y="1817912"/>
                <a:chExt cx="677800" cy="677800"/>
              </a:xfrm>
            </p:grpSpPr>
            <p:sp>
              <p:nvSpPr>
                <p:cNvPr id="24" name="椭圆 23"/>
                <p:cNvSpPr/>
                <p:nvPr/>
              </p:nvSpPr>
              <p:spPr>
                <a:xfrm>
                  <a:off x="4385817" y="1817912"/>
                  <a:ext cx="677800" cy="6778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文本框 24"/>
                <p:cNvSpPr txBox="1"/>
                <p:nvPr/>
              </p:nvSpPr>
              <p:spPr>
                <a:xfrm>
                  <a:off x="4512939" y="1873928"/>
                  <a:ext cx="423555" cy="552027"/>
                </a:xfrm>
                <a:prstGeom prst="rect">
                  <a:avLst/>
                </a:prstGeom>
                <a:noFill/>
              </p:spPr>
              <p:txBody>
                <a:bodyPr wrap="square" rtlCol="0">
                  <a:spAutoFit/>
                </a:bodyPr>
                <a:lstStyle/>
                <a:p>
                  <a:pPr algn="ctr"/>
                  <a:r>
                    <a:rPr lang="zh-CN" altLang="en-US" sz="2100" dirty="0">
                      <a:solidFill>
                        <a:srgbClr val="C00000"/>
                      </a:solidFill>
                      <a:latin typeface="字魂110号-武林江湖体" panose="00000500000000000000" pitchFamily="2" charset="-122"/>
                      <a:ea typeface="字魂110号-武林江湖体" panose="00000500000000000000" pitchFamily="2" charset="-122"/>
                    </a:rPr>
                    <a:t>贰</a:t>
                  </a:r>
                </a:p>
              </p:txBody>
            </p:sp>
          </p:grpSp>
        </p:grpSp>
        <p:grpSp>
          <p:nvGrpSpPr>
            <p:cNvPr id="19" name="组合 18"/>
            <p:cNvGrpSpPr/>
            <p:nvPr/>
          </p:nvGrpSpPr>
          <p:grpSpPr>
            <a:xfrm>
              <a:off x="3799362" y="3056964"/>
              <a:ext cx="1998980" cy="2828714"/>
              <a:chOff x="1103174" y="3074168"/>
              <a:chExt cx="1998980" cy="2828714"/>
            </a:xfrm>
          </p:grpSpPr>
          <p:sp>
            <p:nvSpPr>
              <p:cNvPr id="20" name="文本框 19"/>
              <p:cNvSpPr txBox="1"/>
              <p:nvPr/>
            </p:nvSpPr>
            <p:spPr>
              <a:xfrm>
                <a:off x="1242751" y="3074168"/>
                <a:ext cx="1713900" cy="491067"/>
              </a:xfrm>
              <a:prstGeom prst="rect">
                <a:avLst/>
              </a:prstGeom>
              <a:noFill/>
            </p:spPr>
            <p:txBody>
              <a:bodyPr wrap="square" rtlCol="0">
                <a:spAutoFit/>
              </a:bodyPr>
              <a:lstStyle/>
              <a:p>
                <a:pPr algn="dist"/>
                <a:r>
                  <a:rPr lang="zh-CN" altLang="en-US" dirty="0">
                    <a:solidFill>
                      <a:schemeClr val="tx1">
                        <a:lumMod val="75000"/>
                        <a:lumOff val="25000"/>
                      </a:schemeClr>
                    </a:solidFill>
                    <a:latin typeface="字魂36号-正文宋楷" panose="00000500000000000000" charset="-122"/>
                    <a:ea typeface="字魂36号-正文宋楷" panose="00000500000000000000" charset="-122"/>
                  </a:rPr>
                  <a:t>应对措施</a:t>
                </a:r>
              </a:p>
            </p:txBody>
          </p:sp>
          <p:sp>
            <p:nvSpPr>
              <p:cNvPr id="21" name="文本框 20"/>
              <p:cNvSpPr txBox="1"/>
              <p:nvPr/>
            </p:nvSpPr>
            <p:spPr>
              <a:xfrm>
                <a:off x="1103174" y="3565235"/>
                <a:ext cx="1998980" cy="2337647"/>
              </a:xfrm>
              <a:prstGeom prst="rect">
                <a:avLst/>
              </a:prstGeom>
              <a:noFill/>
            </p:spPr>
            <p:txBody>
              <a:bodyPr wrap="square">
                <a:spAutoFit/>
              </a:bodyPr>
              <a:lstStyle/>
              <a:p>
                <a:pPr algn="ctr"/>
                <a:r>
                  <a:rPr lang="zh-CN" altLang="en-US" sz="1200" spc="400" dirty="0">
                    <a:solidFill>
                      <a:schemeClr val="tx1">
                        <a:lumMod val="85000"/>
                        <a:lumOff val="15000"/>
                      </a:schemeClr>
                    </a:solidFill>
                    <a:latin typeface="字魂36号-正文宋楷" panose="00000500000000000000" charset="-122"/>
                    <a:ea typeface="字魂36号-正文宋楷" panose="00000500000000000000" charset="-122"/>
                  </a:rPr>
                  <a:t>发现有人买卖属于国家及企业秘密的文件、资料和其他物品，应当及时报告保密工作部门或者公安、国家安全机关处理。</a:t>
                </a:r>
              </a:p>
            </p:txBody>
          </p:sp>
        </p:grpSp>
      </p:grpSp>
      <p:grpSp>
        <p:nvGrpSpPr>
          <p:cNvPr id="26" name="组合 25"/>
          <p:cNvGrpSpPr/>
          <p:nvPr/>
        </p:nvGrpSpPr>
        <p:grpSpPr>
          <a:xfrm>
            <a:off x="4811251" y="1129807"/>
            <a:ext cx="1677196" cy="3050294"/>
            <a:chOff x="6414933" y="2001359"/>
            <a:chExt cx="2236262" cy="4067059"/>
          </a:xfrm>
        </p:grpSpPr>
        <p:grpSp>
          <p:nvGrpSpPr>
            <p:cNvPr id="27" name="组合 26"/>
            <p:cNvGrpSpPr/>
            <p:nvPr/>
          </p:nvGrpSpPr>
          <p:grpSpPr>
            <a:xfrm>
              <a:off x="6414933" y="2001359"/>
              <a:ext cx="2159000" cy="4067059"/>
              <a:chOff x="6364133" y="2006594"/>
              <a:chExt cx="2159000" cy="4067059"/>
            </a:xfrm>
          </p:grpSpPr>
          <p:sp>
            <p:nvSpPr>
              <p:cNvPr id="31" name="矩形: 圆角 30"/>
              <p:cNvSpPr/>
              <p:nvPr/>
            </p:nvSpPr>
            <p:spPr>
              <a:xfrm>
                <a:off x="6364133" y="2367762"/>
                <a:ext cx="2159000" cy="3705891"/>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2" name="组合 31"/>
              <p:cNvGrpSpPr/>
              <p:nvPr/>
            </p:nvGrpSpPr>
            <p:grpSpPr>
              <a:xfrm>
                <a:off x="7092907" y="2006594"/>
                <a:ext cx="677800" cy="677800"/>
                <a:chOff x="7092907" y="1817912"/>
                <a:chExt cx="677800" cy="677800"/>
              </a:xfrm>
            </p:grpSpPr>
            <p:sp>
              <p:nvSpPr>
                <p:cNvPr id="33" name="椭圆 32"/>
                <p:cNvSpPr/>
                <p:nvPr/>
              </p:nvSpPr>
              <p:spPr>
                <a:xfrm>
                  <a:off x="7092907" y="1817912"/>
                  <a:ext cx="677800" cy="6778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文本框 33"/>
                <p:cNvSpPr txBox="1"/>
                <p:nvPr/>
              </p:nvSpPr>
              <p:spPr>
                <a:xfrm>
                  <a:off x="7220029" y="1890481"/>
                  <a:ext cx="423555" cy="552027"/>
                </a:xfrm>
                <a:prstGeom prst="rect">
                  <a:avLst/>
                </a:prstGeom>
                <a:noFill/>
              </p:spPr>
              <p:txBody>
                <a:bodyPr wrap="square" rtlCol="0">
                  <a:spAutoFit/>
                </a:bodyPr>
                <a:lstStyle/>
                <a:p>
                  <a:pPr algn="ctr"/>
                  <a:r>
                    <a:rPr lang="zh-CN" altLang="en-US" sz="2100" dirty="0">
                      <a:solidFill>
                        <a:srgbClr val="C00000"/>
                      </a:solidFill>
                      <a:latin typeface="字魂110号-武林江湖体" panose="00000500000000000000" pitchFamily="2" charset="-122"/>
                      <a:ea typeface="字魂110号-武林江湖体" panose="00000500000000000000" pitchFamily="2" charset="-122"/>
                    </a:rPr>
                    <a:t>叁</a:t>
                  </a:r>
                </a:p>
              </p:txBody>
            </p:sp>
          </p:grpSp>
        </p:grpSp>
        <p:grpSp>
          <p:nvGrpSpPr>
            <p:cNvPr id="28" name="组合 27"/>
            <p:cNvGrpSpPr/>
            <p:nvPr/>
          </p:nvGrpSpPr>
          <p:grpSpPr>
            <a:xfrm>
              <a:off x="6492195" y="3056964"/>
              <a:ext cx="2159000" cy="2803314"/>
              <a:chOff x="1104021" y="3074168"/>
              <a:chExt cx="2159000" cy="2803314"/>
            </a:xfrm>
          </p:grpSpPr>
          <p:sp>
            <p:nvSpPr>
              <p:cNvPr id="29" name="文本框 28"/>
              <p:cNvSpPr txBox="1"/>
              <p:nvPr/>
            </p:nvSpPr>
            <p:spPr>
              <a:xfrm>
                <a:off x="1242751" y="3074168"/>
                <a:ext cx="1713900" cy="491067"/>
              </a:xfrm>
              <a:prstGeom prst="rect">
                <a:avLst/>
              </a:prstGeom>
              <a:noFill/>
            </p:spPr>
            <p:txBody>
              <a:bodyPr wrap="square" rtlCol="0">
                <a:spAutoFit/>
              </a:bodyPr>
              <a:lstStyle/>
              <a:p>
                <a:pPr algn="dist"/>
                <a:r>
                  <a:rPr lang="zh-CN" altLang="en-US" dirty="0">
                    <a:solidFill>
                      <a:schemeClr val="tx1">
                        <a:lumMod val="75000"/>
                        <a:lumOff val="25000"/>
                      </a:schemeClr>
                    </a:solidFill>
                    <a:latin typeface="字魂36号-正文宋楷" panose="00000500000000000000" charset="-122"/>
                    <a:ea typeface="字魂36号-正文宋楷" panose="00000500000000000000" charset="-122"/>
                  </a:rPr>
                  <a:t>应对措施</a:t>
                </a:r>
              </a:p>
            </p:txBody>
          </p:sp>
          <p:sp>
            <p:nvSpPr>
              <p:cNvPr id="30" name="文本框 29"/>
              <p:cNvSpPr txBox="1"/>
              <p:nvPr/>
            </p:nvSpPr>
            <p:spPr>
              <a:xfrm>
                <a:off x="1104021" y="3539835"/>
                <a:ext cx="2159000" cy="2337647"/>
              </a:xfrm>
              <a:prstGeom prst="rect">
                <a:avLst/>
              </a:prstGeom>
              <a:noFill/>
            </p:spPr>
            <p:txBody>
              <a:bodyPr wrap="square">
                <a:spAutoFit/>
              </a:bodyPr>
              <a:lstStyle/>
              <a:p>
                <a:pPr algn="ctr"/>
                <a:r>
                  <a:rPr lang="zh-CN" altLang="en-US" sz="1200" spc="400" dirty="0">
                    <a:solidFill>
                      <a:schemeClr val="tx1">
                        <a:lumMod val="85000"/>
                        <a:lumOff val="15000"/>
                      </a:schemeClr>
                    </a:solidFill>
                    <a:latin typeface="字魂36号-正文宋楷" panose="00000500000000000000" charset="-122"/>
                    <a:ea typeface="字魂36号-正文宋楷" panose="00000500000000000000" charset="-122"/>
                  </a:rPr>
                  <a:t>发现有人盗窃、抢夺属于国家及企业秘密的文件、资料和其他物品，你有权制止，并应当立即报告保密工作部门或者公安、国家安全机关。</a:t>
                </a:r>
              </a:p>
            </p:txBody>
          </p:sp>
        </p:grpSp>
      </p:grpSp>
      <p:grpSp>
        <p:nvGrpSpPr>
          <p:cNvPr id="35" name="组合 34"/>
          <p:cNvGrpSpPr/>
          <p:nvPr/>
        </p:nvGrpSpPr>
        <p:grpSpPr>
          <a:xfrm>
            <a:off x="6832699" y="1129807"/>
            <a:ext cx="1619250" cy="3050294"/>
            <a:chOff x="9110197" y="2001359"/>
            <a:chExt cx="2159000" cy="4067059"/>
          </a:xfrm>
        </p:grpSpPr>
        <p:grpSp>
          <p:nvGrpSpPr>
            <p:cNvPr id="36" name="组合 35"/>
            <p:cNvGrpSpPr/>
            <p:nvPr/>
          </p:nvGrpSpPr>
          <p:grpSpPr>
            <a:xfrm>
              <a:off x="9110197" y="2001359"/>
              <a:ext cx="2159000" cy="4067059"/>
              <a:chOff x="9059397" y="2006594"/>
              <a:chExt cx="2159000" cy="4067059"/>
            </a:xfrm>
          </p:grpSpPr>
          <p:sp>
            <p:nvSpPr>
              <p:cNvPr id="40" name="矩形: 圆角 39"/>
              <p:cNvSpPr/>
              <p:nvPr/>
            </p:nvSpPr>
            <p:spPr>
              <a:xfrm>
                <a:off x="9059397" y="2367762"/>
                <a:ext cx="2159000" cy="3705891"/>
              </a:xfrm>
              <a:prstGeom prst="roundRect">
                <a:avLst>
                  <a:gd name="adj" fmla="val 7778"/>
                </a:avLst>
              </a:prstGeom>
              <a:solidFill>
                <a:schemeClr val="bg1"/>
              </a:solidFill>
              <a:ln w="22225">
                <a:gradFill flip="none" rotWithShape="1">
                  <a:gsLst>
                    <a:gs pos="7000">
                      <a:schemeClr val="accent1">
                        <a:lumMod val="5000"/>
                        <a:lumOff val="95000"/>
                      </a:schemeClr>
                    </a:gs>
                    <a:gs pos="74000">
                      <a:srgbClr val="C00000"/>
                    </a:gs>
                    <a:gs pos="100000">
                      <a:srgbClr val="C00000"/>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1" name="组合 40"/>
              <p:cNvGrpSpPr/>
              <p:nvPr/>
            </p:nvGrpSpPr>
            <p:grpSpPr>
              <a:xfrm>
                <a:off x="9799997" y="2006594"/>
                <a:ext cx="677800" cy="677800"/>
                <a:chOff x="9799997" y="1817912"/>
                <a:chExt cx="677800" cy="677800"/>
              </a:xfrm>
            </p:grpSpPr>
            <p:sp>
              <p:nvSpPr>
                <p:cNvPr id="42" name="椭圆 41"/>
                <p:cNvSpPr/>
                <p:nvPr/>
              </p:nvSpPr>
              <p:spPr>
                <a:xfrm>
                  <a:off x="9799997" y="1817912"/>
                  <a:ext cx="677800" cy="6778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文本框 42"/>
                <p:cNvSpPr txBox="1"/>
                <p:nvPr/>
              </p:nvSpPr>
              <p:spPr>
                <a:xfrm>
                  <a:off x="9922845" y="1890481"/>
                  <a:ext cx="423555" cy="552027"/>
                </a:xfrm>
                <a:prstGeom prst="rect">
                  <a:avLst/>
                </a:prstGeom>
                <a:noFill/>
              </p:spPr>
              <p:txBody>
                <a:bodyPr wrap="square" rtlCol="0">
                  <a:spAutoFit/>
                </a:bodyPr>
                <a:lstStyle/>
                <a:p>
                  <a:pPr algn="ctr"/>
                  <a:r>
                    <a:rPr lang="zh-CN" altLang="en-US" sz="2100" dirty="0">
                      <a:solidFill>
                        <a:srgbClr val="C00000"/>
                      </a:solidFill>
                      <a:latin typeface="字魂110号-武林江湖体" panose="00000500000000000000" pitchFamily="2" charset="-122"/>
                      <a:ea typeface="字魂110号-武林江湖体" panose="00000500000000000000" pitchFamily="2" charset="-122"/>
                    </a:rPr>
                    <a:t>肆</a:t>
                  </a:r>
                </a:p>
              </p:txBody>
            </p:sp>
          </p:grpSp>
        </p:grpSp>
        <p:grpSp>
          <p:nvGrpSpPr>
            <p:cNvPr id="37" name="组合 36"/>
            <p:cNvGrpSpPr/>
            <p:nvPr/>
          </p:nvGrpSpPr>
          <p:grpSpPr>
            <a:xfrm>
              <a:off x="9197729" y="3056964"/>
              <a:ext cx="1896533" cy="2818704"/>
              <a:chOff x="1117568" y="3074168"/>
              <a:chExt cx="1896533" cy="2818704"/>
            </a:xfrm>
          </p:grpSpPr>
          <p:sp>
            <p:nvSpPr>
              <p:cNvPr id="38" name="文本框 37"/>
              <p:cNvSpPr txBox="1"/>
              <p:nvPr/>
            </p:nvSpPr>
            <p:spPr>
              <a:xfrm>
                <a:off x="1242751" y="3074168"/>
                <a:ext cx="1713900" cy="491067"/>
              </a:xfrm>
              <a:prstGeom prst="rect">
                <a:avLst/>
              </a:prstGeom>
              <a:noFill/>
            </p:spPr>
            <p:txBody>
              <a:bodyPr wrap="square" rtlCol="0">
                <a:spAutoFit/>
              </a:bodyPr>
              <a:lstStyle/>
              <a:p>
                <a:pPr algn="dist"/>
                <a:r>
                  <a:rPr lang="zh-CN" altLang="en-US" dirty="0">
                    <a:solidFill>
                      <a:schemeClr val="tx1">
                        <a:lumMod val="75000"/>
                        <a:lumOff val="25000"/>
                      </a:schemeClr>
                    </a:solidFill>
                    <a:latin typeface="字魂36号-正文宋楷" panose="00000500000000000000" charset="-122"/>
                    <a:ea typeface="字魂36号-正文宋楷" panose="00000500000000000000" charset="-122"/>
                  </a:rPr>
                  <a:t>应对措施</a:t>
                </a:r>
              </a:p>
            </p:txBody>
          </p:sp>
          <p:sp>
            <p:nvSpPr>
              <p:cNvPr id="39" name="文本框 38"/>
              <p:cNvSpPr txBox="1"/>
              <p:nvPr/>
            </p:nvSpPr>
            <p:spPr>
              <a:xfrm>
                <a:off x="1117568" y="3555075"/>
                <a:ext cx="1896533" cy="2337797"/>
              </a:xfrm>
              <a:prstGeom prst="rect">
                <a:avLst/>
              </a:prstGeom>
              <a:noFill/>
            </p:spPr>
            <p:txBody>
              <a:bodyPr wrap="square">
                <a:spAutoFit/>
              </a:bodyPr>
              <a:lstStyle/>
              <a:p>
                <a:pPr algn="ctr"/>
                <a:r>
                  <a:rPr lang="zh-CN" altLang="en-US" sz="1200" spc="400" dirty="0">
                    <a:solidFill>
                      <a:schemeClr val="tx1">
                        <a:lumMod val="85000"/>
                        <a:lumOff val="15000"/>
                      </a:schemeClr>
                    </a:solidFill>
                    <a:latin typeface="字魂36号-正文宋楷" panose="00000500000000000000" charset="-122"/>
                    <a:ea typeface="字魂36号-正文宋楷" panose="00000500000000000000" charset="-122"/>
                  </a:rPr>
                  <a:t>发现泄露或可能泄震国家及企业秘密的线索，应当及时向有关机关、单位或保密工作部门举报。</a:t>
                </a:r>
              </a:p>
            </p:txBody>
          </p:sp>
        </p:grpSp>
      </p:grpSp>
      <p:sp>
        <p:nvSpPr>
          <p:cNvPr id="44" name="标题 1"/>
          <p:cNvSpPr txBox="1"/>
          <p:nvPr>
            <p:custDataLst>
              <p:tags r:id="rId2"/>
            </p:custDataLst>
          </p:nvPr>
        </p:nvSpPr>
        <p:spPr>
          <a:xfrm>
            <a:off x="975759" y="410977"/>
            <a:ext cx="7192091" cy="461963"/>
          </a:xfrm>
          <a:prstGeom prst="rect">
            <a:avLst/>
          </a:prstGeom>
        </p:spPr>
        <p:txBody>
          <a:bodyPr vert="horz" lIns="68580" tIns="34290" rIns="68580" bIns="34290" rtlCol="0" anchor="ctr">
            <a:normAutofit fontScale="85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800" b="1" dirty="0">
                <a:latin typeface="字魂36号-正文宋楷" panose="00000500000000000000" charset="-122"/>
                <a:ea typeface="字魂36号-正文宋楷" panose="00000500000000000000" charset="-122"/>
                <a:sym typeface="+mn-ea"/>
              </a:rPr>
              <a:t>3.</a:t>
            </a:r>
            <a:r>
              <a:rPr lang="zh-CN" altLang="en-US" sz="2800" b="1" dirty="0">
                <a:latin typeface="字魂36号-正文宋楷" panose="00000500000000000000" charset="-122"/>
                <a:ea typeface="字魂36号-正文宋楷" panose="00000500000000000000" charset="-122"/>
                <a:sym typeface="+mn-ea"/>
              </a:rPr>
              <a:t>发现秘密已经或可能泄露时，应当采取哪些措施</a:t>
            </a:r>
            <a:r>
              <a:rPr lang="en-US" altLang="zh-CN" sz="2800" b="1" dirty="0">
                <a:latin typeface="字魂36号-正文宋楷" panose="00000500000000000000" charset="-122"/>
                <a:ea typeface="字魂36号-正文宋楷" panose="00000500000000000000" charset="-122"/>
                <a:sym typeface="+mn-ea"/>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945740"/>
            <a:ext cx="6858000" cy="847417"/>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泄密应当追究的法律责任</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3" name="椭圆 2">
            <a:extLst>
              <a:ext uri="{FF2B5EF4-FFF2-40B4-BE49-F238E27FC236}">
                <a16:creationId xmlns:a16="http://schemas.microsoft.com/office/drawing/2014/main" xmlns="" id="{71DAD1BE-EA1A-4378-81C2-6860CA36385A}"/>
              </a:ext>
            </a:extLst>
          </p:cNvPr>
          <p:cNvSpPr/>
          <p:nvPr/>
        </p:nvSpPr>
        <p:spPr>
          <a:xfrm>
            <a:off x="4210050" y="858724"/>
            <a:ext cx="847725" cy="847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标题 1">
            <a:extLst>
              <a:ext uri="{FF2B5EF4-FFF2-40B4-BE49-F238E27FC236}">
                <a16:creationId xmlns:a16="http://schemas.microsoft.com/office/drawing/2014/main" xmlns="" id="{C1C55726-1D73-4327-A406-565A00BDAB22}"/>
              </a:ext>
            </a:extLst>
          </p:cNvPr>
          <p:cNvSpPr txBox="1">
            <a:spLocks/>
          </p:cNvSpPr>
          <p:nvPr/>
        </p:nvSpPr>
        <p:spPr>
          <a:xfrm>
            <a:off x="1204912" y="820981"/>
            <a:ext cx="6858000" cy="847417"/>
          </a:xfrm>
          <a:prstGeom prst="rect">
            <a:avLst/>
          </a:prstGeom>
        </p:spPr>
        <p:txBody>
          <a:bodyPr vert="horz" lIns="91440" tIns="45720" rIns="91440" bIns="45720" rtlCol="0" anchor="b">
            <a:normAutofit fontScale="2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6000"/>
              </a:lnSpc>
            </a:pPr>
            <a:r>
              <a:rPr lang="en-US" altLang="zh-CN"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04</a:t>
            </a:r>
            <a:endParaRPr lang="zh-CN" altLang="en-US" sz="4000" b="1" dirty="0">
              <a:effectLst>
                <a:outerShdw blurRad="38100" dist="38100" dir="2700000" algn="tl">
                  <a:srgbClr val="000000">
                    <a:alpha val="43137"/>
                  </a:srgbClr>
                </a:outerShdw>
              </a:effectLst>
              <a:latin typeface="思源黑体 Medium" panose="020B0600000000000000" charset="-122"/>
              <a:ea typeface="思源黑体 Medium" panose="020B0600000000000000" charset="-122"/>
            </a:endParaRPr>
          </a:p>
        </p:txBody>
      </p:sp>
    </p:spTree>
    <p:extLst>
      <p:ext uri="{BB962C8B-B14F-4D97-AF65-F5344CB8AC3E}">
        <p14:creationId xmlns:p14="http://schemas.microsoft.com/office/powerpoint/2010/main" val="992545155"/>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11"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134634" y="393832"/>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保密法规定的十二种严重违规行为</a:t>
            </a:r>
          </a:p>
        </p:txBody>
      </p:sp>
      <p:grpSp>
        <p:nvGrpSpPr>
          <p:cNvPr id="9" name="组合 8"/>
          <p:cNvGrpSpPr>
            <a:grpSpLocks noChangeAspect="1"/>
          </p:cNvGrpSpPr>
          <p:nvPr/>
        </p:nvGrpSpPr>
        <p:grpSpPr>
          <a:xfrm>
            <a:off x="543569" y="1659109"/>
            <a:ext cx="7983107" cy="2344617"/>
            <a:chOff x="255914" y="1566399"/>
            <a:chExt cx="8492666" cy="2494273"/>
          </a:xfrm>
        </p:grpSpPr>
        <p:sp>
          <p:nvSpPr>
            <p:cNvPr id="21" name="矩形 20"/>
            <p:cNvSpPr/>
            <p:nvPr/>
          </p:nvSpPr>
          <p:spPr>
            <a:xfrm>
              <a:off x="255914" y="1571387"/>
              <a:ext cx="2462271" cy="2489285"/>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7253" y="1827468"/>
              <a:ext cx="2100944" cy="1544782"/>
            </a:xfrm>
            <a:prstGeom prst="rect">
              <a:avLst/>
            </a:prstGeom>
          </p:spPr>
          <p:txBody>
            <a:bodyPr wrap="square">
              <a:spAutoFit/>
            </a:bodyPr>
            <a:lstStyle/>
            <a:p>
              <a:pPr lvl="0" algn="just" fontAlgn="base">
                <a:lnSpc>
                  <a:spcPct val="120000"/>
                </a:lnSpc>
                <a:spcAft>
                  <a:spcPct val="0"/>
                </a:spcAft>
                <a:defRPr/>
              </a:pPr>
              <a:r>
                <a:rPr lang="zh-CN" altLang="zh-CN" sz="1600" b="1" dirty="0">
                  <a:solidFill>
                    <a:schemeClr val="bg1"/>
                  </a:solidFill>
                  <a:latin typeface="字魂36号-正文宋楷" panose="00000500000000000000" charset="-122"/>
                  <a:ea typeface="字魂36号-正文宋楷" panose="00000500000000000000" charset="-122"/>
                  <a:sym typeface="+mn-ea"/>
                </a:rPr>
                <a:t>第四十八条</a:t>
              </a:r>
              <a:r>
                <a:rPr lang="en-US" altLang="zh-CN" sz="1600" b="1" dirty="0">
                  <a:solidFill>
                    <a:schemeClr val="bg1"/>
                  </a:solidFill>
                  <a:latin typeface="字魂36号-正文宋楷" panose="00000500000000000000" charset="-122"/>
                  <a:ea typeface="字魂36号-正文宋楷" panose="00000500000000000000" charset="-122"/>
                  <a:sym typeface="+mn-ea"/>
                </a:rPr>
                <a:t> </a:t>
              </a:r>
              <a:r>
                <a:rPr lang="zh-CN" altLang="zh-CN" sz="1600" b="1" dirty="0">
                  <a:solidFill>
                    <a:schemeClr val="bg1"/>
                  </a:solidFill>
                  <a:latin typeface="字魂36号-正文宋楷" panose="00000500000000000000" charset="-122"/>
                  <a:ea typeface="字魂36号-正文宋楷" panose="00000500000000000000" charset="-122"/>
                  <a:sym typeface="+mn-ea"/>
                </a:rPr>
                <a:t>违反本法规定，有下列行为之一的，依法给予处分；构成犯罪的，依法追究刑事责任：</a:t>
              </a:r>
              <a:r>
                <a:rPr lang="en-US" altLang="zh-CN" sz="1600" b="1" dirty="0">
                  <a:solidFill>
                    <a:schemeClr val="bg1"/>
                  </a:solidFill>
                  <a:latin typeface="字魂36号-正文宋楷" panose="00000500000000000000" charset="-122"/>
                  <a:ea typeface="字魂36号-正文宋楷" panose="00000500000000000000" charset="-122"/>
                  <a:sym typeface="+mn-ea"/>
                </a:rPr>
                <a:t>  </a:t>
              </a:r>
              <a:r>
                <a:rPr lang="zh-CN" altLang="zh-CN" sz="1600" b="1" dirty="0">
                  <a:solidFill>
                    <a:schemeClr val="bg1"/>
                  </a:solidFill>
                  <a:latin typeface="字魂36号-正文宋楷" panose="00000500000000000000" charset="-122"/>
                  <a:ea typeface="字魂36号-正文宋楷" panose="00000500000000000000" charset="-122"/>
                  <a:sym typeface="+mn-ea"/>
                </a:rPr>
                <a:t>　　</a:t>
              </a:r>
            </a:p>
          </p:txBody>
        </p:sp>
        <p:sp>
          <p:nvSpPr>
            <p:cNvPr id="23" name="文本框 22"/>
            <p:cNvSpPr txBox="1"/>
            <p:nvPr/>
          </p:nvSpPr>
          <p:spPr>
            <a:xfrm>
              <a:off x="2799992" y="1613164"/>
              <a:ext cx="5948587" cy="2306941"/>
            </a:xfrm>
            <a:prstGeom prst="rect">
              <a:avLst/>
            </a:prstGeom>
            <a:noFill/>
          </p:spPr>
          <p:txBody>
            <a:bodyPr wrap="square">
              <a:spAutoFit/>
            </a:bodyPr>
            <a:lstStyle/>
            <a:p>
              <a:pPr algn="just">
                <a:lnSpc>
                  <a:spcPct val="125000"/>
                </a:lnSpc>
              </a:pPr>
              <a:r>
                <a:rPr lang="zh-CN" altLang="en-US" sz="1200" dirty="0">
                  <a:latin typeface="字魂36号-正文宋楷" panose="00000500000000000000" charset="-122"/>
                  <a:ea typeface="字魂36号-正文宋楷" panose="00000500000000000000" charset="-122"/>
                </a:rPr>
                <a:t>（一）非法获取、持有国家秘密载体的；  　　</a:t>
              </a:r>
            </a:p>
            <a:p>
              <a:pPr algn="just">
                <a:lnSpc>
                  <a:spcPct val="125000"/>
                </a:lnSpc>
              </a:pPr>
              <a:r>
                <a:rPr lang="zh-CN" altLang="en-US" sz="1200" dirty="0">
                  <a:latin typeface="字魂36号-正文宋楷" panose="00000500000000000000" charset="-122"/>
                  <a:ea typeface="字魂36号-正文宋楷" panose="00000500000000000000" charset="-122"/>
                </a:rPr>
                <a:t>（二）买卖、转送或者私自销毁国家秘密载体的；  　</a:t>
              </a:r>
            </a:p>
            <a:p>
              <a:pPr algn="just">
                <a:lnSpc>
                  <a:spcPct val="125000"/>
                </a:lnSpc>
              </a:pPr>
              <a:r>
                <a:rPr lang="zh-CN" altLang="en-US" sz="1200" dirty="0">
                  <a:latin typeface="字魂36号-正文宋楷" panose="00000500000000000000" charset="-122"/>
                  <a:ea typeface="字魂36号-正文宋楷" panose="00000500000000000000" charset="-122"/>
                </a:rPr>
                <a:t>（三）通过普通邮政、快递等无保密措施的渠道传递国家秘密载体的；  　　</a:t>
              </a:r>
            </a:p>
            <a:p>
              <a:pPr algn="just">
                <a:lnSpc>
                  <a:spcPct val="125000"/>
                </a:lnSpc>
              </a:pPr>
              <a:r>
                <a:rPr lang="zh-CN" altLang="en-US" sz="1200" dirty="0">
                  <a:latin typeface="字魂36号-正文宋楷" panose="00000500000000000000" charset="-122"/>
                  <a:ea typeface="字魂36号-正文宋楷" panose="00000500000000000000" charset="-122"/>
                </a:rPr>
                <a:t>（四）邮寄、托运国家秘密载体出境，或者未经有关主管部门批准，携带、传递国家秘密载体出境的；  　　</a:t>
              </a:r>
            </a:p>
            <a:p>
              <a:pPr algn="just">
                <a:lnSpc>
                  <a:spcPct val="125000"/>
                </a:lnSpc>
              </a:pPr>
              <a:r>
                <a:rPr lang="zh-CN" altLang="en-US" sz="1200" dirty="0">
                  <a:latin typeface="字魂36号-正文宋楷" panose="00000500000000000000" charset="-122"/>
                  <a:ea typeface="字魂36号-正文宋楷" panose="00000500000000000000" charset="-122"/>
                </a:rPr>
                <a:t>（五）非法复制、记录、存储国家秘密的；  　　</a:t>
              </a:r>
            </a:p>
            <a:p>
              <a:pPr algn="just">
                <a:lnSpc>
                  <a:spcPct val="125000"/>
                </a:lnSpc>
              </a:pPr>
              <a:r>
                <a:rPr lang="zh-CN" altLang="en-US" sz="1200" dirty="0">
                  <a:latin typeface="字魂36号-正文宋楷" panose="00000500000000000000" charset="-122"/>
                  <a:ea typeface="字魂36号-正文宋楷" panose="00000500000000000000" charset="-122"/>
                </a:rPr>
                <a:t>（六）在私人交往和通信中涉及国家秘密的；  　　</a:t>
              </a:r>
            </a:p>
            <a:p>
              <a:pPr algn="just">
                <a:lnSpc>
                  <a:spcPct val="125000"/>
                </a:lnSpc>
              </a:pPr>
              <a:r>
                <a:rPr lang="zh-CN" altLang="en-US" sz="1200" dirty="0">
                  <a:latin typeface="字魂36号-正文宋楷" panose="00000500000000000000" charset="-122"/>
                  <a:ea typeface="字魂36号-正文宋楷" panose="00000500000000000000" charset="-122"/>
                </a:rPr>
                <a:t>（七）在互联网及其他公共信息网络或者未采取保密措施的有线和无线通信中传递国家秘密的；  　　</a:t>
              </a:r>
            </a:p>
          </p:txBody>
        </p:sp>
        <p:sp>
          <p:nvSpPr>
            <p:cNvPr id="3" name="矩形 2"/>
            <p:cNvSpPr/>
            <p:nvPr/>
          </p:nvSpPr>
          <p:spPr>
            <a:xfrm>
              <a:off x="2799993" y="1566399"/>
              <a:ext cx="5948587" cy="24942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345455" y="1090218"/>
            <a:ext cx="2223686" cy="369332"/>
          </a:xfrm>
          <a:prstGeom prst="rect">
            <a:avLst/>
          </a:prstGeom>
        </p:spPr>
        <p:txBody>
          <a:bodyPr wrap="none">
            <a:spAutoFit/>
          </a:bodyPr>
          <a:lstStyle/>
          <a:p>
            <a:r>
              <a:rPr lang="en-US" altLang="zh-CN" b="1" dirty="0">
                <a:solidFill>
                  <a:srgbClr val="C00000"/>
                </a:solidFill>
                <a:latin typeface="字魂36号-正文宋楷" panose="00000500000000000000" charset="-122"/>
                <a:ea typeface="字魂36号-正文宋楷" panose="00000500000000000000" charset="-122"/>
                <a:sym typeface="+mn-ea"/>
              </a:rPr>
              <a:t>1.《保密法》</a:t>
            </a:r>
            <a:r>
              <a:rPr lang="zh-CN" altLang="en-US" b="1" dirty="0">
                <a:solidFill>
                  <a:srgbClr val="C00000"/>
                </a:solidFill>
                <a:latin typeface="字魂36号-正文宋楷" panose="00000500000000000000" charset="-122"/>
                <a:ea typeface="字魂36号-正文宋楷" panose="00000500000000000000" charset="-122"/>
                <a:sym typeface="+mn-ea"/>
              </a:rPr>
              <a:t>第五章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11"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232424" y="419232"/>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保密法规定的十二种严重违规行为</a:t>
            </a:r>
          </a:p>
        </p:txBody>
      </p:sp>
      <p:grpSp>
        <p:nvGrpSpPr>
          <p:cNvPr id="9" name="组合 8"/>
          <p:cNvGrpSpPr>
            <a:grpSpLocks noChangeAspect="1"/>
          </p:cNvGrpSpPr>
          <p:nvPr/>
        </p:nvGrpSpPr>
        <p:grpSpPr>
          <a:xfrm>
            <a:off x="553094" y="1566399"/>
            <a:ext cx="7983107" cy="2344617"/>
            <a:chOff x="255914" y="1566399"/>
            <a:chExt cx="8492666" cy="2494273"/>
          </a:xfrm>
        </p:grpSpPr>
        <p:sp>
          <p:nvSpPr>
            <p:cNvPr id="21" name="矩形 20"/>
            <p:cNvSpPr/>
            <p:nvPr/>
          </p:nvSpPr>
          <p:spPr>
            <a:xfrm>
              <a:off x="255914" y="1571387"/>
              <a:ext cx="2462271" cy="2489285"/>
            </a:xfrm>
            <a:prstGeom prst="rect">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7253" y="1813282"/>
              <a:ext cx="2100944" cy="1544782"/>
            </a:xfrm>
            <a:prstGeom prst="rect">
              <a:avLst/>
            </a:prstGeom>
          </p:spPr>
          <p:txBody>
            <a:bodyPr wrap="square">
              <a:spAutoFit/>
            </a:bodyPr>
            <a:lstStyle/>
            <a:p>
              <a:pPr lvl="0" algn="just" fontAlgn="base">
                <a:lnSpc>
                  <a:spcPct val="120000"/>
                </a:lnSpc>
                <a:spcAft>
                  <a:spcPct val="0"/>
                </a:spcAft>
                <a:defRPr/>
              </a:pPr>
              <a:r>
                <a:rPr lang="zh-CN" altLang="zh-CN" sz="1600" b="1" dirty="0">
                  <a:solidFill>
                    <a:schemeClr val="bg1"/>
                  </a:solidFill>
                  <a:latin typeface="字魂36号-正文宋楷" panose="00000500000000000000" charset="-122"/>
                  <a:ea typeface="字魂36号-正文宋楷" panose="00000500000000000000" charset="-122"/>
                  <a:sym typeface="+mn-ea"/>
                </a:rPr>
                <a:t>第四十八条</a:t>
              </a:r>
              <a:r>
                <a:rPr lang="en-US" altLang="zh-CN" sz="1600" b="1" dirty="0">
                  <a:solidFill>
                    <a:schemeClr val="bg1"/>
                  </a:solidFill>
                  <a:latin typeface="字魂36号-正文宋楷" panose="00000500000000000000" charset="-122"/>
                  <a:ea typeface="字魂36号-正文宋楷" panose="00000500000000000000" charset="-122"/>
                  <a:sym typeface="+mn-ea"/>
                </a:rPr>
                <a:t> </a:t>
              </a:r>
              <a:r>
                <a:rPr lang="zh-CN" altLang="zh-CN" sz="1600" b="1" dirty="0">
                  <a:solidFill>
                    <a:schemeClr val="bg1"/>
                  </a:solidFill>
                  <a:latin typeface="字魂36号-正文宋楷" panose="00000500000000000000" charset="-122"/>
                  <a:ea typeface="字魂36号-正文宋楷" panose="00000500000000000000" charset="-122"/>
                  <a:sym typeface="+mn-ea"/>
                </a:rPr>
                <a:t>违反本法规定，有下列行为之一的，依法给予处分；构成犯罪的，依法追究刑事责任：</a:t>
              </a:r>
              <a:r>
                <a:rPr lang="en-US" altLang="zh-CN" sz="1600" b="1" dirty="0">
                  <a:solidFill>
                    <a:schemeClr val="bg1"/>
                  </a:solidFill>
                  <a:latin typeface="字魂36号-正文宋楷" panose="00000500000000000000" charset="-122"/>
                  <a:ea typeface="字魂36号-正文宋楷" panose="00000500000000000000" charset="-122"/>
                  <a:sym typeface="+mn-ea"/>
                </a:rPr>
                <a:t>  </a:t>
              </a:r>
              <a:r>
                <a:rPr lang="zh-CN" altLang="zh-CN" sz="1600" b="1" dirty="0">
                  <a:solidFill>
                    <a:schemeClr val="bg1"/>
                  </a:solidFill>
                  <a:latin typeface="字魂36号-正文宋楷" panose="00000500000000000000" charset="-122"/>
                  <a:ea typeface="字魂36号-正文宋楷" panose="00000500000000000000" charset="-122"/>
                  <a:sym typeface="+mn-ea"/>
                </a:rPr>
                <a:t>　　</a:t>
              </a:r>
            </a:p>
          </p:txBody>
        </p:sp>
        <p:sp>
          <p:nvSpPr>
            <p:cNvPr id="23" name="文本框 22"/>
            <p:cNvSpPr txBox="1"/>
            <p:nvPr/>
          </p:nvSpPr>
          <p:spPr>
            <a:xfrm>
              <a:off x="2799992" y="1872657"/>
              <a:ext cx="5948587" cy="1706880"/>
            </a:xfrm>
            <a:prstGeom prst="rect">
              <a:avLst/>
            </a:prstGeom>
            <a:noFill/>
          </p:spPr>
          <p:txBody>
            <a:bodyPr wrap="square">
              <a:spAutoFit/>
            </a:bodyPr>
            <a:lstStyle/>
            <a:p>
              <a:pPr algn="just">
                <a:lnSpc>
                  <a:spcPct val="125000"/>
                </a:lnSpc>
              </a:pPr>
              <a:r>
                <a:rPr lang="zh-CN" altLang="en-US" sz="1200" dirty="0">
                  <a:latin typeface="字魂36号-正文宋楷" panose="00000500000000000000" charset="-122"/>
                  <a:ea typeface="字魂36号-正文宋楷" panose="00000500000000000000" charset="-122"/>
                </a:rPr>
                <a:t>（八）将涉密计算机、涉密存储设备接入互联网及其他公共信息网络的；  　　</a:t>
              </a:r>
            </a:p>
            <a:p>
              <a:pPr algn="just">
                <a:lnSpc>
                  <a:spcPct val="125000"/>
                </a:lnSpc>
              </a:pPr>
              <a:r>
                <a:rPr lang="zh-CN" altLang="en-US" sz="1200" dirty="0">
                  <a:latin typeface="字魂36号-正文宋楷" panose="00000500000000000000" charset="-122"/>
                  <a:ea typeface="字魂36号-正文宋楷" panose="00000500000000000000" charset="-122"/>
                </a:rPr>
                <a:t>（九）在未采取防护措施的情况下，在涉密信息系统与互联网及其他公共信息网络之间进行信息交换的；  　　</a:t>
              </a:r>
            </a:p>
            <a:p>
              <a:pPr algn="just">
                <a:lnSpc>
                  <a:spcPct val="125000"/>
                </a:lnSpc>
              </a:pPr>
              <a:r>
                <a:rPr lang="zh-CN" altLang="en-US" sz="1200" dirty="0">
                  <a:latin typeface="字魂36号-正文宋楷" panose="00000500000000000000" charset="-122"/>
                  <a:ea typeface="字魂36号-正文宋楷" panose="00000500000000000000" charset="-122"/>
                </a:rPr>
                <a:t>（十）使用非涉密计算机、非涉密存储设备存储、处理国家秘密信息的；  　　</a:t>
              </a:r>
            </a:p>
            <a:p>
              <a:pPr algn="just">
                <a:lnSpc>
                  <a:spcPct val="125000"/>
                </a:lnSpc>
              </a:pPr>
              <a:r>
                <a:rPr lang="zh-CN" altLang="en-US" sz="1200" dirty="0">
                  <a:latin typeface="字魂36号-正文宋楷" panose="00000500000000000000" charset="-122"/>
                  <a:ea typeface="字魂36号-正文宋楷" panose="00000500000000000000" charset="-122"/>
                </a:rPr>
                <a:t>（十一）擅自卸载、修改涉密信息系统的安全技术程序、管理程序的；  　　</a:t>
              </a:r>
            </a:p>
            <a:p>
              <a:pPr algn="just">
                <a:lnSpc>
                  <a:spcPct val="125000"/>
                </a:lnSpc>
              </a:pPr>
              <a:r>
                <a:rPr lang="zh-CN" altLang="en-US" sz="1200" dirty="0">
                  <a:latin typeface="字魂36号-正文宋楷" panose="00000500000000000000" charset="-122"/>
                  <a:ea typeface="字魂36号-正文宋楷" panose="00000500000000000000" charset="-122"/>
                </a:rPr>
                <a:t>（十二）将未经安全技术处理的退出使用的涉密计算机、涉密存储设备赠送、出售、丢弃或者改作其他用途的。  　　</a:t>
              </a:r>
            </a:p>
          </p:txBody>
        </p:sp>
        <p:sp>
          <p:nvSpPr>
            <p:cNvPr id="3" name="矩形 2"/>
            <p:cNvSpPr/>
            <p:nvPr/>
          </p:nvSpPr>
          <p:spPr>
            <a:xfrm>
              <a:off x="2799993" y="1566399"/>
              <a:ext cx="5948587" cy="24942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345455" y="1090218"/>
            <a:ext cx="2223686" cy="369332"/>
          </a:xfrm>
          <a:prstGeom prst="rect">
            <a:avLst/>
          </a:prstGeom>
        </p:spPr>
        <p:txBody>
          <a:bodyPr wrap="none">
            <a:spAutoFit/>
          </a:bodyPr>
          <a:lstStyle/>
          <a:p>
            <a:r>
              <a:rPr lang="en-US" altLang="zh-CN" b="1" dirty="0">
                <a:solidFill>
                  <a:srgbClr val="C00000"/>
                </a:solidFill>
                <a:latin typeface="字魂36号-正文宋楷" panose="00000500000000000000" charset="-122"/>
                <a:ea typeface="字魂36号-正文宋楷" panose="00000500000000000000" charset="-122"/>
                <a:sym typeface="+mn-ea"/>
              </a:rPr>
              <a:t>1.《保密法》</a:t>
            </a:r>
            <a:r>
              <a:rPr lang="zh-CN" altLang="en-US" b="1" dirty="0">
                <a:solidFill>
                  <a:srgbClr val="C00000"/>
                </a:solidFill>
                <a:latin typeface="字魂36号-正文宋楷" panose="00000500000000000000" charset="-122"/>
                <a:ea typeface="字魂36号-正文宋楷" panose="00000500000000000000" charset="-122"/>
                <a:sym typeface="+mn-ea"/>
              </a:rPr>
              <a:t>第五章</a:t>
            </a:r>
          </a:p>
        </p:txBody>
      </p:sp>
      <p:sp>
        <p:nvSpPr>
          <p:cNvPr id="12" name="文本框 11"/>
          <p:cNvSpPr txBox="1"/>
          <p:nvPr/>
        </p:nvSpPr>
        <p:spPr>
          <a:xfrm>
            <a:off x="553720" y="4022725"/>
            <a:ext cx="7900035" cy="607695"/>
          </a:xfrm>
          <a:prstGeom prst="rect">
            <a:avLst/>
          </a:prstGeom>
          <a:noFill/>
        </p:spPr>
        <p:txBody>
          <a:bodyPr wrap="square">
            <a:spAutoFit/>
          </a:bodyPr>
          <a:lstStyle/>
          <a:p>
            <a:pPr algn="just" fontAlgn="base">
              <a:lnSpc>
                <a:spcPct val="120000"/>
              </a:lnSpc>
              <a:spcAft>
                <a:spcPct val="0"/>
              </a:spcAft>
              <a:defRPr/>
            </a:pPr>
            <a:r>
              <a:rPr lang="zh-CN" altLang="en-US" sz="1400" b="1" dirty="0">
                <a:solidFill>
                  <a:srgbClr val="C00000"/>
                </a:solidFill>
                <a:latin typeface="字魂36号-正文宋楷" panose="00000500000000000000" charset="-122"/>
                <a:ea typeface="字魂36号-正文宋楷" panose="00000500000000000000" charset="-122"/>
              </a:rPr>
              <a:t>有前款行为尚不构成犯罪，且不适用处分的人员，由保密行政管理部门督促其所在机关、单位予以处理。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矩形: 圆角 2"/>
          <p:cNvSpPr>
            <a:spLocks noChangeAspect="1"/>
          </p:cNvSpPr>
          <p:nvPr/>
        </p:nvSpPr>
        <p:spPr>
          <a:xfrm>
            <a:off x="345384" y="252019"/>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071769" y="393197"/>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保密法规定的十二种严重违规行为</a:t>
            </a:r>
          </a:p>
        </p:txBody>
      </p:sp>
      <p:sp>
        <p:nvSpPr>
          <p:cNvPr id="9" name="矩形 8"/>
          <p:cNvSpPr/>
          <p:nvPr/>
        </p:nvSpPr>
        <p:spPr>
          <a:xfrm>
            <a:off x="345455" y="855437"/>
            <a:ext cx="2223686" cy="369332"/>
          </a:xfrm>
          <a:prstGeom prst="rect">
            <a:avLst/>
          </a:prstGeom>
        </p:spPr>
        <p:txBody>
          <a:bodyPr wrap="none">
            <a:spAutoFit/>
          </a:bodyPr>
          <a:lstStyle/>
          <a:p>
            <a:r>
              <a:rPr lang="en-US" altLang="zh-CN" b="1" dirty="0">
                <a:solidFill>
                  <a:srgbClr val="C00000"/>
                </a:solidFill>
                <a:latin typeface="字魂36号-正文宋楷" panose="00000500000000000000" charset="-122"/>
                <a:ea typeface="字魂36号-正文宋楷" panose="00000500000000000000" charset="-122"/>
                <a:sym typeface="+mn-ea"/>
              </a:rPr>
              <a:t>2.《保密法》</a:t>
            </a:r>
            <a:r>
              <a:rPr lang="zh-CN" altLang="en-US" b="1" dirty="0">
                <a:solidFill>
                  <a:srgbClr val="C00000"/>
                </a:solidFill>
                <a:latin typeface="字魂36号-正文宋楷" panose="00000500000000000000" charset="-122"/>
                <a:ea typeface="字魂36号-正文宋楷" panose="00000500000000000000" charset="-122"/>
                <a:sym typeface="+mn-ea"/>
              </a:rPr>
              <a:t>第五章</a:t>
            </a:r>
          </a:p>
        </p:txBody>
      </p:sp>
      <p:sp>
        <p:nvSpPr>
          <p:cNvPr id="12" name="文本框 11"/>
          <p:cNvSpPr txBox="1"/>
          <p:nvPr/>
        </p:nvSpPr>
        <p:spPr>
          <a:xfrm>
            <a:off x="1404620" y="1649095"/>
            <a:ext cx="7083425" cy="1014730"/>
          </a:xfrm>
          <a:prstGeom prst="rect">
            <a:avLst/>
          </a:prstGeom>
          <a:noFill/>
        </p:spPr>
        <p:txBody>
          <a:bodyPr wrap="square">
            <a:spAutoFit/>
          </a:bodyPr>
          <a:lstStyle/>
          <a:p>
            <a:pPr algn="just">
              <a:lnSpc>
                <a:spcPct val="125000"/>
              </a:lnSpc>
            </a:pPr>
            <a:r>
              <a:rPr lang="zh-CN" altLang="en-US" sz="1200" dirty="0">
                <a:latin typeface="字魂36号-正文宋楷" panose="00000500000000000000" charset="-122"/>
                <a:ea typeface="字魂36号-正文宋楷" panose="00000500000000000000" charset="-122"/>
              </a:rPr>
              <a:t>机关、单位违反本法规定，发生重大泄密案件的，由有关机关、单位依法对直接负责的主管人员和其他直接责任人员给予处分；不适用处分的人员，由保密行政管理部门督促其主管部门予以处理。  　　</a:t>
            </a:r>
          </a:p>
          <a:p>
            <a:pPr algn="just">
              <a:lnSpc>
                <a:spcPct val="125000"/>
              </a:lnSpc>
            </a:pPr>
            <a:r>
              <a:rPr lang="zh-CN" altLang="en-US" sz="1200" dirty="0">
                <a:latin typeface="字魂36号-正文宋楷" panose="00000500000000000000" charset="-122"/>
                <a:ea typeface="字魂36号-正文宋楷" panose="00000500000000000000" charset="-122"/>
              </a:rPr>
              <a:t>机关、单位违反本法规定，对应当定密的事项不定密，或者对不应当定密的事项定密，造成严重后果的，由有关机关、单位依法对直接负责的主管人员和其他直接责任人员给予处分。</a:t>
            </a:r>
          </a:p>
        </p:txBody>
      </p:sp>
      <p:grpSp>
        <p:nvGrpSpPr>
          <p:cNvPr id="18" name="组合 17"/>
          <p:cNvGrpSpPr/>
          <p:nvPr/>
        </p:nvGrpSpPr>
        <p:grpSpPr>
          <a:xfrm>
            <a:off x="605790" y="3098800"/>
            <a:ext cx="7882255" cy="1437640"/>
            <a:chOff x="1326775" y="1673835"/>
            <a:chExt cx="7675880" cy="2494193"/>
          </a:xfrm>
        </p:grpSpPr>
        <p:sp>
          <p:nvSpPr>
            <p:cNvPr id="19" name="文本框 18"/>
            <p:cNvSpPr txBox="1"/>
            <p:nvPr/>
          </p:nvSpPr>
          <p:spPr>
            <a:xfrm>
              <a:off x="2201156" y="2324925"/>
              <a:ext cx="6619697" cy="1092862"/>
            </a:xfrm>
            <a:prstGeom prst="rect">
              <a:avLst/>
            </a:prstGeom>
            <a:noFill/>
          </p:spPr>
          <p:txBody>
            <a:bodyPr wrap="square">
              <a:spAutoFit/>
            </a:bodyPr>
            <a:lstStyle/>
            <a:p>
              <a:pPr algn="just">
                <a:lnSpc>
                  <a:spcPct val="125000"/>
                </a:lnSpc>
              </a:pPr>
              <a:r>
                <a:rPr lang="zh-CN" altLang="en-US" sz="1400" dirty="0">
                  <a:latin typeface="字魂36号-正文宋楷" panose="00000500000000000000" charset="-122"/>
                  <a:ea typeface="字魂36号-正文宋楷" panose="00000500000000000000" charset="-122"/>
                </a:rPr>
                <a:t>互联网及其他公共信息网络运营商、服务商违反本法第二十八条规定的，由公安机关或者国家安全机关、信息产业主管部门按照各自职责分工依法予以处罚。    　　</a:t>
              </a:r>
            </a:p>
          </p:txBody>
        </p:sp>
        <p:sp>
          <p:nvSpPr>
            <p:cNvPr id="20" name="矩形 19"/>
            <p:cNvSpPr/>
            <p:nvPr/>
          </p:nvSpPr>
          <p:spPr>
            <a:xfrm>
              <a:off x="1326775" y="1673835"/>
              <a:ext cx="7675880" cy="249419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a:grpSpLocks noChangeAspect="1"/>
          </p:cNvGrpSpPr>
          <p:nvPr/>
        </p:nvGrpSpPr>
        <p:grpSpPr>
          <a:xfrm>
            <a:off x="765810" y="1837690"/>
            <a:ext cx="638810" cy="656590"/>
            <a:chOff x="1294117" y="1879314"/>
            <a:chExt cx="1150691" cy="1183634"/>
          </a:xfrm>
          <a:effectLst>
            <a:outerShdw blurRad="63500" sx="102000" sy="102000" algn="ctr" rotWithShape="0">
              <a:prstClr val="black">
                <a:alpha val="40000"/>
              </a:prstClr>
            </a:outerShdw>
          </a:effectLst>
        </p:grpSpPr>
        <p:sp>
          <p:nvSpPr>
            <p:cNvPr id="22" name="星形: 五角 8"/>
            <p:cNvSpPr/>
            <p:nvPr/>
          </p:nvSpPr>
          <p:spPr>
            <a:xfrm>
              <a:off x="1294117" y="1879314"/>
              <a:ext cx="1150691" cy="115069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a:off x="1583712" y="2193049"/>
              <a:ext cx="571500" cy="869899"/>
            </a:xfrm>
            <a:prstGeom prst="rect">
              <a:avLst/>
            </a:prstGeom>
            <a:noFill/>
          </p:spPr>
          <p:txBody>
            <a:bodyPr wrap="square" rtlCol="0">
              <a:spAutoFit/>
            </a:bodyPr>
            <a:lstStyle/>
            <a:p>
              <a:pPr algn="ctr"/>
              <a:endParaRPr lang="zh-CN" altLang="en-US" sz="3600" dirty="0">
                <a:solidFill>
                  <a:schemeClr val="bg1"/>
                </a:solidFill>
                <a:latin typeface="字魂36号-正文宋楷" panose="00000500000000000000" charset="-122"/>
                <a:ea typeface="字魂36号-正文宋楷" panose="00000500000000000000" charset="-122"/>
              </a:endParaRPr>
            </a:p>
          </p:txBody>
        </p:sp>
      </p:grpSp>
      <p:sp>
        <p:nvSpPr>
          <p:cNvPr id="25" name="矩形 24"/>
          <p:cNvSpPr/>
          <p:nvPr/>
        </p:nvSpPr>
        <p:spPr>
          <a:xfrm>
            <a:off x="604520" y="1437640"/>
            <a:ext cx="7882890" cy="12655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26465" y="1303020"/>
            <a:ext cx="1405255" cy="2882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第四十九条</a:t>
            </a:r>
          </a:p>
        </p:txBody>
      </p:sp>
      <p:sp>
        <p:nvSpPr>
          <p:cNvPr id="26" name="矩形 25"/>
          <p:cNvSpPr/>
          <p:nvPr/>
        </p:nvSpPr>
        <p:spPr>
          <a:xfrm>
            <a:off x="841375" y="3005455"/>
            <a:ext cx="1405255" cy="2882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第五十条</a:t>
            </a:r>
          </a:p>
        </p:txBody>
      </p:sp>
      <p:grpSp>
        <p:nvGrpSpPr>
          <p:cNvPr id="27" name="组合 26"/>
          <p:cNvGrpSpPr>
            <a:grpSpLocks noChangeAspect="1"/>
          </p:cNvGrpSpPr>
          <p:nvPr/>
        </p:nvGrpSpPr>
        <p:grpSpPr>
          <a:xfrm>
            <a:off x="825500" y="3447415"/>
            <a:ext cx="638810" cy="656590"/>
            <a:chOff x="1294117" y="1879314"/>
            <a:chExt cx="1150691" cy="1183634"/>
          </a:xfrm>
          <a:effectLst>
            <a:outerShdw blurRad="63500" sx="102000" sy="102000" algn="ctr" rotWithShape="0">
              <a:prstClr val="black">
                <a:alpha val="40000"/>
              </a:prstClr>
            </a:outerShdw>
          </a:effectLst>
        </p:grpSpPr>
        <p:sp>
          <p:nvSpPr>
            <p:cNvPr id="28" name="星形: 五角 8"/>
            <p:cNvSpPr/>
            <p:nvPr/>
          </p:nvSpPr>
          <p:spPr>
            <a:xfrm>
              <a:off x="1294117" y="1879314"/>
              <a:ext cx="1150691" cy="115069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文本框 28"/>
            <p:cNvSpPr txBox="1"/>
            <p:nvPr/>
          </p:nvSpPr>
          <p:spPr>
            <a:xfrm>
              <a:off x="1583712" y="2193049"/>
              <a:ext cx="571500" cy="869899"/>
            </a:xfrm>
            <a:prstGeom prst="rect">
              <a:avLst/>
            </a:prstGeom>
            <a:noFill/>
          </p:spPr>
          <p:txBody>
            <a:bodyPr wrap="square" rtlCol="0">
              <a:spAutoFit/>
            </a:bodyPr>
            <a:lstStyle/>
            <a:p>
              <a:pPr algn="ctr"/>
              <a:endParaRPr lang="zh-CN" altLang="en-US" sz="3600" dirty="0">
                <a:solidFill>
                  <a:schemeClr val="bg1"/>
                </a:solidFill>
                <a:latin typeface="字魂36号-正文宋楷" panose="00000500000000000000" charset="-122"/>
                <a:ea typeface="字魂36号-正文宋楷" panose="00000500000000000000"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8"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矩形: 圆角 2"/>
          <p:cNvSpPr>
            <a:spLocks noChangeAspect="1"/>
          </p:cNvSpPr>
          <p:nvPr/>
        </p:nvSpPr>
        <p:spPr>
          <a:xfrm>
            <a:off x="345384" y="252019"/>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2071769" y="393197"/>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保密法规定的十二种严重违规行为</a:t>
            </a:r>
          </a:p>
        </p:txBody>
      </p:sp>
      <p:sp>
        <p:nvSpPr>
          <p:cNvPr id="9" name="矩形 8"/>
          <p:cNvSpPr/>
          <p:nvPr/>
        </p:nvSpPr>
        <p:spPr>
          <a:xfrm>
            <a:off x="345455" y="855437"/>
            <a:ext cx="2223686" cy="369332"/>
          </a:xfrm>
          <a:prstGeom prst="rect">
            <a:avLst/>
          </a:prstGeom>
        </p:spPr>
        <p:txBody>
          <a:bodyPr wrap="none">
            <a:spAutoFit/>
          </a:bodyPr>
          <a:lstStyle/>
          <a:p>
            <a:r>
              <a:rPr lang="en-US" altLang="zh-CN" b="1" dirty="0">
                <a:solidFill>
                  <a:srgbClr val="C00000"/>
                </a:solidFill>
                <a:latin typeface="字魂36号-正文宋楷" panose="00000500000000000000" charset="-122"/>
                <a:ea typeface="字魂36号-正文宋楷" panose="00000500000000000000" charset="-122"/>
                <a:sym typeface="+mn-ea"/>
              </a:rPr>
              <a:t>2.《保密法》</a:t>
            </a:r>
            <a:r>
              <a:rPr lang="zh-CN" altLang="en-US" b="1" dirty="0">
                <a:solidFill>
                  <a:srgbClr val="C00000"/>
                </a:solidFill>
                <a:latin typeface="字魂36号-正文宋楷" panose="00000500000000000000" charset="-122"/>
                <a:ea typeface="字魂36号-正文宋楷" panose="00000500000000000000" charset="-122"/>
                <a:sym typeface="+mn-ea"/>
              </a:rPr>
              <a:t>第五章</a:t>
            </a:r>
          </a:p>
        </p:txBody>
      </p:sp>
      <p:sp>
        <p:nvSpPr>
          <p:cNvPr id="12" name="文本框 11"/>
          <p:cNvSpPr txBox="1"/>
          <p:nvPr/>
        </p:nvSpPr>
        <p:spPr>
          <a:xfrm>
            <a:off x="1548130" y="2301875"/>
            <a:ext cx="2934970" cy="1168400"/>
          </a:xfrm>
          <a:prstGeom prst="rect">
            <a:avLst/>
          </a:prstGeom>
          <a:noFill/>
        </p:spPr>
        <p:txBody>
          <a:bodyPr wrap="square">
            <a:spAutoFit/>
          </a:bodyPr>
          <a:lstStyle/>
          <a:p>
            <a:pPr algn="just">
              <a:lnSpc>
                <a:spcPct val="125000"/>
              </a:lnSpc>
            </a:pPr>
            <a:r>
              <a:rPr lang="zh-CN" altLang="en-US" sz="1400" dirty="0">
                <a:latin typeface="字魂36号-正文宋楷" panose="00000500000000000000" charset="-122"/>
                <a:ea typeface="字魂36号-正文宋楷" panose="00000500000000000000" charset="-122"/>
              </a:rPr>
              <a:t>保密行政管理部门的工作人员在履行保密管理职责中滥用职权、玩忽职守、徇私舞弊的，依法给予处分；构成犯罪的，依法追究刑事责任。</a:t>
            </a:r>
            <a:r>
              <a:rPr lang="zh-CN" altLang="en-US" sz="1200" dirty="0">
                <a:latin typeface="字魂36号-正文宋楷" panose="00000500000000000000" charset="-122"/>
                <a:ea typeface="字魂36号-正文宋楷" panose="00000500000000000000" charset="-122"/>
              </a:rPr>
              <a:t>  　</a:t>
            </a:r>
          </a:p>
        </p:txBody>
      </p:sp>
      <p:grpSp>
        <p:nvGrpSpPr>
          <p:cNvPr id="21" name="组合 20"/>
          <p:cNvGrpSpPr>
            <a:grpSpLocks noChangeAspect="1"/>
          </p:cNvGrpSpPr>
          <p:nvPr/>
        </p:nvGrpSpPr>
        <p:grpSpPr>
          <a:xfrm>
            <a:off x="850265" y="2301875"/>
            <a:ext cx="638810" cy="656590"/>
            <a:chOff x="1294117" y="1879314"/>
            <a:chExt cx="1150691" cy="1183634"/>
          </a:xfrm>
          <a:effectLst>
            <a:outerShdw blurRad="63500" sx="102000" sy="102000" algn="ctr" rotWithShape="0">
              <a:prstClr val="black">
                <a:alpha val="40000"/>
              </a:prstClr>
            </a:outerShdw>
          </a:effectLst>
        </p:grpSpPr>
        <p:sp>
          <p:nvSpPr>
            <p:cNvPr id="22" name="星形: 五角 8"/>
            <p:cNvSpPr/>
            <p:nvPr/>
          </p:nvSpPr>
          <p:spPr>
            <a:xfrm>
              <a:off x="1294117" y="1879314"/>
              <a:ext cx="1150691" cy="115069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a:off x="1583712" y="2193049"/>
              <a:ext cx="571500" cy="869899"/>
            </a:xfrm>
            <a:prstGeom prst="rect">
              <a:avLst/>
            </a:prstGeom>
            <a:noFill/>
          </p:spPr>
          <p:txBody>
            <a:bodyPr wrap="square" rtlCol="0">
              <a:spAutoFit/>
            </a:bodyPr>
            <a:lstStyle/>
            <a:p>
              <a:pPr algn="ctr"/>
              <a:endParaRPr lang="zh-CN" altLang="en-US" sz="3600" dirty="0">
                <a:solidFill>
                  <a:schemeClr val="bg1"/>
                </a:solidFill>
                <a:latin typeface="字魂36号-正文宋楷" panose="00000500000000000000" charset="-122"/>
                <a:ea typeface="字魂36号-正文宋楷" panose="00000500000000000000" charset="-122"/>
              </a:endParaRPr>
            </a:p>
          </p:txBody>
        </p:sp>
      </p:grpSp>
      <p:sp>
        <p:nvSpPr>
          <p:cNvPr id="25" name="矩形 24"/>
          <p:cNvSpPr/>
          <p:nvPr/>
        </p:nvSpPr>
        <p:spPr>
          <a:xfrm>
            <a:off x="699135" y="1707515"/>
            <a:ext cx="4149725" cy="240093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50265" y="1591310"/>
            <a:ext cx="1405255" cy="2882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第五十一条</a:t>
            </a:r>
          </a:p>
        </p:txBody>
      </p:sp>
      <p:pic>
        <p:nvPicPr>
          <p:cNvPr id="3" name="图片 2" descr="千库网_红色党建手绘长城剪影两会_元素编号12599252"/>
          <p:cNvPicPr>
            <a:picLocks noChangeAspect="1"/>
          </p:cNvPicPr>
          <p:nvPr/>
        </p:nvPicPr>
        <p:blipFill>
          <a:blip r:embed="rId6"/>
          <a:stretch>
            <a:fillRect/>
          </a:stretch>
        </p:blipFill>
        <p:spPr>
          <a:xfrm>
            <a:off x="5028565" y="1030605"/>
            <a:ext cx="3589655" cy="358965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1083709" y="419232"/>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案    例</a:t>
            </a:r>
          </a:p>
        </p:txBody>
      </p:sp>
      <p:sp>
        <p:nvSpPr>
          <p:cNvPr id="15" name="文本框 14"/>
          <p:cNvSpPr txBox="1"/>
          <p:nvPr/>
        </p:nvSpPr>
        <p:spPr>
          <a:xfrm>
            <a:off x="735040" y="1149475"/>
            <a:ext cx="7889135" cy="1222001"/>
          </a:xfrm>
          <a:prstGeom prst="rect">
            <a:avLst/>
          </a:prstGeom>
          <a:noFill/>
        </p:spPr>
        <p:txBody>
          <a:bodyPr wrap="square">
            <a:spAutoFit/>
          </a:bodyPr>
          <a:lstStyle/>
          <a:p>
            <a:pPr algn="just">
              <a:lnSpc>
                <a:spcPct val="125000"/>
              </a:lnSpc>
            </a:pPr>
            <a:r>
              <a:rPr lang="zh-CN" altLang="en-US" b="1" dirty="0">
                <a:solidFill>
                  <a:srgbClr val="C00000"/>
                </a:solidFill>
                <a:latin typeface="字魂36号-正文宋楷" panose="00000500000000000000" charset="-122"/>
                <a:ea typeface="字魂36号-正文宋楷" panose="00000500000000000000" charset="-122"/>
              </a:rPr>
              <a:t>案例一</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曾刊登于</a:t>
            </a:r>
            <a:r>
              <a:rPr lang="en-US" altLang="zh-CN" sz="1400" dirty="0">
                <a:latin typeface="字魂36号-正文宋楷" panose="00000500000000000000" charset="-122"/>
                <a:ea typeface="字魂36号-正文宋楷" panose="00000500000000000000" charset="-122"/>
              </a:rPr>
              <a:t>1964</a:t>
            </a:r>
            <a:r>
              <a:rPr lang="zh-CN" altLang="en-US" sz="1400" dirty="0">
                <a:latin typeface="字魂36号-正文宋楷" panose="00000500000000000000" charset="-122"/>
                <a:ea typeface="字魂36号-正文宋楷" panose="00000500000000000000" charset="-122"/>
              </a:rPr>
              <a:t>年的</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中国画报</a:t>
            </a:r>
            <a:r>
              <a:rPr lang="en-US" altLang="zh-CN" sz="1400" dirty="0">
                <a:latin typeface="字魂36号-正文宋楷" panose="00000500000000000000" charset="-122"/>
                <a:ea typeface="字魂36号-正文宋楷" panose="00000500000000000000" charset="-122"/>
              </a:rPr>
              <a:t>》</a:t>
            </a:r>
            <a:r>
              <a:rPr lang="zh-CN" altLang="en-US" sz="1400" dirty="0">
                <a:latin typeface="字魂36号-正文宋楷" panose="00000500000000000000" charset="-122"/>
                <a:ea typeface="字魂36号-正文宋楷" panose="00000500000000000000" charset="-122"/>
              </a:rPr>
              <a:t>封面的一张大庆油田的“铁人”王进喜的照片大家可能都有印象，照片中的“铁人”头戴大狗皮帽，身穿厚棉袄，顶着鹅毛大雪，握着钻机手柄眺望远方，在他身后散布着星星点点的高大井架。铁人精神整整感动了一代人，但这张照片无意中也透露了许多的秘密。</a:t>
            </a:r>
          </a:p>
        </p:txBody>
      </p:sp>
      <p:sp>
        <p:nvSpPr>
          <p:cNvPr id="16" name="矩形 15"/>
          <p:cNvSpPr/>
          <p:nvPr/>
        </p:nvSpPr>
        <p:spPr>
          <a:xfrm>
            <a:off x="443625" y="1123579"/>
            <a:ext cx="8328986" cy="126131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斜纹 16"/>
          <p:cNvSpPr/>
          <p:nvPr/>
        </p:nvSpPr>
        <p:spPr>
          <a:xfrm>
            <a:off x="438767" y="1122789"/>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斜纹 17"/>
          <p:cNvSpPr/>
          <p:nvPr/>
        </p:nvSpPr>
        <p:spPr>
          <a:xfrm rot="10800000">
            <a:off x="8432960" y="2037819"/>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文本框 18"/>
          <p:cNvSpPr txBox="1"/>
          <p:nvPr/>
        </p:nvSpPr>
        <p:spPr>
          <a:xfrm>
            <a:off x="958455" y="2562045"/>
            <a:ext cx="7814155" cy="994696"/>
          </a:xfrm>
          <a:prstGeom prst="rect">
            <a:avLst/>
          </a:prstGeom>
          <a:noFill/>
        </p:spPr>
        <p:txBody>
          <a:bodyPr wrap="square">
            <a:spAutoFit/>
          </a:bodyPr>
          <a:lstStyle/>
          <a:p>
            <a:pPr algn="just">
              <a:lnSpc>
                <a:spcPct val="125000"/>
              </a:lnSpc>
            </a:pPr>
            <a:r>
              <a:rPr lang="zh-CN" altLang="en-US" sz="1200" dirty="0">
                <a:latin typeface="字魂36号-正文宋楷" panose="00000500000000000000" charset="-122"/>
                <a:ea typeface="字魂36号-正文宋楷" panose="00000500000000000000" charset="-122"/>
              </a:rPr>
              <a:t>日本情报专家根据照片上王进喜的衣着判断，只有在北纬</a:t>
            </a:r>
            <a:r>
              <a:rPr lang="en-US" altLang="zh-CN" sz="1200" dirty="0">
                <a:latin typeface="字魂36号-正文宋楷" panose="00000500000000000000" charset="-122"/>
                <a:ea typeface="字魂36号-正文宋楷" panose="00000500000000000000" charset="-122"/>
              </a:rPr>
              <a:t>: 46</a:t>
            </a:r>
            <a:r>
              <a:rPr lang="zh-CN" altLang="en-US" sz="1200" dirty="0">
                <a:latin typeface="字魂36号-正文宋楷" panose="00000500000000000000" charset="-122"/>
                <a:ea typeface="字魂36号-正文宋楷" panose="00000500000000000000" charset="-122"/>
              </a:rPr>
              <a:t>度至</a:t>
            </a:r>
            <a:r>
              <a:rPr lang="en-US" altLang="zh-CN" sz="1200" dirty="0">
                <a:latin typeface="字魂36号-正文宋楷" panose="00000500000000000000" charset="-122"/>
                <a:ea typeface="字魂36号-正文宋楷" panose="00000500000000000000" charset="-122"/>
              </a:rPr>
              <a:t>48</a:t>
            </a:r>
            <a:r>
              <a:rPr lang="zh-CN" altLang="en-US" sz="1200" dirty="0">
                <a:latin typeface="字魂36号-正文宋楷" panose="00000500000000000000" charset="-122"/>
                <a:ea typeface="字魂36号-正文宋楷" panose="00000500000000000000" charset="-122"/>
              </a:rPr>
              <a:t>度的区域内，冬季才有可能穿这样的衣服，因此推断大庆油田位于齐齐哈尔与哈尔滨之间。并通过照片中王进喜所握手柄的架式，推断出油井的直径</a:t>
            </a:r>
            <a:r>
              <a:rPr lang="en-US" altLang="zh-CN" sz="1200" dirty="0">
                <a:latin typeface="字魂36号-正文宋楷" panose="00000500000000000000" charset="-122"/>
                <a:ea typeface="字魂36号-正文宋楷" panose="00000500000000000000" charset="-122"/>
              </a:rPr>
              <a:t>;</a:t>
            </a:r>
            <a:r>
              <a:rPr lang="zh-CN" altLang="en-US" sz="1200" dirty="0">
                <a:latin typeface="字魂36号-正文宋楷" panose="00000500000000000000" charset="-122"/>
                <a:ea typeface="字魂36号-正文宋楷" panose="00000500000000000000" charset="-122"/>
              </a:rPr>
              <a:t>从王进喜所站的钻井与背后油田间的距离和井架密度，推断出油田的大致储量和产量。日本人又利用到中国的机会，测量了运送原油火车上灰土的厚度，大体上证实了这个油田和北京之间的距离。</a:t>
            </a:r>
          </a:p>
        </p:txBody>
      </p:sp>
      <p:sp>
        <p:nvSpPr>
          <p:cNvPr id="25" name="文本框 24"/>
          <p:cNvSpPr txBox="1"/>
          <p:nvPr/>
        </p:nvSpPr>
        <p:spPr>
          <a:xfrm>
            <a:off x="937024" y="3663364"/>
            <a:ext cx="7814155" cy="533031"/>
          </a:xfrm>
          <a:prstGeom prst="rect">
            <a:avLst/>
          </a:prstGeom>
          <a:noFill/>
        </p:spPr>
        <p:txBody>
          <a:bodyPr wrap="square">
            <a:spAutoFit/>
          </a:bodyPr>
          <a:lstStyle/>
          <a:p>
            <a:pPr algn="just">
              <a:lnSpc>
                <a:spcPct val="125000"/>
              </a:lnSpc>
            </a:pPr>
            <a:r>
              <a:rPr lang="zh-CN" altLang="en-US" sz="1200" dirty="0">
                <a:latin typeface="字魂36号-正文宋楷" panose="00000500000000000000" charset="-122"/>
                <a:ea typeface="字魂36号-正文宋楷" panose="00000500000000000000" charset="-122"/>
              </a:rPr>
              <a:t>日方根据这些情报，迅速设计出适合大庆油田开采用的石油设备。中国向世界各国征求开采大庆油田的设计方案时，日方一举中标。庆幸的是根据中方情报分析结果，日本只是向中国高价推销炼油设施，而不是用于军事战略意图。</a:t>
            </a:r>
          </a:p>
        </p:txBody>
      </p:sp>
      <p:grpSp>
        <p:nvGrpSpPr>
          <p:cNvPr id="2" name="组合 1"/>
          <p:cNvGrpSpPr>
            <a:grpSpLocks noChangeAspect="1"/>
          </p:cNvGrpSpPr>
          <p:nvPr/>
        </p:nvGrpSpPr>
        <p:grpSpPr>
          <a:xfrm>
            <a:off x="462389" y="2842518"/>
            <a:ext cx="432000" cy="432000"/>
            <a:chOff x="462389" y="2694234"/>
            <a:chExt cx="504190" cy="504190"/>
          </a:xfrm>
        </p:grpSpPr>
        <p:sp>
          <p:nvSpPr>
            <p:cNvPr id="26" name="椭圆 25"/>
            <p:cNvSpPr/>
            <p:nvPr/>
          </p:nvSpPr>
          <p:spPr>
            <a:xfrm>
              <a:off x="462389" y="2694234"/>
              <a:ext cx="504190" cy="5041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7" name="燕尾形 50"/>
            <p:cNvSpPr/>
            <p:nvPr/>
          </p:nvSpPr>
          <p:spPr>
            <a:xfrm>
              <a:off x="650984" y="2837744"/>
              <a:ext cx="210820" cy="276225"/>
            </a:xfrm>
            <a:prstGeom prst="chevron">
              <a:avLst>
                <a:gd name="adj" fmla="val 606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cxnSp>
          <p:nvCxnSpPr>
            <p:cNvPr id="28" name="直接连接符 27"/>
            <p:cNvCxnSpPr>
              <a:endCxn id="27" idx="1"/>
            </p:cNvCxnSpPr>
            <p:nvPr/>
          </p:nvCxnSpPr>
          <p:spPr>
            <a:xfrm>
              <a:off x="567164" y="2963474"/>
              <a:ext cx="21145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a:grpSpLocks noChangeAspect="1"/>
          </p:cNvGrpSpPr>
          <p:nvPr/>
        </p:nvGrpSpPr>
        <p:grpSpPr>
          <a:xfrm>
            <a:off x="469025" y="3690123"/>
            <a:ext cx="432000" cy="432000"/>
            <a:chOff x="462389" y="2694234"/>
            <a:chExt cx="504190" cy="504190"/>
          </a:xfrm>
        </p:grpSpPr>
        <p:sp>
          <p:nvSpPr>
            <p:cNvPr id="30" name="椭圆 29"/>
            <p:cNvSpPr/>
            <p:nvPr/>
          </p:nvSpPr>
          <p:spPr>
            <a:xfrm>
              <a:off x="462389" y="2694234"/>
              <a:ext cx="504190" cy="5041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1" name="燕尾形 50"/>
            <p:cNvSpPr/>
            <p:nvPr/>
          </p:nvSpPr>
          <p:spPr>
            <a:xfrm>
              <a:off x="650984" y="2837744"/>
              <a:ext cx="210820" cy="276225"/>
            </a:xfrm>
            <a:prstGeom prst="chevron">
              <a:avLst>
                <a:gd name="adj" fmla="val 606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cxnSp>
          <p:nvCxnSpPr>
            <p:cNvPr id="32" name="直接连接符 31"/>
            <p:cNvCxnSpPr>
              <a:endCxn id="31" idx="1"/>
            </p:cNvCxnSpPr>
            <p:nvPr/>
          </p:nvCxnSpPr>
          <p:spPr>
            <a:xfrm>
              <a:off x="567164" y="2963474"/>
              <a:ext cx="21145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53" presetClass="entr" presetSubtype="52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750" fill="hold"/>
                                        <p:tgtEl>
                                          <p:spTgt spid="17"/>
                                        </p:tgtEl>
                                        <p:attrNameLst>
                                          <p:attrName>ppt_w</p:attrName>
                                        </p:attrNameLst>
                                      </p:cBhvr>
                                      <p:tavLst>
                                        <p:tav tm="0">
                                          <p:val>
                                            <p:fltVal val="0"/>
                                          </p:val>
                                        </p:tav>
                                        <p:tav tm="100000">
                                          <p:val>
                                            <p:strVal val="#ppt_w"/>
                                          </p:val>
                                        </p:tav>
                                      </p:tavLst>
                                    </p:anim>
                                    <p:anim calcmode="lin" valueType="num">
                                      <p:cBhvr>
                                        <p:cTn id="19" dur="750" fill="hold"/>
                                        <p:tgtEl>
                                          <p:spTgt spid="17"/>
                                        </p:tgtEl>
                                        <p:attrNameLst>
                                          <p:attrName>ppt_h</p:attrName>
                                        </p:attrNameLst>
                                      </p:cBhvr>
                                      <p:tavLst>
                                        <p:tav tm="0">
                                          <p:val>
                                            <p:fltVal val="0"/>
                                          </p:val>
                                        </p:tav>
                                        <p:tav tm="100000">
                                          <p:val>
                                            <p:strVal val="#ppt_h"/>
                                          </p:val>
                                        </p:tav>
                                      </p:tavLst>
                                    </p:anim>
                                    <p:animEffect transition="in" filter="fade">
                                      <p:cBhvr>
                                        <p:cTn id="20" dur="750"/>
                                        <p:tgtEl>
                                          <p:spTgt spid="17"/>
                                        </p:tgtEl>
                                      </p:cBhvr>
                                    </p:animEffect>
                                    <p:anim calcmode="lin" valueType="num">
                                      <p:cBhvr>
                                        <p:cTn id="21" dur="750" fill="hold"/>
                                        <p:tgtEl>
                                          <p:spTgt spid="17"/>
                                        </p:tgtEl>
                                        <p:attrNameLst>
                                          <p:attrName>ppt_x</p:attrName>
                                        </p:attrNameLst>
                                      </p:cBhvr>
                                      <p:tavLst>
                                        <p:tav tm="0">
                                          <p:val>
                                            <p:fltVal val="0.5"/>
                                          </p:val>
                                        </p:tav>
                                        <p:tav tm="100000">
                                          <p:val>
                                            <p:strVal val="#ppt_x"/>
                                          </p:val>
                                        </p:tav>
                                      </p:tavLst>
                                    </p:anim>
                                    <p:anim calcmode="lin" valueType="num">
                                      <p:cBhvr>
                                        <p:cTn id="22" dur="750" fill="hold"/>
                                        <p:tgtEl>
                                          <p:spTgt spid="17"/>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750" fill="hold"/>
                                        <p:tgtEl>
                                          <p:spTgt spid="18"/>
                                        </p:tgtEl>
                                        <p:attrNameLst>
                                          <p:attrName>ppt_w</p:attrName>
                                        </p:attrNameLst>
                                      </p:cBhvr>
                                      <p:tavLst>
                                        <p:tav tm="0">
                                          <p:val>
                                            <p:fltVal val="0"/>
                                          </p:val>
                                        </p:tav>
                                        <p:tav tm="100000">
                                          <p:val>
                                            <p:strVal val="#ppt_w"/>
                                          </p:val>
                                        </p:tav>
                                      </p:tavLst>
                                    </p:anim>
                                    <p:anim calcmode="lin" valueType="num">
                                      <p:cBhvr>
                                        <p:cTn id="26" dur="750" fill="hold"/>
                                        <p:tgtEl>
                                          <p:spTgt spid="18"/>
                                        </p:tgtEl>
                                        <p:attrNameLst>
                                          <p:attrName>ppt_h</p:attrName>
                                        </p:attrNameLst>
                                      </p:cBhvr>
                                      <p:tavLst>
                                        <p:tav tm="0">
                                          <p:val>
                                            <p:fltVal val="0"/>
                                          </p:val>
                                        </p:tav>
                                        <p:tav tm="100000">
                                          <p:val>
                                            <p:strVal val="#ppt_h"/>
                                          </p:val>
                                        </p:tav>
                                      </p:tavLst>
                                    </p:anim>
                                    <p:animEffect transition="in" filter="fade">
                                      <p:cBhvr>
                                        <p:cTn id="27" dur="750"/>
                                        <p:tgtEl>
                                          <p:spTgt spid="18"/>
                                        </p:tgtEl>
                                      </p:cBhvr>
                                    </p:animEffect>
                                    <p:anim calcmode="lin" valueType="num">
                                      <p:cBhvr>
                                        <p:cTn id="28" dur="750" fill="hold"/>
                                        <p:tgtEl>
                                          <p:spTgt spid="18"/>
                                        </p:tgtEl>
                                        <p:attrNameLst>
                                          <p:attrName>ppt_x</p:attrName>
                                        </p:attrNameLst>
                                      </p:cBhvr>
                                      <p:tavLst>
                                        <p:tav tm="0">
                                          <p:val>
                                            <p:fltVal val="0.5"/>
                                          </p:val>
                                        </p:tav>
                                        <p:tav tm="100000">
                                          <p:val>
                                            <p:strVal val="#ppt_x"/>
                                          </p:val>
                                        </p:tav>
                                      </p:tavLst>
                                    </p:anim>
                                    <p:anim calcmode="lin" valueType="num">
                                      <p:cBhvr>
                                        <p:cTn id="29" dur="750" fill="hold"/>
                                        <p:tgtEl>
                                          <p:spTgt spid="18"/>
                                        </p:tgtEl>
                                        <p:attrNameLst>
                                          <p:attrName>ppt_y</p:attrName>
                                        </p:attrNameLst>
                                      </p:cBhvr>
                                      <p:tavLst>
                                        <p:tav tm="0">
                                          <p:val>
                                            <p:fltVal val="0.5"/>
                                          </p:val>
                                        </p:tav>
                                        <p:tav tm="100000">
                                          <p:val>
                                            <p:strVal val="#ppt_y"/>
                                          </p:val>
                                        </p:tav>
                                      </p:tavLst>
                                    </p:anim>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0-#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0-#ppt_w/2"/>
                                          </p:val>
                                        </p:tav>
                                        <p:tav tm="100000">
                                          <p:val>
                                            <p:strVal val="#ppt_x"/>
                                          </p:val>
                                        </p:tav>
                                      </p:tavLst>
                                    </p:anim>
                                    <p:anim calcmode="lin" valueType="num">
                                      <p:cBhvr additive="base">
                                        <p:cTn id="39" dur="500" fill="hold"/>
                                        <p:tgtEl>
                                          <p:spTgt spid="19"/>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0-#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bldLvl="0" animBg="1"/>
      <p:bldP spid="18" grpId="0" bldLvl="0" animBg="1"/>
      <p:bldP spid="19"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59639"/>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930039" y="368432"/>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案    例</a:t>
            </a:r>
          </a:p>
        </p:txBody>
      </p:sp>
      <p:grpSp>
        <p:nvGrpSpPr>
          <p:cNvPr id="2" name="组合 1"/>
          <p:cNvGrpSpPr>
            <a:grpSpLocks noChangeAspect="1"/>
          </p:cNvGrpSpPr>
          <p:nvPr/>
        </p:nvGrpSpPr>
        <p:grpSpPr>
          <a:xfrm>
            <a:off x="1246188" y="1125887"/>
            <a:ext cx="2600568" cy="3155498"/>
            <a:chOff x="1271588" y="1879632"/>
            <a:chExt cx="3023916" cy="3669183"/>
          </a:xfrm>
        </p:grpSpPr>
        <p:sp>
          <p:nvSpPr>
            <p:cNvPr id="11" name="矩形 10"/>
            <p:cNvSpPr/>
            <p:nvPr/>
          </p:nvSpPr>
          <p:spPr bwMode="auto">
            <a:xfrm>
              <a:off x="127158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kern="0" dirty="0">
                <a:solidFill>
                  <a:srgbClr val="BC0000"/>
                </a:solidFill>
                <a:latin typeface="字魂36号-正文宋楷" panose="00000500000000000000" charset="-122"/>
                <a:ea typeface="字魂36号-正文宋楷" panose="00000500000000000000" charset="-122"/>
              </a:endParaRPr>
            </a:p>
          </p:txBody>
        </p:sp>
        <p:sp>
          <p:nvSpPr>
            <p:cNvPr id="12" name="Rectangle 11"/>
            <p:cNvSpPr>
              <a:spLocks noChangeArrowheads="1"/>
            </p:cNvSpPr>
            <p:nvPr/>
          </p:nvSpPr>
          <p:spPr bwMode="auto">
            <a:xfrm>
              <a:off x="173125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a:ln w="19050">
                    <a:noFill/>
                  </a:ln>
                  <a:solidFill>
                    <a:srgbClr val="F6D1A4"/>
                  </a:solidFill>
                  <a:latin typeface="字魂36号-正文宋楷" panose="00000500000000000000" charset="-122"/>
                  <a:ea typeface="字魂36号-正文宋楷" panose="00000500000000000000" charset="-122"/>
                  <a:sym typeface="+mn-lt"/>
                </a:rPr>
                <a:t>案例二</a:t>
              </a:r>
            </a:p>
          </p:txBody>
        </p:sp>
        <p:sp>
          <p:nvSpPr>
            <p:cNvPr id="13" name="文本框 12"/>
            <p:cNvSpPr txBox="1"/>
            <p:nvPr/>
          </p:nvSpPr>
          <p:spPr>
            <a:xfrm>
              <a:off x="1612616" y="2513094"/>
              <a:ext cx="2343335" cy="1984744"/>
            </a:xfrm>
            <a:prstGeom prst="rect">
              <a:avLst/>
            </a:prstGeom>
            <a:noFill/>
          </p:spPr>
          <p:txBody>
            <a:bodyPr wrap="square" rtlCol="0">
              <a:spAutoFit/>
            </a:bodyPr>
            <a:lstStyle/>
            <a:p>
              <a:pPr algn="ctr">
                <a:lnSpc>
                  <a:spcPct val="150000"/>
                </a:lnSpc>
              </a:pPr>
              <a:r>
                <a:rPr lang="zh-CN" altLang="en-US" sz="1400" spc="400" dirty="0">
                  <a:latin typeface="字魂36号-正文宋楷" panose="00000500000000000000" charset="-122"/>
                  <a:ea typeface="字魂36号-正文宋楷" panose="00000500000000000000" charset="-122"/>
                </a:rPr>
                <a:t>2012年央视“315”晚会曝光招商银行、工商银行等内部员工泄露客户信息，非法获取利益。</a:t>
              </a:r>
            </a:p>
          </p:txBody>
        </p:sp>
      </p:grpSp>
      <p:grpSp>
        <p:nvGrpSpPr>
          <p:cNvPr id="4" name="组合 3"/>
          <p:cNvGrpSpPr>
            <a:grpSpLocks noChangeAspect="1"/>
          </p:cNvGrpSpPr>
          <p:nvPr/>
        </p:nvGrpSpPr>
        <p:grpSpPr>
          <a:xfrm>
            <a:off x="5141278" y="1125887"/>
            <a:ext cx="2600568" cy="3155498"/>
            <a:chOff x="1271588" y="1879632"/>
            <a:chExt cx="3023916" cy="3669183"/>
          </a:xfrm>
        </p:grpSpPr>
        <p:sp>
          <p:nvSpPr>
            <p:cNvPr id="5" name="矩形 4"/>
            <p:cNvSpPr/>
            <p:nvPr/>
          </p:nvSpPr>
          <p:spPr bwMode="auto">
            <a:xfrm>
              <a:off x="1271588" y="2137443"/>
              <a:ext cx="3023916" cy="3411372"/>
            </a:xfrm>
            <a:prstGeom prst="rect">
              <a:avLst/>
            </a:prstGeom>
            <a:solidFill>
              <a:schemeClr val="bg1"/>
            </a:solidFill>
            <a:ln w="9525" cap="flat" cmpd="sng" algn="ctr">
              <a:solidFill>
                <a:srgbClr val="C00000"/>
              </a:solidFill>
              <a:prstDash val="solid"/>
              <a:round/>
              <a:headEnd type="none" w="med" len="med"/>
              <a:tailEnd type="none" w="med" len="med"/>
            </a:ln>
            <a:effectLst>
              <a:outerShdw blurRad="254000" dist="101600" dir="5400000" algn="ctr" rotWithShape="0">
                <a:srgbClr val="000000">
                  <a:alpha val="23000"/>
                </a:srgbClr>
              </a:outerShdw>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kern="0" dirty="0">
                <a:solidFill>
                  <a:srgbClr val="BC0000"/>
                </a:solidFill>
                <a:latin typeface="字魂36号-正文宋楷" panose="00000500000000000000" charset="-122"/>
                <a:ea typeface="字魂36号-正文宋楷" panose="00000500000000000000" charset="-122"/>
              </a:endParaRPr>
            </a:p>
          </p:txBody>
        </p:sp>
        <p:sp>
          <p:nvSpPr>
            <p:cNvPr id="6" name="Rectangle 11"/>
            <p:cNvSpPr>
              <a:spLocks noChangeArrowheads="1"/>
            </p:cNvSpPr>
            <p:nvPr/>
          </p:nvSpPr>
          <p:spPr bwMode="auto">
            <a:xfrm>
              <a:off x="1731255" y="1879632"/>
              <a:ext cx="2104582" cy="504382"/>
            </a:xfrm>
            <a:prstGeom prst="roundRect">
              <a:avLst>
                <a:gd name="adj" fmla="val 45512"/>
              </a:avLst>
            </a:prstGeom>
            <a:gradFill>
              <a:gsLst>
                <a:gs pos="0">
                  <a:srgbClr val="C30F0F">
                    <a:lumMod val="90000"/>
                    <a:lumOff val="10000"/>
                  </a:srgbClr>
                </a:gs>
                <a:gs pos="45000">
                  <a:srgbClr val="C30F0F"/>
                </a:gs>
              </a:gsLst>
              <a:lin ang="5400000" scaled="1"/>
            </a:gradFill>
            <a:ln>
              <a:noFill/>
            </a:ln>
            <a:effectLst>
              <a:outerShdw blurRad="254000" dist="101600" dir="5400000" algn="ctr" rotWithShape="0">
                <a:srgbClr val="C30F0F">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a:ln w="19050">
                    <a:noFill/>
                  </a:ln>
                  <a:solidFill>
                    <a:srgbClr val="F6D1A4"/>
                  </a:solidFill>
                  <a:latin typeface="字魂36号-正文宋楷" panose="00000500000000000000" charset="-122"/>
                  <a:ea typeface="字魂36号-正文宋楷" panose="00000500000000000000" charset="-122"/>
                  <a:sym typeface="+mn-lt"/>
                </a:rPr>
                <a:t>案例三</a:t>
              </a:r>
            </a:p>
          </p:txBody>
        </p:sp>
        <p:sp>
          <p:nvSpPr>
            <p:cNvPr id="7" name="文本框 6"/>
            <p:cNvSpPr txBox="1"/>
            <p:nvPr/>
          </p:nvSpPr>
          <p:spPr>
            <a:xfrm>
              <a:off x="1529280" y="2609144"/>
              <a:ext cx="2765942" cy="2468377"/>
            </a:xfrm>
            <a:prstGeom prst="rect">
              <a:avLst/>
            </a:prstGeom>
            <a:noFill/>
          </p:spPr>
          <p:txBody>
            <a:bodyPr wrap="square" rtlCol="0">
              <a:spAutoFit/>
            </a:bodyPr>
            <a:lstStyle/>
            <a:p>
              <a:pPr algn="l" fontAlgn="auto">
                <a:lnSpc>
                  <a:spcPct val="100000"/>
                </a:lnSpc>
              </a:pPr>
              <a:r>
                <a:rPr lang="zh-CN" altLang="en-US" sz="1200" spc="400" dirty="0">
                  <a:latin typeface="字魂36号-正文宋楷" panose="00000500000000000000" charset="-122"/>
                  <a:ea typeface="字魂36号-正文宋楷" panose="00000500000000000000" charset="-122"/>
                </a:rPr>
                <a:t>2010年7月17日，涉密人员李某在北京某饭店参加全国某系统内部会议，中途出去接电话时，将正在使用的存有机密级工程项目资料的笔记本电脑随意放在会议室内</a:t>
              </a:r>
              <a:r>
                <a:rPr lang="zh-CN" altLang="en-US" sz="1200" spc="400">
                  <a:latin typeface="字魂36号-正文宋楷" panose="00000500000000000000" charset="-122"/>
                  <a:ea typeface="字魂36号-正文宋楷" panose="00000500000000000000" charset="-122"/>
                </a:rPr>
                <a:t>的</a:t>
              </a:r>
              <a:r>
                <a:rPr lang="zh-CN" altLang="en-US" sz="1200" spc="400" smtClean="0">
                  <a:latin typeface="字魂36号-正文宋楷" panose="00000500000000000000" charset="-122"/>
                  <a:ea typeface="字魂36号-正文宋楷" panose="00000500000000000000" charset="-122"/>
                </a:rPr>
                <a:t>座位上</a:t>
              </a:r>
              <a:r>
                <a:rPr lang="zh-CN" altLang="en-US" sz="1200" spc="400" dirty="0">
                  <a:latin typeface="字魂36号-正文宋楷" panose="00000500000000000000" charset="-122"/>
                  <a:ea typeface="字魂36号-正文宋楷" panose="00000500000000000000" charset="-122"/>
                </a:rPr>
                <a:t>。几分钟后，李某打完电话回来，发现笔记本电脑丢失，造成泄密。</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
          <p:cNvSpPr txBox="1"/>
          <p:nvPr>
            <p:custDataLst>
              <p:tags r:id="rId2"/>
            </p:custDataLst>
          </p:nvPr>
        </p:nvSpPr>
        <p:spPr>
          <a:xfrm>
            <a:off x="931309" y="343032"/>
            <a:ext cx="7192091" cy="461963"/>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400" b="1" dirty="0">
                <a:latin typeface="字魂36号-正文宋楷" panose="00000500000000000000" charset="-122"/>
                <a:ea typeface="字魂36号-正文宋楷" panose="00000500000000000000" charset="-122"/>
                <a:sym typeface="+mn-ea"/>
              </a:rPr>
              <a:t>案    例</a:t>
            </a:r>
          </a:p>
        </p:txBody>
      </p:sp>
      <p:grpSp>
        <p:nvGrpSpPr>
          <p:cNvPr id="21" name="组合 20"/>
          <p:cNvGrpSpPr/>
          <p:nvPr/>
        </p:nvGrpSpPr>
        <p:grpSpPr>
          <a:xfrm>
            <a:off x="632964" y="1085561"/>
            <a:ext cx="7788696" cy="1174010"/>
            <a:chOff x="632964" y="1048490"/>
            <a:chExt cx="7788696" cy="1174010"/>
          </a:xfrm>
        </p:grpSpPr>
        <p:grpSp>
          <p:nvGrpSpPr>
            <p:cNvPr id="22" name="组合 21"/>
            <p:cNvGrpSpPr/>
            <p:nvPr/>
          </p:nvGrpSpPr>
          <p:grpSpPr>
            <a:xfrm>
              <a:off x="632964" y="1048490"/>
              <a:ext cx="2186435" cy="461963"/>
              <a:chOff x="632964" y="1099290"/>
              <a:chExt cx="2186435" cy="461963"/>
            </a:xfrm>
          </p:grpSpPr>
          <p:sp>
            <p:nvSpPr>
              <p:cNvPr id="33" name="矩形 32"/>
              <p:cNvSpPr/>
              <p:nvPr/>
            </p:nvSpPr>
            <p:spPr>
              <a:xfrm>
                <a:off x="632964" y="1099290"/>
                <a:ext cx="1891161" cy="4619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p:cNvSpPr txBox="1"/>
              <p:nvPr/>
            </p:nvSpPr>
            <p:spPr>
              <a:xfrm>
                <a:off x="692894" y="1168027"/>
                <a:ext cx="2126505" cy="369332"/>
              </a:xfrm>
              <a:prstGeom prst="rect">
                <a:avLst/>
              </a:prstGeom>
              <a:noFill/>
            </p:spPr>
            <p:txBody>
              <a:bodyPr wrap="square">
                <a:spAutoFit/>
              </a:bodyPr>
              <a:lstStyle/>
              <a:p>
                <a:r>
                  <a:rPr lang="zh-CN" altLang="en-US" b="1" dirty="0">
                    <a:solidFill>
                      <a:schemeClr val="bg1"/>
                    </a:solidFill>
                    <a:latin typeface="字魂36号-正文宋楷" panose="00000500000000000000" charset="-122"/>
                    <a:ea typeface="字魂36号-正文宋楷" panose="00000500000000000000" charset="-122"/>
                  </a:rPr>
                  <a:t>案例四</a:t>
                </a:r>
                <a:r>
                  <a:rPr lang="en-US" altLang="zh-CN" b="1" dirty="0">
                    <a:solidFill>
                      <a:schemeClr val="bg1"/>
                    </a:solidFill>
                    <a:latin typeface="字魂36号-正文宋楷" panose="00000500000000000000" charset="-122"/>
                    <a:ea typeface="字魂36号-正文宋楷" panose="00000500000000000000" charset="-122"/>
                  </a:rPr>
                  <a:t>:</a:t>
                </a:r>
                <a:endParaRPr lang="zh-CN" altLang="en-US" b="1" dirty="0">
                  <a:solidFill>
                    <a:schemeClr val="bg1"/>
                  </a:solidFill>
                  <a:latin typeface="字魂36号-正文宋楷" panose="00000500000000000000" charset="-122"/>
                  <a:ea typeface="字魂36号-正文宋楷" panose="00000500000000000000" charset="-122"/>
                </a:endParaRPr>
              </a:p>
            </p:txBody>
          </p:sp>
        </p:grpSp>
        <p:sp>
          <p:nvSpPr>
            <p:cNvPr id="23" name="矩形 22"/>
            <p:cNvSpPr/>
            <p:nvPr/>
          </p:nvSpPr>
          <p:spPr>
            <a:xfrm>
              <a:off x="632964" y="1510453"/>
              <a:ext cx="7788696" cy="71204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22340" y="1608363"/>
              <a:ext cx="7609336" cy="606448"/>
            </a:xfrm>
            <a:prstGeom prst="rect">
              <a:avLst/>
            </a:prstGeom>
            <a:noFill/>
          </p:spPr>
          <p:txBody>
            <a:bodyPr wrap="square">
              <a:spAutoFit/>
            </a:bodyPr>
            <a:lstStyle/>
            <a:p>
              <a:pPr algn="just">
                <a:lnSpc>
                  <a:spcPct val="125000"/>
                </a:lnSpc>
              </a:pPr>
              <a:r>
                <a:rPr lang="zh-CN" altLang="en-US" sz="1400" dirty="0">
                  <a:latin typeface="字魂36号-正文宋楷" panose="00000500000000000000" charset="-122"/>
                  <a:ea typeface="字魂36号-正文宋楷" panose="00000500000000000000" charset="-122"/>
                </a:rPr>
                <a:t>富士康“内鬼”泄密。</a:t>
              </a:r>
              <a:r>
                <a:rPr lang="en-US" altLang="zh-CN" sz="1400" dirty="0">
                  <a:latin typeface="字魂36号-正文宋楷" panose="00000500000000000000" charset="-122"/>
                  <a:ea typeface="字魂36号-正文宋楷" panose="00000500000000000000" charset="-122"/>
                </a:rPr>
                <a:t>2010</a:t>
              </a:r>
              <a:r>
                <a:rPr lang="zh-CN" altLang="en-US" sz="1400" dirty="0">
                  <a:latin typeface="字魂36号-正文宋楷" panose="00000500000000000000" charset="-122"/>
                  <a:ea typeface="字魂36号-正文宋楷" panose="00000500000000000000" charset="-122"/>
                </a:rPr>
                <a:t>年富士康公司内部员工林某将</a:t>
              </a:r>
              <a:r>
                <a:rPr lang="en-US" altLang="zh-CN" sz="1400" dirty="0">
                  <a:latin typeface="字魂36号-正文宋楷" panose="00000500000000000000" charset="-122"/>
                  <a:ea typeface="字魂36号-正文宋楷" panose="00000500000000000000" charset="-122"/>
                </a:rPr>
                <a:t>iPAD2</a:t>
              </a:r>
              <a:r>
                <a:rPr lang="zh-CN" altLang="en-US" sz="1400" dirty="0">
                  <a:latin typeface="字魂36号-正文宋楷" panose="00000500000000000000" charset="-122"/>
                  <a:ea typeface="字魂36号-正文宋楷" panose="00000500000000000000" charset="-122"/>
                </a:rPr>
                <a:t>平板电脑后壳的</a:t>
              </a:r>
              <a:r>
                <a:rPr lang="en-US" altLang="zh-CN" sz="1400" dirty="0">
                  <a:latin typeface="字魂36号-正文宋楷" panose="00000500000000000000" charset="-122"/>
                  <a:ea typeface="字魂36号-正文宋楷" panose="00000500000000000000" charset="-122"/>
                </a:rPr>
                <a:t>3D</a:t>
              </a:r>
              <a:r>
                <a:rPr lang="zh-CN" altLang="en-US" sz="1400" dirty="0">
                  <a:latin typeface="字魂36号-正文宋楷" panose="00000500000000000000" charset="-122"/>
                  <a:ea typeface="字魂36号-正文宋楷" panose="00000500000000000000" charset="-122"/>
                </a:rPr>
                <a:t>数据图泄露，给富士康造成重大损失。</a:t>
              </a:r>
            </a:p>
          </p:txBody>
        </p:sp>
      </p:grpSp>
      <p:grpSp>
        <p:nvGrpSpPr>
          <p:cNvPr id="35" name="组合 34"/>
          <p:cNvGrpSpPr/>
          <p:nvPr/>
        </p:nvGrpSpPr>
        <p:grpSpPr>
          <a:xfrm>
            <a:off x="632660" y="2745790"/>
            <a:ext cx="7788696" cy="1667859"/>
            <a:chOff x="632964" y="1048490"/>
            <a:chExt cx="7788696" cy="1667859"/>
          </a:xfrm>
        </p:grpSpPr>
        <p:grpSp>
          <p:nvGrpSpPr>
            <p:cNvPr id="36" name="组合 35"/>
            <p:cNvGrpSpPr/>
            <p:nvPr/>
          </p:nvGrpSpPr>
          <p:grpSpPr>
            <a:xfrm>
              <a:off x="632964" y="1048490"/>
              <a:ext cx="2186435" cy="461963"/>
              <a:chOff x="632964" y="1099290"/>
              <a:chExt cx="2186435" cy="461963"/>
            </a:xfrm>
          </p:grpSpPr>
          <p:sp>
            <p:nvSpPr>
              <p:cNvPr id="39" name="矩形 38"/>
              <p:cNvSpPr/>
              <p:nvPr/>
            </p:nvSpPr>
            <p:spPr>
              <a:xfrm>
                <a:off x="632964" y="1099290"/>
                <a:ext cx="1891161" cy="4619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39"/>
              <p:cNvSpPr txBox="1"/>
              <p:nvPr/>
            </p:nvSpPr>
            <p:spPr>
              <a:xfrm>
                <a:off x="692894" y="1168027"/>
                <a:ext cx="2126505" cy="369332"/>
              </a:xfrm>
              <a:prstGeom prst="rect">
                <a:avLst/>
              </a:prstGeom>
              <a:noFill/>
            </p:spPr>
            <p:txBody>
              <a:bodyPr wrap="square">
                <a:spAutoFit/>
              </a:bodyPr>
              <a:lstStyle/>
              <a:p>
                <a:r>
                  <a:rPr lang="zh-CN" altLang="en-US" b="1" dirty="0">
                    <a:solidFill>
                      <a:schemeClr val="bg1"/>
                    </a:solidFill>
                    <a:latin typeface="字魂36号-正文宋楷" panose="00000500000000000000" charset="-122"/>
                    <a:ea typeface="字魂36号-正文宋楷" panose="00000500000000000000" charset="-122"/>
                  </a:rPr>
                  <a:t>案例五</a:t>
                </a:r>
                <a:r>
                  <a:rPr lang="en-US" altLang="zh-CN" b="1" dirty="0">
                    <a:solidFill>
                      <a:schemeClr val="bg1"/>
                    </a:solidFill>
                    <a:latin typeface="字魂36号-正文宋楷" panose="00000500000000000000" charset="-122"/>
                    <a:ea typeface="字魂36号-正文宋楷" panose="00000500000000000000" charset="-122"/>
                  </a:rPr>
                  <a:t>:</a:t>
                </a:r>
                <a:endParaRPr lang="zh-CN" altLang="en-US" b="1" dirty="0">
                  <a:solidFill>
                    <a:schemeClr val="bg1"/>
                  </a:solidFill>
                  <a:latin typeface="字魂36号-正文宋楷" panose="00000500000000000000" charset="-122"/>
                  <a:ea typeface="字魂36号-正文宋楷" panose="00000500000000000000" charset="-122"/>
                </a:endParaRPr>
              </a:p>
            </p:txBody>
          </p:sp>
        </p:grpSp>
        <p:sp>
          <p:nvSpPr>
            <p:cNvPr id="37" name="矩形 36"/>
            <p:cNvSpPr/>
            <p:nvPr/>
          </p:nvSpPr>
          <p:spPr>
            <a:xfrm>
              <a:off x="632964" y="1510453"/>
              <a:ext cx="7788696" cy="12058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722340" y="1571292"/>
              <a:ext cx="7609336" cy="1145057"/>
            </a:xfrm>
            <a:prstGeom prst="rect">
              <a:avLst/>
            </a:prstGeom>
            <a:noFill/>
          </p:spPr>
          <p:txBody>
            <a:bodyPr wrap="square">
              <a:spAutoFit/>
            </a:bodyPr>
            <a:lstStyle/>
            <a:p>
              <a:pPr algn="just">
                <a:lnSpc>
                  <a:spcPct val="125000"/>
                </a:lnSpc>
              </a:pPr>
              <a:r>
                <a:rPr lang="en-US" altLang="zh-CN" sz="1400" dirty="0">
                  <a:latin typeface="字魂36号-正文宋楷" panose="00000500000000000000" charset="-122"/>
                  <a:ea typeface="字魂36号-正文宋楷" panose="00000500000000000000" charset="-122"/>
                </a:rPr>
                <a:t>2012</a:t>
              </a:r>
              <a:r>
                <a:rPr lang="zh-CN" altLang="en-US" sz="1400" dirty="0">
                  <a:latin typeface="字魂36号-正文宋楷" panose="00000500000000000000" charset="-122"/>
                  <a:ea typeface="字魂36号-正文宋楷" panose="00000500000000000000" charset="-122"/>
                </a:rPr>
                <a:t>年东软公司前副总经理李某某为谋取暴利，伙同公司</a:t>
              </a:r>
              <a:r>
                <a:rPr lang="en-US" altLang="zh-CN" sz="1400" dirty="0">
                  <a:latin typeface="字魂36号-正文宋楷" panose="00000500000000000000" charset="-122"/>
                  <a:ea typeface="字魂36号-正文宋楷" panose="00000500000000000000" charset="-122"/>
                </a:rPr>
                <a:t>CT</a:t>
              </a:r>
              <a:r>
                <a:rPr lang="zh-CN" altLang="en-US" sz="1400" dirty="0">
                  <a:latin typeface="字魂36号-正文宋楷" panose="00000500000000000000" charset="-122"/>
                  <a:ea typeface="字魂36号-正文宋楷" panose="00000500000000000000" charset="-122"/>
                </a:rPr>
                <a:t>机研发部负责人张某采购负责人岳某等人，以许诺高额经济利益为手段，相继让</a:t>
              </a:r>
              <a:r>
                <a:rPr lang="en-US" altLang="zh-CN" sz="1400" dirty="0">
                  <a:latin typeface="字魂36号-正文宋楷" panose="00000500000000000000" charset="-122"/>
                  <a:ea typeface="字魂36号-正文宋楷" panose="00000500000000000000" charset="-122"/>
                </a:rPr>
                <a:t>CT</a:t>
              </a:r>
              <a:r>
                <a:rPr lang="zh-CN" altLang="en-US" sz="1400" dirty="0">
                  <a:latin typeface="字魂36号-正文宋楷" panose="00000500000000000000" charset="-122"/>
                  <a:ea typeface="字魂36号-正文宋楷" panose="00000500000000000000" charset="-122"/>
                </a:rPr>
                <a:t>机研发部</a:t>
              </a:r>
              <a:r>
                <a:rPr lang="en-US" altLang="zh-CN" sz="1400" dirty="0">
                  <a:latin typeface="字魂36号-正文宋楷" panose="00000500000000000000" charset="-122"/>
                  <a:ea typeface="字魂36号-正文宋楷" panose="00000500000000000000" charset="-122"/>
                </a:rPr>
                <a:t>17</a:t>
              </a:r>
              <a:r>
                <a:rPr lang="zh-CN" altLang="en-US" sz="1400" dirty="0">
                  <a:latin typeface="字魂36号-正文宋楷" panose="00000500000000000000" charset="-122"/>
                  <a:ea typeface="字魂36号-正文宋楷" panose="00000500000000000000" charset="-122"/>
                </a:rPr>
                <a:t>名核心技术人员窃取公司核心技术资料后，相继离职。犯罪嫌疑人窃取技术价值总计</a:t>
              </a:r>
              <a:r>
                <a:rPr lang="en-US" altLang="zh-CN" sz="1400" dirty="0">
                  <a:latin typeface="字魂36号-正文宋楷" panose="00000500000000000000" charset="-122"/>
                  <a:ea typeface="字魂36号-正文宋楷" panose="00000500000000000000" charset="-122"/>
                </a:rPr>
                <a:t>2400</a:t>
              </a:r>
              <a:r>
                <a:rPr lang="zh-CN" altLang="en-US" sz="1400" dirty="0">
                  <a:latin typeface="字魂36号-正文宋楷" panose="00000500000000000000" charset="-122"/>
                  <a:ea typeface="字魂36号-正文宋楷" panose="00000500000000000000" charset="-122"/>
                </a:rPr>
                <a:t>余万元，造成公司研发项目延迟，损失高达</a:t>
              </a:r>
              <a:r>
                <a:rPr lang="en-US" altLang="zh-CN" sz="1400" dirty="0">
                  <a:latin typeface="字魂36号-正文宋楷" panose="00000500000000000000" charset="-122"/>
                  <a:ea typeface="字魂36号-正文宋楷" panose="00000500000000000000" charset="-122"/>
                </a:rPr>
                <a:t>1470</a:t>
              </a:r>
              <a:r>
                <a:rPr lang="zh-CN" altLang="en-US" sz="1400" dirty="0">
                  <a:latin typeface="字魂36号-正文宋楷" panose="00000500000000000000" charset="-122"/>
                  <a:ea typeface="字魂36号-正文宋楷" panose="00000500000000000000" charset="-122"/>
                </a:rPr>
                <a:t>余万元。</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4"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 name="矩形: 圆角 2"/>
          <p:cNvSpPr>
            <a:spLocks noChangeAspect="1"/>
          </p:cNvSpPr>
          <p:nvPr/>
        </p:nvSpPr>
        <p:spPr>
          <a:xfrm>
            <a:off x="351734" y="260274"/>
            <a:ext cx="8440400" cy="4528998"/>
          </a:xfrm>
          <a:prstGeom prst="roundRect">
            <a:avLst>
              <a:gd name="adj" fmla="val 4836"/>
            </a:avLst>
          </a:prstGeom>
          <a:solidFill>
            <a:schemeClr val="bg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圆角 9"/>
          <p:cNvSpPr/>
          <p:nvPr/>
        </p:nvSpPr>
        <p:spPr>
          <a:xfrm>
            <a:off x="852805" y="683260"/>
            <a:ext cx="7438390" cy="3726815"/>
          </a:xfrm>
          <a:prstGeom prst="roundRect">
            <a:avLst>
              <a:gd name="adj" fmla="val 7505"/>
            </a:avLst>
          </a:prstGeom>
          <a:solidFill>
            <a:srgbClr val="C0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内容占位符 5"/>
          <p:cNvSpPr txBox="1"/>
          <p:nvPr/>
        </p:nvSpPr>
        <p:spPr>
          <a:xfrm>
            <a:off x="937260" y="1577340"/>
            <a:ext cx="7038975" cy="1979295"/>
          </a:xfrm>
          <a:prstGeom prst="rect">
            <a:avLst/>
          </a:prstGeom>
        </p:spPr>
        <p:txBody>
          <a:bodyPr vert="horz" lIns="91440" tIns="45720" rIns="91440" bIns="45720" rtlCol="0"/>
          <a:lst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6pPr>
            <a:lvl7pPr marL="20580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7pPr>
            <a:lvl8pPr marL="24009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8pPr>
            <a:lvl9pPr marL="2743835"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9pPr>
          </a:lstStyle>
          <a:p>
            <a:pPr indent="457200" algn="just">
              <a:lnSpc>
                <a:spcPct val="160000"/>
              </a:lnSpc>
            </a:pPr>
            <a:r>
              <a:rPr lang="zh-CN" altLang="en-US" sz="1400" dirty="0">
                <a:latin typeface="字魂36号-正文宋楷" panose="00000500000000000000" charset="-122"/>
                <a:ea typeface="字魂36号-正文宋楷" panose="00000500000000000000" charset="-122"/>
                <a:sym typeface="+mn-ea"/>
              </a:rPr>
              <a:t>综上所述，保密工作任重而道远，做好保密工作，要慎之又慎，切不可马虎大意。保密工作是一项长期坚持的工作，需要长期的坚持和持久不懈的努力。保密工作要以预防为主，要做好日常的维护防范工作，“亡羊补牢”对保密工作来说已经为时晚矣。做好保密工作不是一两个人的事情，而是需要企业每位员工的共同努力。因此，作为企业的一名成员，作为国家的一名公民，我们要明确自身的责任，不要为不良收益所动，不要在思想</a:t>
            </a:r>
            <a:r>
              <a:rPr lang="en-US" altLang="zh-CN" sz="1400" dirty="0">
                <a:latin typeface="字魂36号-正文宋楷" panose="00000500000000000000" charset="-122"/>
                <a:ea typeface="字魂36号-正文宋楷" panose="00000500000000000000" charset="-122"/>
                <a:sym typeface="+mn-ea"/>
              </a:rPr>
              <a:t>_</a:t>
            </a:r>
            <a:r>
              <a:rPr lang="zh-CN" altLang="en-US" sz="1400" dirty="0">
                <a:latin typeface="字魂36号-正文宋楷" panose="00000500000000000000" charset="-122"/>
                <a:ea typeface="字魂36号-正文宋楷" panose="00000500000000000000" charset="-122"/>
                <a:sym typeface="+mn-ea"/>
              </a:rPr>
              <a:t>上麻痹大意，要为切实维护国家和企业的利益做出自己的一份贡献和努力。</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30F5D-5E83-430B-A643-6BD6A0516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1070521"/>
            <a:ext cx="6858000" cy="1501230"/>
          </a:xfrm>
        </p:spPr>
        <p:txBody>
          <a:bodyPr>
            <a:normAutofit fontScale="90000"/>
          </a:bodyPr>
          <a:lstStyle/>
          <a:p>
            <a:pPr>
              <a:lnSpc>
                <a:spcPts val="6000"/>
              </a:lnSpc>
            </a:pP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如何做好行政机关事业</a:t>
            </a:r>
            <a:r>
              <a:rPr lang="en-US" altLang="zh-CN"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
            </a:r>
            <a:br>
              <a:rPr lang="en-US" altLang="zh-CN"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br>
            <a:r>
              <a:rPr lang="zh-CN" altLang="en-US" b="1" dirty="0">
                <a:solidFill>
                  <a:schemeClr val="bg1"/>
                </a:solidFill>
                <a:effectLst>
                  <a:outerShdw blurRad="38100" dist="38100" dir="2700000" algn="tl">
                    <a:srgbClr val="000000">
                      <a:alpha val="43137"/>
                    </a:srgbClr>
                  </a:outerShdw>
                </a:effectLst>
                <a:latin typeface="思源黑体 Medium" panose="020B0600000000000000" charset="-122"/>
                <a:ea typeface="思源黑体 Medium" panose="020B0600000000000000" charset="-122"/>
              </a:rPr>
              <a:t>单位保密工作</a:t>
            </a:r>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r="33600"/>
          <a:stretch>
            <a:fillRect/>
          </a:stretch>
        </p:blipFill>
        <p:spPr>
          <a:xfrm>
            <a:off x="7252163" y="397273"/>
            <a:ext cx="1295400" cy="847417"/>
          </a:xfrm>
          <a:prstGeom prst="rect">
            <a:avLst/>
          </a:prstGeom>
        </p:spPr>
      </p:pic>
      <p:sp>
        <p:nvSpPr>
          <p:cNvPr id="9" name="矩形: 圆角 8">
            <a:extLst>
              <a:ext uri="{FF2B5EF4-FFF2-40B4-BE49-F238E27FC236}">
                <a16:creationId xmlns:a16="http://schemas.microsoft.com/office/drawing/2014/main" xmlns="" id="{4AE69B6F-FC58-4E65-951D-BE2FC7D8E70B}"/>
              </a:ext>
            </a:extLst>
          </p:cNvPr>
          <p:cNvSpPr/>
          <p:nvPr/>
        </p:nvSpPr>
        <p:spPr>
          <a:xfrm>
            <a:off x="3581400" y="2762250"/>
            <a:ext cx="1695450" cy="3714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A30679EE-9DB9-4EDE-A4A8-A70421B85AA6}"/>
              </a:ext>
            </a:extLst>
          </p:cNvPr>
          <p:cNvSpPr txBox="1"/>
          <p:nvPr/>
        </p:nvSpPr>
        <p:spPr>
          <a:xfrm>
            <a:off x="3743325" y="2790825"/>
            <a:ext cx="1371600" cy="323165"/>
          </a:xfrm>
          <a:prstGeom prst="rect">
            <a:avLst/>
          </a:prstGeom>
          <a:noFill/>
        </p:spPr>
        <p:txBody>
          <a:bodyPr wrap="square" rtlCol="0">
            <a:spAutoFit/>
          </a:bodyPr>
          <a:lstStyle/>
          <a:p>
            <a:pPr algn="dist"/>
            <a:r>
              <a:rPr lang="zh-CN" altLang="en-US" sz="1500" dirty="0">
                <a:latin typeface="黑体" panose="02010609060101010101" pitchFamily="49" charset="-122"/>
                <a:ea typeface="黑体" panose="02010609060101010101" pitchFamily="49" charset="-122"/>
              </a:rPr>
              <a:t>汇报人：</a:t>
            </a:r>
            <a:r>
              <a:rPr lang="en-US" altLang="zh-CN" sz="1500" dirty="0">
                <a:latin typeface="黑体" panose="02010609060101010101" pitchFamily="49" charset="-122"/>
                <a:ea typeface="黑体" panose="02010609060101010101" pitchFamily="49" charset="-122"/>
              </a:rPr>
              <a:t>XXX</a:t>
            </a:r>
            <a:endParaRPr lang="zh-CN" altLang="en-US" sz="15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305918794"/>
      </p:ext>
    </p:extLst>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2|0.3|0.2"/>
</p:tagLst>
</file>

<file path=ppt/tags/tag2.xml><?xml version="1.0" encoding="utf-8"?>
<p:tagLst xmlns:a="http://schemas.openxmlformats.org/drawingml/2006/main" xmlns:r="http://schemas.openxmlformats.org/officeDocument/2006/relationships" xmlns:p="http://schemas.openxmlformats.org/presentationml/2006/main">
  <p:tag name="KSO_WM_SLIDE_SIZE" val="827*426"/>
  <p:tag name="KSO_WM_SLIDE_POSITION" val="66*36"/>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4"/>
  <p:tag name="KSO_WM_TEMPLATE_CATEGORY" val="custom"/>
  <p:tag name="KSO_WM_TEMPLATE_INDEX" val="20189051"/>
  <p:tag name="KSO_WM_SLIDE_ID" val="custom20189051_4"/>
  <p:tag name="KSO_WM_SLIDE_INDEX" val="4"/>
  <p:tag name="KSO_WM_TEMPLATE_SUBCATEGORY" val="combine"/>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xml><?xml version="1.0" encoding="utf-8"?>
<p:tagLst xmlns:a="http://schemas.openxmlformats.org/drawingml/2006/main" xmlns:r="http://schemas.openxmlformats.org/officeDocument/2006/relationships" xmlns:p="http://schemas.openxmlformats.org/presentationml/2006/main">
  <p:tag name="TIMING" val="|0.1|0.2|0.3|0.2"/>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6.xml><?xml version="1.0" encoding="utf-8"?>
<p:tagLst xmlns:a="http://schemas.openxmlformats.org/drawingml/2006/main" xmlns:r="http://schemas.openxmlformats.org/officeDocument/2006/relationships" xmlns:p="http://schemas.openxmlformats.org/presentationml/2006/main">
  <p:tag name="TIMING" val="|0.1|0.2|0.3|0.2"/>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8.xml><?xml version="1.0" encoding="utf-8"?>
<p:tagLst xmlns:a="http://schemas.openxmlformats.org/drawingml/2006/main" xmlns:r="http://schemas.openxmlformats.org/officeDocument/2006/relationships" xmlns:p="http://schemas.openxmlformats.org/presentationml/2006/main">
  <p:tag name="KSO_WM_SLIDE_SIZE" val="827*426"/>
  <p:tag name="KSO_WM_SLIDE_POSITION" val="66*36"/>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4"/>
  <p:tag name="KSO_WM_TEMPLATE_CATEGORY" val="custom"/>
  <p:tag name="KSO_WM_TEMPLATE_INDEX" val="20189051"/>
  <p:tag name="KSO_WM_SLIDE_ID" val="custom20189051_4"/>
  <p:tag name="KSO_WM_SLIDE_INDEX" val="4"/>
  <p:tag name="KSO_WM_TEMPLATE_SUBCATEGORY" val="combine"/>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0.xml><?xml version="1.0" encoding="utf-8"?>
<p:tagLst xmlns:a="http://schemas.openxmlformats.org/drawingml/2006/main" xmlns:r="http://schemas.openxmlformats.org/officeDocument/2006/relationships" xmlns:p="http://schemas.openxmlformats.org/presentationml/2006/main">
  <p:tag name="KSO_WM_SLIDE_SIZE" val="827*426"/>
  <p:tag name="KSO_WM_SLIDE_POSITION" val="66*36"/>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4"/>
  <p:tag name="KSO_WM_TEMPLATE_CATEGORY" val="custom"/>
  <p:tag name="KSO_WM_TEMPLATE_INDEX" val="20189051"/>
  <p:tag name="KSO_WM_SLIDE_ID" val="custom20189051_4"/>
  <p:tag name="KSO_WM_SLIDE_INDEX" val="4"/>
  <p:tag name="KSO_WM_TEMPLATE_SUBCATEGORY" val="combine"/>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2.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16.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8.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1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1.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4.xml><?xml version="1.0" encoding="utf-8"?>
<p:tagLst xmlns:a="http://schemas.openxmlformats.org/drawingml/2006/main" xmlns:r="http://schemas.openxmlformats.org/officeDocument/2006/relationships" xmlns:p="http://schemas.openxmlformats.org/presentationml/2006/main">
  <p:tag name="TIMING" val="|0.1|0.2|0.2|0.2|0.2"/>
</p:tagLst>
</file>

<file path=ppt/tags/tag2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6.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2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28.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2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30.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3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32.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3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34.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3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36.xml><?xml version="1.0" encoding="utf-8"?>
<p:tagLst xmlns:a="http://schemas.openxmlformats.org/drawingml/2006/main" xmlns:r="http://schemas.openxmlformats.org/officeDocument/2006/relationships" xmlns:p="http://schemas.openxmlformats.org/presentationml/2006/main">
  <p:tag name="TIMING" val="|0.2|0.2|0.2"/>
</p:tagLst>
</file>

<file path=ppt/tags/tag3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38.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3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0.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4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2.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4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4.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4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6.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4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48.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4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50.xml><?xml version="1.0" encoding="utf-8"?>
<p:tagLst xmlns:a="http://schemas.openxmlformats.org/drawingml/2006/main" xmlns:r="http://schemas.openxmlformats.org/officeDocument/2006/relationships"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5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52.xml><?xml version="1.0" encoding="utf-8"?>
<p:tagLst xmlns:a="http://schemas.openxmlformats.org/drawingml/2006/main" xmlns:r="http://schemas.openxmlformats.org/officeDocument/2006/relationships" xmlns:p="http://schemas.openxmlformats.org/presentationml/2006/main">
  <p:tag name="KSO_WM_SLIDE_SIZE" val="827*426"/>
  <p:tag name="KSO_WM_SLIDE_POSITION" val="66*36"/>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4"/>
  <p:tag name="KSO_WM_TEMPLATE_CATEGORY" val="custom"/>
  <p:tag name="KSO_WM_TEMPLATE_INDEX" val="20189051"/>
  <p:tag name="KSO_WM_SLIDE_ID" val="custom20189051_4"/>
  <p:tag name="KSO_WM_SLIDE_INDEX" val="4"/>
  <p:tag name="KSO_WM_TEMPLATE_SUBCATEGORY" val="combin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2905</Words>
  <Application>Microsoft Office PowerPoint</Application>
  <PresentationFormat>全屏显示(16:9)</PresentationFormat>
  <Paragraphs>225</Paragraphs>
  <Slides>32</Slides>
  <Notes>20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等线</vt:lpstr>
      <vt:lpstr>等线 Light</vt:lpstr>
      <vt:lpstr>黑体</vt:lpstr>
      <vt:lpstr>思源黑体 Medium</vt:lpstr>
      <vt:lpstr>思源宋体</vt:lpstr>
      <vt:lpstr>思源宋体 CN Heavy</vt:lpstr>
      <vt:lpstr>宋体</vt:lpstr>
      <vt:lpstr>微软雅黑</vt:lpstr>
      <vt:lpstr>叶根友毛笔行书2.0版</vt:lpstr>
      <vt:lpstr>字魂110号-武林江湖体</vt:lpstr>
      <vt:lpstr>字魂36号-正文宋楷</vt:lpstr>
      <vt:lpstr>Arial</vt:lpstr>
      <vt:lpstr>Calibri</vt:lpstr>
      <vt:lpstr>Office 主题​​</vt:lpstr>
      <vt:lpstr>如何做好行政机关事业 单位保密工作</vt:lpstr>
      <vt:lpstr>PowerPoint 演示文稿</vt:lpstr>
      <vt:lpstr>引 言</vt:lpstr>
      <vt:lpstr>PowerPoint 演示文稿</vt:lpstr>
      <vt:lpstr>PowerPoint 演示文稿</vt:lpstr>
      <vt:lpstr>PowerPoint 演示文稿</vt:lpstr>
      <vt:lpstr>一、修订《保密法》的时代背景</vt:lpstr>
      <vt:lpstr>二、修订《保密法》的重大意义</vt:lpstr>
      <vt:lpstr>  </vt:lpstr>
      <vt:lpstr>保密的基本知识</vt:lpstr>
      <vt:lpstr>PowerPoint 演示文稿</vt:lpstr>
      <vt:lpstr>  </vt:lpstr>
      <vt:lpstr>  </vt:lpstr>
      <vt:lpstr>PowerPoint 演示文稿</vt:lpstr>
      <vt:lpstr>PowerPoint 演示文稿</vt:lpstr>
      <vt:lpstr>当今保密工作面临的形势</vt:lpstr>
      <vt:lpstr>PowerPoint 演示文稿</vt:lpstr>
      <vt:lpstr>PowerPoint 演示文稿</vt:lpstr>
      <vt:lpstr>如何防范泄密事件的发生</vt:lpstr>
      <vt:lpstr>PowerPoint 演示文稿</vt:lpstr>
      <vt:lpstr>PowerPoint 演示文稿</vt:lpstr>
      <vt:lpstr>PowerPoint 演示文稿</vt:lpstr>
      <vt:lpstr>泄密应当追究的法律责任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如何做好行政机关事业 单位保密工作</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subject>素材来源网站当图网-www.99ppt.com</dc:subject>
  <dc:creator>素材来源网站当图网-www.99ppt.com</dc:creator>
  <dc:description>素材来源网站当图网-www.99ppt.com</dc:description>
  <cp:lastModifiedBy>Microsoft</cp:lastModifiedBy>
  <cp:revision>134</cp:revision>
  <dcterms:created xsi:type="dcterms:W3CDTF">2021-04-16T12:06:00Z</dcterms:created>
  <dcterms:modified xsi:type="dcterms:W3CDTF">2021-11-27T10:25:07Z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9D28E5D22323438CB38941C02645758E</vt:lpwstr>
  </property>
  <property fmtid="{D5CDD505-2E9C-101B-9397-08002B2CF9AE}" pid="3" name="KSOProductBuildVer">
    <vt:lpwstr>2052-11.1.0.9914</vt:lpwstr>
  </property>
  <property fmtid="{A09F084E-AD41-489F-8076-AA5BE3082BCA}" pid="100">
    <vt:ui4>5</vt:ui4>
  </property>
  <property fmtid="{64440492-4C8B-11D1-8B70-080036B11A03}" pid="11">
    <vt:lpwstr>素材来源网站当图网-www.99ppt.com</vt:lpwstr>
  </property>
</Properties>
</file>