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handoutMasterIdLst>
    <p:handoutMasterId r:id="rId3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90" r:id="rId17"/>
    <p:sldId id="272" r:id="rId18"/>
    <p:sldId id="273" r:id="rId19"/>
    <p:sldId id="274" r:id="rId20"/>
    <p:sldId id="275" r:id="rId21"/>
    <p:sldId id="276" r:id="rId22"/>
    <p:sldId id="277" r:id="rId23"/>
    <p:sldId id="292" r:id="rId24"/>
    <p:sldId id="279" r:id="rId25"/>
    <p:sldId id="280" r:id="rId26"/>
    <p:sldId id="281" r:id="rId27"/>
    <p:sldId id="282" r:id="rId28"/>
    <p:sldId id="283" r:id="rId29"/>
    <p:sldId id="284" r:id="rId30"/>
    <p:sldId id="285" r:id="rId31"/>
    <p:sldId id="286" r:id="rId32"/>
    <p:sldId id="287" r:id="rId33"/>
    <p:sldId id="288" r:id="rId34"/>
    <p:sldId id="291"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060D"/>
    <a:srgbClr val="E5BD3C"/>
    <a:srgbClr val="E9A9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914" y="-8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886728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F932E-4853-41DD-A907-F789FB8F35DF}" type="datetimeFigureOut">
              <a:rPr lang="zh-CN" altLang="en-US" smtClean="0"/>
              <a:t>2022-11-6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E8D37C-A765-422E-A23F-9DB57CDE9643}" type="slidenum">
              <a:rPr lang="zh-CN" altLang="en-US" smtClean="0"/>
              <a:t>‹#›</a:t>
            </a:fld>
            <a:endParaRPr lang="zh-CN" altLang="en-US"/>
          </a:p>
        </p:txBody>
      </p:sp>
    </p:spTree>
    <p:extLst>
      <p:ext uri="{BB962C8B-B14F-4D97-AF65-F5344CB8AC3E}">
        <p14:creationId xmlns:p14="http://schemas.microsoft.com/office/powerpoint/2010/main" val="859577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20D37EF-F292-48CE-B790-84A8A0CF14B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2</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
        <p:nvSpPr>
          <p:cNvPr id="7172"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8A2B791-F294-4050-9AFA-9A68E8CC97E1}"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3</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20D37EF-F292-48CE-B790-84A8A0CF14B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20D37EF-F292-48CE-B790-84A8A0CF14B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6</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8</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9</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10</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11</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12</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13</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14</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15</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20D37EF-F292-48CE-B790-84A8A0CF14B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18</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19</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20</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21</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22</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20D37EF-F292-48CE-B790-84A8A0CF14B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24</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25</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26</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28</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29</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30</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31</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32</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rPr>
              <a:t>33</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20D37EF-F292-48CE-B790-84A8A0CF14B6}"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93FE59-B718-49F1-92A8-40B562F5F356}" type="datetimeFigureOut">
              <a:rPr lang="zh-CN" altLang="en-US" smtClean="0"/>
              <a:t>2022-11-6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E6AAA2-F458-4753-A643-C65ACAA22CA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首尾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54010" r="700" b="6389"/>
          <a:stretch>
            <a:fillRect/>
          </a:stretch>
        </p:blipFill>
        <p:spPr>
          <a:xfrm>
            <a:off x="-1" y="-9526"/>
            <a:ext cx="12201525" cy="6867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正文页">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p:cNvSpPr/>
          <p:nvPr userDrawn="1"/>
        </p:nvSpPr>
        <p:spPr>
          <a:xfrm>
            <a:off x="0" y="171450"/>
            <a:ext cx="121920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1022&#10;102231"/>
          <p:cNvSpPr/>
          <p:nvPr userDrawn="1">
            <p:custDataLst>
              <p:tags r:id="rId1"/>
            </p:custDataLst>
          </p:nvPr>
        </p:nvSpPr>
        <p:spPr>
          <a:xfrm>
            <a:off x="9499600" y="336622"/>
            <a:ext cx="2692400" cy="276999"/>
          </a:xfrm>
          <a:prstGeom prst="rect">
            <a:avLst/>
          </a:prstGeom>
        </p:spPr>
        <p:txBody>
          <a:bodyPr wrap="square">
            <a:spAutoFit/>
          </a:bodyPr>
          <a:lstStyle/>
          <a:p>
            <a:pPr algn="dist"/>
            <a:r>
              <a:rPr lang="zh-CN" altLang="en-US" sz="1200" dirty="0">
                <a:solidFill>
                  <a:srgbClr val="C00000"/>
                </a:solidFill>
                <a:latin typeface="思源黑体 CN Normal" panose="020B0400000000000000" pitchFamily="34" charset="-122"/>
                <a:ea typeface="思源黑体 CN Normal" panose="020B0400000000000000" pitchFamily="34" charset="-122"/>
              </a:rPr>
              <a:t>练好“三功”，远离廉政风险</a:t>
            </a:r>
          </a:p>
        </p:txBody>
      </p:sp>
      <p:sp>
        <p:nvSpPr>
          <p:cNvPr id="6" name="矩形 5"/>
          <p:cNvSpPr/>
          <p:nvPr userDrawn="1"/>
        </p:nvSpPr>
        <p:spPr>
          <a:xfrm>
            <a:off x="0" y="1190625"/>
            <a:ext cx="12192000" cy="5362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sp>
        <p:nvSpPr>
          <p:cNvPr id="5" name="PA-1022&#10;10227"/>
          <p:cNvSpPr txBox="1"/>
          <p:nvPr userDrawn="1">
            <p:custDataLst>
              <p:tags r:id="rId1"/>
            </p:custDataLst>
          </p:nvPr>
        </p:nvSpPr>
        <p:spPr>
          <a:xfrm>
            <a:off x="8587392" y="306049"/>
            <a:ext cx="1675004" cy="430887"/>
          </a:xfrm>
          <a:prstGeom prst="rect">
            <a:avLst/>
          </a:prstGeom>
          <a:noFill/>
          <a:effectLst/>
        </p:spPr>
        <p:txBody>
          <a:bodyPr wrap="square" rtlCol="0">
            <a:spAutoFit/>
          </a:bodyPr>
          <a:lstStyle/>
          <a:p>
            <a:pPr algn="dist"/>
            <a:r>
              <a:rPr lang="zh-CN" altLang="en-US" sz="2200" dirty="0">
                <a:solidFill>
                  <a:srgbClr val="C00000"/>
                </a:solidFill>
                <a:latin typeface="思源黑体 CN Normal" panose="020B0400000000000000" pitchFamily="34" charset="-122"/>
                <a:ea typeface="思源黑体 CN Normal" panose="020B0400000000000000" pitchFamily="34" charset="-122"/>
              </a:rPr>
              <a:t>中国共产党</a:t>
            </a:r>
            <a:endParaRPr lang="en-US" altLang="zh-CN" sz="2200" dirty="0">
              <a:solidFill>
                <a:srgbClr val="C00000"/>
              </a:solidFill>
              <a:latin typeface="思源黑体 CN Normal" panose="020B0400000000000000" pitchFamily="34" charset="-122"/>
              <a:ea typeface="思源黑体 CN Normal" panose="020B0400000000000000" pitchFamily="34" charset="-122"/>
            </a:endParaRPr>
          </a:p>
        </p:txBody>
      </p:sp>
      <p:sp>
        <p:nvSpPr>
          <p:cNvPr id="6" name="PA-1022&#10;10228"/>
          <p:cNvSpPr txBox="1"/>
          <p:nvPr userDrawn="1">
            <p:custDataLst>
              <p:tags r:id="rId2"/>
            </p:custDataLst>
          </p:nvPr>
        </p:nvSpPr>
        <p:spPr>
          <a:xfrm>
            <a:off x="10162021" y="438713"/>
            <a:ext cx="2029979" cy="276999"/>
          </a:xfrm>
          <a:prstGeom prst="rect">
            <a:avLst/>
          </a:prstGeom>
          <a:noFill/>
          <a:effectLst/>
        </p:spPr>
        <p:txBody>
          <a:bodyPr wrap="none" rtlCol="0">
            <a:spAutoFit/>
          </a:bodyPr>
          <a:lstStyle/>
          <a:p>
            <a:pPr algn="ctr"/>
            <a:r>
              <a:rPr lang="en-US" altLang="zh-CN" sz="1200" dirty="0">
                <a:solidFill>
                  <a:srgbClr val="C00000"/>
                </a:solidFill>
                <a:latin typeface="思源黑体 CN Normal" panose="020B0400000000000000" pitchFamily="34" charset="-122"/>
                <a:ea typeface="思源黑体 CN Normal" panose="020B0400000000000000" pitchFamily="34" charset="-122"/>
              </a:rPr>
              <a:t>Communist Party of China</a:t>
            </a:r>
            <a:endParaRPr lang="zh-CN" altLang="en-US" sz="1200" dirty="0">
              <a:solidFill>
                <a:srgbClr val="C00000"/>
              </a:solidFill>
              <a:latin typeface="思源黑体 CN Normal" panose="020B0400000000000000" pitchFamily="34" charset="-122"/>
              <a:ea typeface="思源黑体 CN Normal" panose="020B0400000000000000" pitchFamily="34" charset="-122"/>
            </a:endParaRPr>
          </a:p>
        </p:txBody>
      </p:sp>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656741"/>
            <a:ext cx="12180774" cy="12012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3FE59-B718-49F1-92A8-40B562F5F356}" type="datetimeFigureOut">
              <a:rPr lang="zh-CN" altLang="en-US" smtClean="0"/>
              <a:t>2022-11-6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6AAA2-F458-4753-A643-C65ACAA22CA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tags" Target="../tags/tag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0.xml"/><Relationship Id="rId7" Type="http://schemas.openxmlformats.org/officeDocument/2006/relationships/notesSlide" Target="../notesSlides/notesSlide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14.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2.pn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8.png"/><Relationship Id="rId5" Type="http://schemas.openxmlformats.org/officeDocument/2006/relationships/tags" Target="../tags/tag17.xml"/><Relationship Id="rId10" Type="http://schemas.openxmlformats.org/officeDocument/2006/relationships/image" Target="../media/image1.png"/><Relationship Id="rId4" Type="http://schemas.openxmlformats.org/officeDocument/2006/relationships/tags" Target="../tags/tag16.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2.png"/><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image" Target="../media/image9.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image" Target="../media/image8.png"/><Relationship Id="rId5" Type="http://schemas.openxmlformats.org/officeDocument/2006/relationships/tags" Target="../tags/tag24.xml"/><Relationship Id="rId10" Type="http://schemas.openxmlformats.org/officeDocument/2006/relationships/image" Target="../media/image1.png"/><Relationship Id="rId4" Type="http://schemas.openxmlformats.org/officeDocument/2006/relationships/tags" Target="../tags/tag23.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2.png"/><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image" Target="../media/image9.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image" Target="../media/image8.png"/><Relationship Id="rId5" Type="http://schemas.openxmlformats.org/officeDocument/2006/relationships/tags" Target="../tags/tag31.xml"/><Relationship Id="rId10" Type="http://schemas.openxmlformats.org/officeDocument/2006/relationships/image" Target="../media/image1.png"/><Relationship Id="rId4" Type="http://schemas.openxmlformats.org/officeDocument/2006/relationships/tags" Target="../tags/tag30.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A-102217"/>
          <p:cNvSpPr/>
          <p:nvPr>
            <p:custDataLst>
              <p:tags r:id="rId1"/>
            </p:custDataLst>
          </p:nvPr>
        </p:nvSpPr>
        <p:spPr>
          <a:xfrm>
            <a:off x="4390774" y="3627625"/>
            <a:ext cx="1737202" cy="296676"/>
          </a:xfrm>
          <a:custGeom>
            <a:avLst/>
            <a:gdLst>
              <a:gd name="connsiteX0" fmla="*/ 5072184 w 5312999"/>
              <a:gd name="connsiteY0" fmla="*/ 481580 h 481580"/>
              <a:gd name="connsiteX1" fmla="*/ 240790 w 5312999"/>
              <a:gd name="connsiteY1" fmla="*/ 481580 h 481580"/>
              <a:gd name="connsiteX2" fmla="*/ 0 w 5312999"/>
              <a:gd name="connsiteY2" fmla="*/ 240790 h 481580"/>
              <a:gd name="connsiteX3" fmla="*/ 0 w 5312999"/>
              <a:gd name="connsiteY3" fmla="*/ 240790 h 481580"/>
              <a:gd name="connsiteX4" fmla="*/ 240790 w 5312999"/>
              <a:gd name="connsiteY4" fmla="*/ 0 h 481580"/>
              <a:gd name="connsiteX5" fmla="*/ 5072210 w 5312999"/>
              <a:gd name="connsiteY5" fmla="*/ 0 h 481580"/>
              <a:gd name="connsiteX6" fmla="*/ 5313000 w 5312999"/>
              <a:gd name="connsiteY6" fmla="*/ 240790 h 481580"/>
              <a:gd name="connsiteX7" fmla="*/ 5313000 w 5312999"/>
              <a:gd name="connsiteY7" fmla="*/ 240790 h 481580"/>
              <a:gd name="connsiteX8" fmla="*/ 5072184 w 5312999"/>
              <a:gd name="connsiteY8" fmla="*/ 481580 h 481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12999" h="481580">
                <a:moveTo>
                  <a:pt x="5072184" y="481580"/>
                </a:moveTo>
                <a:lnTo>
                  <a:pt x="240790" y="481580"/>
                </a:lnTo>
                <a:cubicBezTo>
                  <a:pt x="107809" y="481580"/>
                  <a:pt x="0" y="373771"/>
                  <a:pt x="0" y="240790"/>
                </a:cubicBezTo>
                <a:lnTo>
                  <a:pt x="0" y="240790"/>
                </a:lnTo>
                <a:cubicBezTo>
                  <a:pt x="0" y="107809"/>
                  <a:pt x="107809" y="0"/>
                  <a:pt x="240790" y="0"/>
                </a:cubicBezTo>
                <a:lnTo>
                  <a:pt x="5072210" y="0"/>
                </a:lnTo>
                <a:cubicBezTo>
                  <a:pt x="5205191" y="0"/>
                  <a:pt x="5313000" y="107809"/>
                  <a:pt x="5313000" y="240790"/>
                </a:cubicBezTo>
                <a:lnTo>
                  <a:pt x="5313000" y="240790"/>
                </a:lnTo>
                <a:cubicBezTo>
                  <a:pt x="5313000" y="373771"/>
                  <a:pt x="5205191" y="481580"/>
                  <a:pt x="5072184" y="481580"/>
                </a:cubicBezTo>
                <a:close/>
              </a:path>
            </a:pathLst>
          </a:custGeom>
          <a:solidFill>
            <a:srgbClr val="E5BD3C"/>
          </a:solidFill>
          <a:ln w="2588" cap="flat">
            <a:noFill/>
            <a:prstDash val="solid"/>
            <a:miter/>
          </a:ln>
        </p:spPr>
        <p:txBody>
          <a:bodyPr rtlCol="0" anchor="ctr"/>
          <a:lstStyle/>
          <a:p>
            <a:pPr algn="ctr"/>
            <a:r>
              <a:rPr lang="zh-CN" altLang="en-US" sz="16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主讲人：王玺威</a:t>
            </a:r>
          </a:p>
        </p:txBody>
      </p:sp>
      <p:sp>
        <p:nvSpPr>
          <p:cNvPr id="84" name="PA-102219"/>
          <p:cNvSpPr/>
          <p:nvPr>
            <p:custDataLst>
              <p:tags r:id="rId2"/>
            </p:custDataLst>
          </p:nvPr>
        </p:nvSpPr>
        <p:spPr>
          <a:xfrm>
            <a:off x="1003525" y="2164222"/>
            <a:ext cx="10740799" cy="1138773"/>
          </a:xfrm>
          <a:prstGeom prst="rect">
            <a:avLst/>
          </a:prstGeom>
        </p:spPr>
        <p:txBody>
          <a:bodyPr wrap="square">
            <a:spAutoFit/>
          </a:bodyPr>
          <a:lstStyle/>
          <a:p>
            <a:pPr algn="dist"/>
            <a:r>
              <a:rPr lang="zh-CN" altLang="en-US" sz="6800" dirty="0">
                <a:solidFill>
                  <a:srgbClr val="E5BD3C"/>
                </a:solidFill>
                <a:latin typeface="思源黑体 CN Bold" panose="020B0800000000000000" pitchFamily="34" charset="-122"/>
                <a:ea typeface="思源黑体 CN Bold" panose="020B0800000000000000" pitchFamily="34" charset="-122"/>
                <a:sym typeface="思源黑体 CN Normal" panose="020B0400000000000000" pitchFamily="34" charset="-122"/>
              </a:rPr>
              <a:t>练好“三功”远离廉政风险</a:t>
            </a:r>
          </a:p>
        </p:txBody>
      </p:sp>
      <p:sp>
        <p:nvSpPr>
          <p:cNvPr id="74" name="PA-102220"/>
          <p:cNvSpPr/>
          <p:nvPr>
            <p:custDataLst>
              <p:tags r:id="rId3"/>
            </p:custDataLst>
          </p:nvPr>
        </p:nvSpPr>
        <p:spPr>
          <a:xfrm>
            <a:off x="3015002" y="1477586"/>
            <a:ext cx="6454549" cy="523220"/>
          </a:xfrm>
          <a:prstGeom prst="rect">
            <a:avLst/>
          </a:prstGeom>
        </p:spPr>
        <p:txBody>
          <a:bodyPr wrap="square">
            <a:spAutoFit/>
          </a:bodyPr>
          <a:lstStyle/>
          <a:p>
            <a:pPr algn="dist"/>
            <a:r>
              <a:rPr lang="zh-CN" altLang="en-US" sz="2800" dirty="0">
                <a:solidFill>
                  <a:srgbClr val="E5BD3C"/>
                </a:solidFill>
                <a:latin typeface="思源黑体 CN Bold" panose="020B0800000000000000" pitchFamily="34" charset="-122"/>
                <a:ea typeface="思源黑体 CN Bold" panose="020B0800000000000000" pitchFamily="34" charset="-122"/>
                <a:sym typeface="思源黑体 CN Normal" panose="020B0400000000000000" pitchFamily="34" charset="-122"/>
              </a:rPr>
              <a:t>☆党风廉政建设专题党课☆</a:t>
            </a:r>
          </a:p>
        </p:txBody>
      </p:sp>
      <p:sp>
        <p:nvSpPr>
          <p:cNvPr id="6" name="PA-102217"/>
          <p:cNvSpPr/>
          <p:nvPr>
            <p:custDataLst>
              <p:tags r:id="rId4"/>
            </p:custDataLst>
          </p:nvPr>
        </p:nvSpPr>
        <p:spPr>
          <a:xfrm>
            <a:off x="6511448" y="3627625"/>
            <a:ext cx="2327751" cy="296676"/>
          </a:xfrm>
          <a:custGeom>
            <a:avLst/>
            <a:gdLst>
              <a:gd name="connsiteX0" fmla="*/ 5072184 w 5312999"/>
              <a:gd name="connsiteY0" fmla="*/ 481580 h 481580"/>
              <a:gd name="connsiteX1" fmla="*/ 240790 w 5312999"/>
              <a:gd name="connsiteY1" fmla="*/ 481580 h 481580"/>
              <a:gd name="connsiteX2" fmla="*/ 0 w 5312999"/>
              <a:gd name="connsiteY2" fmla="*/ 240790 h 481580"/>
              <a:gd name="connsiteX3" fmla="*/ 0 w 5312999"/>
              <a:gd name="connsiteY3" fmla="*/ 240790 h 481580"/>
              <a:gd name="connsiteX4" fmla="*/ 240790 w 5312999"/>
              <a:gd name="connsiteY4" fmla="*/ 0 h 481580"/>
              <a:gd name="connsiteX5" fmla="*/ 5072210 w 5312999"/>
              <a:gd name="connsiteY5" fmla="*/ 0 h 481580"/>
              <a:gd name="connsiteX6" fmla="*/ 5313000 w 5312999"/>
              <a:gd name="connsiteY6" fmla="*/ 240790 h 481580"/>
              <a:gd name="connsiteX7" fmla="*/ 5313000 w 5312999"/>
              <a:gd name="connsiteY7" fmla="*/ 240790 h 481580"/>
              <a:gd name="connsiteX8" fmla="*/ 5072184 w 5312999"/>
              <a:gd name="connsiteY8" fmla="*/ 481580 h 481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12999" h="481580">
                <a:moveTo>
                  <a:pt x="5072184" y="481580"/>
                </a:moveTo>
                <a:lnTo>
                  <a:pt x="240790" y="481580"/>
                </a:lnTo>
                <a:cubicBezTo>
                  <a:pt x="107809" y="481580"/>
                  <a:pt x="0" y="373771"/>
                  <a:pt x="0" y="240790"/>
                </a:cubicBezTo>
                <a:lnTo>
                  <a:pt x="0" y="240790"/>
                </a:lnTo>
                <a:cubicBezTo>
                  <a:pt x="0" y="107809"/>
                  <a:pt x="107809" y="0"/>
                  <a:pt x="240790" y="0"/>
                </a:cubicBezTo>
                <a:lnTo>
                  <a:pt x="5072210" y="0"/>
                </a:lnTo>
                <a:cubicBezTo>
                  <a:pt x="5205191" y="0"/>
                  <a:pt x="5313000" y="107809"/>
                  <a:pt x="5313000" y="240790"/>
                </a:cubicBezTo>
                <a:lnTo>
                  <a:pt x="5313000" y="240790"/>
                </a:lnTo>
                <a:cubicBezTo>
                  <a:pt x="5313000" y="373771"/>
                  <a:pt x="5205191" y="481580"/>
                  <a:pt x="5072184" y="481580"/>
                </a:cubicBezTo>
                <a:close/>
              </a:path>
            </a:pathLst>
          </a:custGeom>
          <a:solidFill>
            <a:srgbClr val="E5BD3C"/>
          </a:solidFill>
          <a:ln w="2588" cap="flat">
            <a:noFill/>
            <a:prstDash val="solid"/>
            <a:miter/>
          </a:ln>
        </p:spPr>
        <p:txBody>
          <a:bodyPr rtlCol="0" anchor="ctr"/>
          <a:lstStyle/>
          <a:p>
            <a:pPr algn="ctr"/>
            <a:r>
              <a:rPr lang="zh-CN" altLang="en-US" sz="16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时间：</a:t>
            </a:r>
            <a:r>
              <a:rPr lang="en-US" altLang="zh-CN" sz="16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2022</a:t>
            </a:r>
            <a:r>
              <a:rPr lang="zh-CN" altLang="en-US" sz="16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r>
              <a:rPr lang="en-US" altLang="zh-CN" sz="16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5</a:t>
            </a:r>
            <a:r>
              <a:rPr lang="zh-CN" altLang="en-US" sz="16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月</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21132" y="1268687"/>
            <a:ext cx="6353021" cy="1015406"/>
          </a:xfrm>
          <a:prstGeom prst="rect">
            <a:avLst/>
          </a:prstGeom>
        </p:spPr>
        <p:txBody>
          <a:bodyPr wrap="none">
            <a:spAutoFit/>
          </a:bodyPr>
          <a:lstStyle/>
          <a:p>
            <a:r>
              <a:rPr lang="zh-CN" altLang="zh-CN" sz="24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我们党历来高度重视</a:t>
            </a:r>
            <a:endParaRPr lang="en-US" altLang="zh-CN" sz="24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r>
              <a:rPr lang="zh-CN" altLang="zh-CN" sz="3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党风廉政建设</a:t>
            </a:r>
            <a:r>
              <a:rPr lang="zh-CN" altLang="zh-CN" sz="3600" b="1"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和</a:t>
            </a:r>
            <a:r>
              <a:rPr lang="zh-CN" altLang="zh-CN" sz="3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反不廉洁斗争</a:t>
            </a:r>
            <a:endParaRPr lang="zh-CN" altLang="en-US" sz="3600" b="1"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0" name="任意多边形: 形状 79"/>
          <p:cNvSpPr/>
          <p:nvPr/>
        </p:nvSpPr>
        <p:spPr bwMode="auto">
          <a:xfrm flipH="1">
            <a:off x="0" y="1810693"/>
            <a:ext cx="3657441" cy="5047307"/>
          </a:xfrm>
          <a:custGeom>
            <a:avLst/>
            <a:gdLst>
              <a:gd name="connsiteX0" fmla="*/ 3969632 w 4982285"/>
              <a:gd name="connsiteY0" fmla="*/ 0 h 6875606"/>
              <a:gd name="connsiteX1" fmla="*/ 4982285 w 4982285"/>
              <a:gd name="connsiteY1" fmla="*/ 0 h 6875606"/>
              <a:gd name="connsiteX2" fmla="*/ 4982285 w 4982285"/>
              <a:gd name="connsiteY2" fmla="*/ 1881908 h 6875606"/>
              <a:gd name="connsiteX3" fmla="*/ 2099172 w 4982285"/>
              <a:gd name="connsiteY3" fmla="*/ 6875606 h 6875606"/>
              <a:gd name="connsiteX4" fmla="*/ 0 w 4982285"/>
              <a:gd name="connsiteY4" fmla="*/ 6875606 h 6875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2285" h="6875606">
                <a:moveTo>
                  <a:pt x="3969632" y="0"/>
                </a:moveTo>
                <a:lnTo>
                  <a:pt x="4982285" y="0"/>
                </a:lnTo>
                <a:lnTo>
                  <a:pt x="4982285" y="1881908"/>
                </a:lnTo>
                <a:lnTo>
                  <a:pt x="2099172" y="6875606"/>
                </a:lnTo>
                <a:lnTo>
                  <a:pt x="0" y="6875606"/>
                </a:lnTo>
                <a:close/>
              </a:path>
            </a:pathLst>
          </a:custGeom>
          <a:solidFill>
            <a:srgbClr val="AC060D"/>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矩形 6"/>
          <p:cNvSpPr/>
          <p:nvPr/>
        </p:nvSpPr>
        <p:spPr>
          <a:xfrm>
            <a:off x="6053026" y="3443221"/>
            <a:ext cx="4532648" cy="1292085"/>
          </a:xfrm>
          <a:prstGeom prst="rect">
            <a:avLst/>
          </a:prstGeom>
        </p:spPr>
        <p:txBody>
          <a:bodyPr wrap="square">
            <a:spAutoFit/>
          </a:bodyPr>
          <a:lstStyle/>
          <a:p>
            <a:pPr algn="just">
              <a:lnSpc>
                <a:spcPct val="130000"/>
              </a:lnSpc>
            </a:pPr>
            <a:r>
              <a:rPr lang="zh-CN" altLang="en-US" sz="2000"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“务必使同志们继续地保持谦虚、谨慎、不骄不躁的作风，务必使同志们继续地保持艰苦奋斗的作风”</a:t>
            </a:r>
            <a:endParaRPr lang="zh-CN" altLang="en-US" sz="1800"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 name="矩形 8"/>
          <p:cNvSpPr/>
          <p:nvPr/>
        </p:nvSpPr>
        <p:spPr>
          <a:xfrm>
            <a:off x="5366602" y="5187655"/>
            <a:ext cx="5311791" cy="1172052"/>
          </a:xfrm>
          <a:prstGeom prst="rect">
            <a:avLst/>
          </a:prstGeom>
        </p:spPr>
        <p:txBody>
          <a:bodyPr wrap="square">
            <a:spAutoFit/>
          </a:bodyPr>
          <a:lstStyle/>
          <a:p>
            <a:pPr algn="just">
              <a:lnSpc>
                <a:spcPct val="130000"/>
              </a:lnSpc>
            </a:pP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两个务必</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是我们党在长期革命实践中形成的优良作风，</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提醒我们不要被敌人的腐朽思想所侵蚀，永葆共产党人的本色。</a:t>
            </a:r>
          </a:p>
        </p:txBody>
      </p:sp>
      <p:sp>
        <p:nvSpPr>
          <p:cNvPr id="11" name="矩形 10"/>
          <p:cNvSpPr/>
          <p:nvPr/>
        </p:nvSpPr>
        <p:spPr>
          <a:xfrm>
            <a:off x="5366602" y="2531003"/>
            <a:ext cx="6093620" cy="491490"/>
          </a:xfrm>
          <a:prstGeom prst="rect">
            <a:avLst/>
          </a:prstGeom>
        </p:spPr>
        <p:txBody>
          <a:bodyPr wrap="square">
            <a:spAutoFit/>
          </a:bodyPr>
          <a:lstStyle/>
          <a:p>
            <a:pPr algn="just">
              <a:lnSpc>
                <a:spcPct val="130000"/>
              </a:lnSpc>
            </a:pP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毛泽东同志早</a:t>
            </a:r>
            <a:r>
              <a:rPr lang="zh-CN" altLang="en-US"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就向全党提出了</a:t>
            </a:r>
            <a:r>
              <a:rPr lang="en-US"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两个务必</a:t>
            </a:r>
            <a:r>
              <a:rPr lang="en-US"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的要求</a:t>
            </a:r>
            <a:r>
              <a:rPr lang="zh-CN" altLang="en-US"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sp>
        <p:nvSpPr>
          <p:cNvPr id="82" name="Freeform 5"/>
          <p:cNvSpPr>
            <a:spLocks noEditPoints="1"/>
          </p:cNvSpPr>
          <p:nvPr/>
        </p:nvSpPr>
        <p:spPr bwMode="auto">
          <a:xfrm>
            <a:off x="5482370" y="3401047"/>
            <a:ext cx="445240" cy="423806"/>
          </a:xfrm>
          <a:custGeom>
            <a:avLst/>
            <a:gdLst>
              <a:gd name="T0" fmla="*/ 0 w 2014"/>
              <a:gd name="T1" fmla="*/ 1909 h 1909"/>
              <a:gd name="T2" fmla="*/ 0 w 2014"/>
              <a:gd name="T3" fmla="*/ 1224 h 1909"/>
              <a:gd name="T4" fmla="*/ 872 w 2014"/>
              <a:gd name="T5" fmla="*/ 0 h 1909"/>
              <a:gd name="T6" fmla="*/ 872 w 2014"/>
              <a:gd name="T7" fmla="*/ 290 h 1909"/>
              <a:gd name="T8" fmla="*/ 353 w 2014"/>
              <a:gd name="T9" fmla="*/ 1142 h 1909"/>
              <a:gd name="T10" fmla="*/ 789 w 2014"/>
              <a:gd name="T11" fmla="*/ 1142 h 1909"/>
              <a:gd name="T12" fmla="*/ 789 w 2014"/>
              <a:gd name="T13" fmla="*/ 1909 h 1909"/>
              <a:gd name="T14" fmla="*/ 0 w 2014"/>
              <a:gd name="T15" fmla="*/ 1909 h 1909"/>
              <a:gd name="T16" fmla="*/ 1142 w 2014"/>
              <a:gd name="T17" fmla="*/ 1909 h 1909"/>
              <a:gd name="T18" fmla="*/ 1142 w 2014"/>
              <a:gd name="T19" fmla="*/ 1224 h 1909"/>
              <a:gd name="T20" fmla="*/ 2014 w 2014"/>
              <a:gd name="T21" fmla="*/ 0 h 1909"/>
              <a:gd name="T22" fmla="*/ 2014 w 2014"/>
              <a:gd name="T23" fmla="*/ 290 h 1909"/>
              <a:gd name="T24" fmla="*/ 1515 w 2014"/>
              <a:gd name="T25" fmla="*/ 1142 h 1909"/>
              <a:gd name="T26" fmla="*/ 1931 w 2014"/>
              <a:gd name="T27" fmla="*/ 1142 h 1909"/>
              <a:gd name="T28" fmla="*/ 1931 w 2014"/>
              <a:gd name="T29" fmla="*/ 1909 h 1909"/>
              <a:gd name="T30" fmla="*/ 1142 w 2014"/>
              <a:gd name="T31"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0" y="1909"/>
                </a:moveTo>
                <a:lnTo>
                  <a:pt x="0" y="1224"/>
                </a:lnTo>
                <a:cubicBezTo>
                  <a:pt x="0" y="630"/>
                  <a:pt x="290" y="221"/>
                  <a:pt x="872" y="0"/>
                </a:cubicBezTo>
                <a:lnTo>
                  <a:pt x="872" y="290"/>
                </a:lnTo>
                <a:cubicBezTo>
                  <a:pt x="512" y="498"/>
                  <a:pt x="339" y="781"/>
                  <a:pt x="353" y="1142"/>
                </a:cubicBezTo>
                <a:lnTo>
                  <a:pt x="789" y="1142"/>
                </a:lnTo>
                <a:lnTo>
                  <a:pt x="789" y="1909"/>
                </a:lnTo>
                <a:lnTo>
                  <a:pt x="0" y="1909"/>
                </a:lnTo>
                <a:close/>
                <a:moveTo>
                  <a:pt x="1142" y="1909"/>
                </a:moveTo>
                <a:lnTo>
                  <a:pt x="1142" y="1224"/>
                </a:lnTo>
                <a:cubicBezTo>
                  <a:pt x="1142" y="630"/>
                  <a:pt x="1432" y="221"/>
                  <a:pt x="2014" y="0"/>
                </a:cubicBezTo>
                <a:lnTo>
                  <a:pt x="2014" y="290"/>
                </a:lnTo>
                <a:cubicBezTo>
                  <a:pt x="1668" y="484"/>
                  <a:pt x="1501" y="768"/>
                  <a:pt x="1515" y="1142"/>
                </a:cubicBezTo>
                <a:lnTo>
                  <a:pt x="1931" y="1142"/>
                </a:lnTo>
                <a:lnTo>
                  <a:pt x="1931" y="1909"/>
                </a:lnTo>
                <a:lnTo>
                  <a:pt x="1142" y="1909"/>
                </a:lnTo>
                <a:close/>
              </a:path>
            </a:pathLst>
          </a:custGeom>
          <a:solidFill>
            <a:srgbClr val="C00000"/>
          </a:solidFill>
          <a:ln>
            <a:noFill/>
          </a:ln>
        </p:spPr>
        <p:txBody>
          <a:bodyPr vert="horz" wrap="square" lIns="91404" tIns="45702" rIns="91404" bIns="45702"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3" name="Freeform 6"/>
          <p:cNvSpPr>
            <a:spLocks noEditPoints="1"/>
          </p:cNvSpPr>
          <p:nvPr/>
        </p:nvSpPr>
        <p:spPr bwMode="auto">
          <a:xfrm>
            <a:off x="10754916" y="4153420"/>
            <a:ext cx="445240" cy="423806"/>
          </a:xfrm>
          <a:custGeom>
            <a:avLst/>
            <a:gdLst>
              <a:gd name="T0" fmla="*/ 2014 w 2014"/>
              <a:gd name="T1" fmla="*/ 0 h 1909"/>
              <a:gd name="T2" fmla="*/ 2014 w 2014"/>
              <a:gd name="T3" fmla="*/ 686 h 1909"/>
              <a:gd name="T4" fmla="*/ 1141 w 2014"/>
              <a:gd name="T5" fmla="*/ 1909 h 1909"/>
              <a:gd name="T6" fmla="*/ 1141 w 2014"/>
              <a:gd name="T7" fmla="*/ 1619 h 1909"/>
              <a:gd name="T8" fmla="*/ 1660 w 2014"/>
              <a:gd name="T9" fmla="*/ 768 h 1909"/>
              <a:gd name="T10" fmla="*/ 1225 w 2014"/>
              <a:gd name="T11" fmla="*/ 768 h 1909"/>
              <a:gd name="T12" fmla="*/ 1225 w 2014"/>
              <a:gd name="T13" fmla="*/ 0 h 1909"/>
              <a:gd name="T14" fmla="*/ 2014 w 2014"/>
              <a:gd name="T15" fmla="*/ 0 h 1909"/>
              <a:gd name="T16" fmla="*/ 872 w 2014"/>
              <a:gd name="T17" fmla="*/ 0 h 1909"/>
              <a:gd name="T18" fmla="*/ 872 w 2014"/>
              <a:gd name="T19" fmla="*/ 686 h 1909"/>
              <a:gd name="T20" fmla="*/ 0 w 2014"/>
              <a:gd name="T21" fmla="*/ 1909 h 1909"/>
              <a:gd name="T22" fmla="*/ 0 w 2014"/>
              <a:gd name="T23" fmla="*/ 1619 h 1909"/>
              <a:gd name="T24" fmla="*/ 498 w 2014"/>
              <a:gd name="T25" fmla="*/ 768 h 1909"/>
              <a:gd name="T26" fmla="*/ 83 w 2014"/>
              <a:gd name="T27" fmla="*/ 768 h 1909"/>
              <a:gd name="T28" fmla="*/ 83 w 2014"/>
              <a:gd name="T29" fmla="*/ 0 h 1909"/>
              <a:gd name="T30" fmla="*/ 872 w 2014"/>
              <a:gd name="T31" fmla="*/ 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2014" y="0"/>
                </a:moveTo>
                <a:lnTo>
                  <a:pt x="2014" y="686"/>
                </a:lnTo>
                <a:cubicBezTo>
                  <a:pt x="2014" y="1280"/>
                  <a:pt x="1723" y="1688"/>
                  <a:pt x="1141" y="1909"/>
                </a:cubicBezTo>
                <a:lnTo>
                  <a:pt x="1141" y="1619"/>
                </a:lnTo>
                <a:cubicBezTo>
                  <a:pt x="1502" y="1412"/>
                  <a:pt x="1674" y="1128"/>
                  <a:pt x="1660" y="768"/>
                </a:cubicBezTo>
                <a:lnTo>
                  <a:pt x="1225" y="768"/>
                </a:lnTo>
                <a:lnTo>
                  <a:pt x="1225" y="0"/>
                </a:lnTo>
                <a:lnTo>
                  <a:pt x="2014" y="0"/>
                </a:lnTo>
                <a:close/>
                <a:moveTo>
                  <a:pt x="872" y="0"/>
                </a:moveTo>
                <a:lnTo>
                  <a:pt x="872" y="686"/>
                </a:lnTo>
                <a:cubicBezTo>
                  <a:pt x="872" y="1280"/>
                  <a:pt x="582" y="1688"/>
                  <a:pt x="0" y="1909"/>
                </a:cubicBezTo>
                <a:lnTo>
                  <a:pt x="0" y="1619"/>
                </a:lnTo>
                <a:cubicBezTo>
                  <a:pt x="346" y="1425"/>
                  <a:pt x="512" y="1142"/>
                  <a:pt x="498" y="768"/>
                </a:cubicBezTo>
                <a:lnTo>
                  <a:pt x="83" y="768"/>
                </a:lnTo>
                <a:lnTo>
                  <a:pt x="83" y="0"/>
                </a:lnTo>
                <a:lnTo>
                  <a:pt x="872" y="0"/>
                </a:lnTo>
                <a:close/>
              </a:path>
            </a:pathLst>
          </a:custGeom>
          <a:solidFill>
            <a:srgbClr val="C00000"/>
          </a:solidFill>
          <a:ln>
            <a:noFill/>
          </a:ln>
        </p:spPr>
        <p:txBody>
          <a:bodyPr vert="horz" wrap="square" lIns="91404" tIns="45702" rIns="91404" bIns="45702"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9264" y="1921513"/>
            <a:ext cx="3201095" cy="4355893"/>
          </a:xfrm>
          <a:prstGeom prst="rect">
            <a:avLst/>
          </a:prstGeom>
          <a:ln>
            <a:solidFill>
              <a:schemeClr val="bg1"/>
            </a:solidFill>
          </a:ln>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up)">
                                      <p:cBhvr>
                                        <p:cTn id="7" dur="500"/>
                                        <p:tgtEl>
                                          <p:spTgt spid="8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000"/>
                            </p:stCondLst>
                            <p:childTnLst>
                              <p:par>
                                <p:cTn id="25" presetID="31"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cBhvr>
                                        <p:cTn id="27" dur="500" fill="hold"/>
                                        <p:tgtEl>
                                          <p:spTgt spid="82"/>
                                        </p:tgtEl>
                                        <p:attrNameLst>
                                          <p:attrName>ppt_w</p:attrName>
                                        </p:attrNameLst>
                                      </p:cBhvr>
                                      <p:tavLst>
                                        <p:tav tm="0">
                                          <p:val>
                                            <p:fltVal val="0"/>
                                          </p:val>
                                        </p:tav>
                                        <p:tav tm="100000">
                                          <p:val>
                                            <p:strVal val="#ppt_w"/>
                                          </p:val>
                                        </p:tav>
                                      </p:tavLst>
                                    </p:anim>
                                    <p:anim calcmode="lin" valueType="num">
                                      <p:cBhvr>
                                        <p:cTn id="28" dur="500" fill="hold"/>
                                        <p:tgtEl>
                                          <p:spTgt spid="82"/>
                                        </p:tgtEl>
                                        <p:attrNameLst>
                                          <p:attrName>ppt_h</p:attrName>
                                        </p:attrNameLst>
                                      </p:cBhvr>
                                      <p:tavLst>
                                        <p:tav tm="0">
                                          <p:val>
                                            <p:fltVal val="0"/>
                                          </p:val>
                                        </p:tav>
                                        <p:tav tm="100000">
                                          <p:val>
                                            <p:strVal val="#ppt_h"/>
                                          </p:val>
                                        </p:tav>
                                      </p:tavLst>
                                    </p:anim>
                                    <p:anim calcmode="lin" valueType="num">
                                      <p:cBhvr>
                                        <p:cTn id="29" dur="500" fill="hold"/>
                                        <p:tgtEl>
                                          <p:spTgt spid="82"/>
                                        </p:tgtEl>
                                        <p:attrNameLst>
                                          <p:attrName>style.rotation</p:attrName>
                                        </p:attrNameLst>
                                      </p:cBhvr>
                                      <p:tavLst>
                                        <p:tav tm="0">
                                          <p:val>
                                            <p:fltVal val="90"/>
                                          </p:val>
                                        </p:tav>
                                        <p:tav tm="100000">
                                          <p:val>
                                            <p:fltVal val="0"/>
                                          </p:val>
                                        </p:tav>
                                      </p:tavLst>
                                    </p:anim>
                                    <p:animEffect transition="in" filter="fade">
                                      <p:cBhvr>
                                        <p:cTn id="30" dur="500"/>
                                        <p:tgtEl>
                                          <p:spTgt spid="82"/>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anim calcmode="lin" valueType="num">
                                      <p:cBhvr>
                                        <p:cTn id="33" dur="500" fill="hold"/>
                                        <p:tgtEl>
                                          <p:spTgt spid="83"/>
                                        </p:tgtEl>
                                        <p:attrNameLst>
                                          <p:attrName>ppt_w</p:attrName>
                                        </p:attrNameLst>
                                      </p:cBhvr>
                                      <p:tavLst>
                                        <p:tav tm="0">
                                          <p:val>
                                            <p:fltVal val="0"/>
                                          </p:val>
                                        </p:tav>
                                        <p:tav tm="100000">
                                          <p:val>
                                            <p:strVal val="#ppt_w"/>
                                          </p:val>
                                        </p:tav>
                                      </p:tavLst>
                                    </p:anim>
                                    <p:anim calcmode="lin" valueType="num">
                                      <p:cBhvr>
                                        <p:cTn id="34" dur="500" fill="hold"/>
                                        <p:tgtEl>
                                          <p:spTgt spid="83"/>
                                        </p:tgtEl>
                                        <p:attrNameLst>
                                          <p:attrName>ppt_h</p:attrName>
                                        </p:attrNameLst>
                                      </p:cBhvr>
                                      <p:tavLst>
                                        <p:tav tm="0">
                                          <p:val>
                                            <p:fltVal val="0"/>
                                          </p:val>
                                        </p:tav>
                                        <p:tav tm="100000">
                                          <p:val>
                                            <p:strVal val="#ppt_h"/>
                                          </p:val>
                                        </p:tav>
                                      </p:tavLst>
                                    </p:anim>
                                    <p:anim calcmode="lin" valueType="num">
                                      <p:cBhvr>
                                        <p:cTn id="35" dur="500" fill="hold"/>
                                        <p:tgtEl>
                                          <p:spTgt spid="83"/>
                                        </p:tgtEl>
                                        <p:attrNameLst>
                                          <p:attrName>style.rotation</p:attrName>
                                        </p:attrNameLst>
                                      </p:cBhvr>
                                      <p:tavLst>
                                        <p:tav tm="0">
                                          <p:val>
                                            <p:fltVal val="90"/>
                                          </p:val>
                                        </p:tav>
                                        <p:tav tm="100000">
                                          <p:val>
                                            <p:fltVal val="0"/>
                                          </p:val>
                                        </p:tav>
                                      </p:tavLst>
                                    </p:anim>
                                    <p:animEffect transition="in" filter="fade">
                                      <p:cBhvr>
                                        <p:cTn id="36" dur="500"/>
                                        <p:tgtEl>
                                          <p:spTgt spid="83"/>
                                        </p:tgtEl>
                                      </p:cBhvr>
                                    </p:animEffect>
                                  </p:childTnLst>
                                </p:cTn>
                              </p:par>
                            </p:childTnLst>
                          </p:cTn>
                        </p:par>
                        <p:par>
                          <p:cTn id="37" fill="hold">
                            <p:stCondLst>
                              <p:cond delay="2500"/>
                            </p:stCondLst>
                            <p:childTnLst>
                              <p:par>
                                <p:cTn id="38" presetID="16" presetClass="entr" presetSubtype="37"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outVertical)">
                                      <p:cBhvr>
                                        <p:cTn id="40" dur="500"/>
                                        <p:tgtEl>
                                          <p:spTgt spid="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0" grpId="0" animBg="1"/>
      <p:bldP spid="7" grpId="0"/>
      <p:bldP spid="9" grpId="0"/>
      <p:bldP spid="11" grpId="0"/>
      <p:bldP spid="82" grpId="0" animBg="1"/>
      <p:bldP spid="8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任意多边形: 形状 79"/>
          <p:cNvSpPr/>
          <p:nvPr/>
        </p:nvSpPr>
        <p:spPr bwMode="auto">
          <a:xfrm flipH="1">
            <a:off x="0" y="1279770"/>
            <a:ext cx="4053948" cy="5594490"/>
          </a:xfrm>
          <a:custGeom>
            <a:avLst/>
            <a:gdLst>
              <a:gd name="connsiteX0" fmla="*/ 3969632 w 4982285"/>
              <a:gd name="connsiteY0" fmla="*/ 0 h 6875606"/>
              <a:gd name="connsiteX1" fmla="*/ 4982285 w 4982285"/>
              <a:gd name="connsiteY1" fmla="*/ 0 h 6875606"/>
              <a:gd name="connsiteX2" fmla="*/ 4982285 w 4982285"/>
              <a:gd name="connsiteY2" fmla="*/ 1881908 h 6875606"/>
              <a:gd name="connsiteX3" fmla="*/ 2099172 w 4982285"/>
              <a:gd name="connsiteY3" fmla="*/ 6875606 h 6875606"/>
              <a:gd name="connsiteX4" fmla="*/ 0 w 4982285"/>
              <a:gd name="connsiteY4" fmla="*/ 6875606 h 6875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2285" h="6875606">
                <a:moveTo>
                  <a:pt x="3969632" y="0"/>
                </a:moveTo>
                <a:lnTo>
                  <a:pt x="4982285" y="0"/>
                </a:lnTo>
                <a:lnTo>
                  <a:pt x="4982285" y="1881908"/>
                </a:lnTo>
                <a:lnTo>
                  <a:pt x="2099172" y="6875606"/>
                </a:lnTo>
                <a:lnTo>
                  <a:pt x="0" y="6875606"/>
                </a:lnTo>
                <a:close/>
              </a:path>
            </a:pathLst>
          </a:custGeom>
          <a:solidFill>
            <a:srgbClr val="C00000"/>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矩形 4"/>
          <p:cNvSpPr/>
          <p:nvPr/>
        </p:nvSpPr>
        <p:spPr>
          <a:xfrm>
            <a:off x="5235356" y="1140723"/>
            <a:ext cx="6403907" cy="570865"/>
          </a:xfrm>
          <a:prstGeom prst="rect">
            <a:avLst/>
          </a:prstGeom>
        </p:spPr>
        <p:txBody>
          <a:bodyPr wrap="square">
            <a:spAutoFit/>
          </a:bodyPr>
          <a:lstStyle/>
          <a:p>
            <a:pPr algn="just">
              <a:lnSpc>
                <a:spcPct val="130000"/>
              </a:lnSpc>
            </a:pPr>
            <a:r>
              <a:rPr lang="zh-CN" altLang="zh-CN"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邓小平同志在改革开放初期就告诫全党：</a:t>
            </a:r>
            <a:endParaRPr lang="zh-CN" altLang="en-US"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1" name="矩形 30"/>
          <p:cNvSpPr/>
          <p:nvPr/>
        </p:nvSpPr>
        <p:spPr>
          <a:xfrm>
            <a:off x="5905378" y="1831014"/>
            <a:ext cx="5015435" cy="2251770"/>
          </a:xfrm>
          <a:prstGeom prst="rect">
            <a:avLst/>
          </a:prstGeom>
        </p:spPr>
        <p:txBody>
          <a:bodyPr wrap="square">
            <a:spAutoFit/>
          </a:bodyPr>
          <a:lstStyle/>
          <a:p>
            <a:pPr algn="just">
              <a:lnSpc>
                <a:spcPct val="130000"/>
              </a:lnSpc>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我们自从实行对外开放和对内搞活两个方面的政策以来，不过一两年时间，就有相当多的干部被腐蚀了。要足够估计到这样的形势，这股风来得很猛。如果我们党不高度注意，不坚决刹住这股风，那么，我们党和国家确实要发生‘改变面貌’的问题。”</a:t>
            </a:r>
          </a:p>
        </p:txBody>
      </p:sp>
      <p:sp>
        <p:nvSpPr>
          <p:cNvPr id="32" name="Freeform 5"/>
          <p:cNvSpPr>
            <a:spLocks noEditPoints="1"/>
          </p:cNvSpPr>
          <p:nvPr/>
        </p:nvSpPr>
        <p:spPr bwMode="auto">
          <a:xfrm>
            <a:off x="5334723" y="1908464"/>
            <a:ext cx="445240" cy="423806"/>
          </a:xfrm>
          <a:custGeom>
            <a:avLst/>
            <a:gdLst>
              <a:gd name="T0" fmla="*/ 0 w 2014"/>
              <a:gd name="T1" fmla="*/ 1909 h 1909"/>
              <a:gd name="T2" fmla="*/ 0 w 2014"/>
              <a:gd name="T3" fmla="*/ 1224 h 1909"/>
              <a:gd name="T4" fmla="*/ 872 w 2014"/>
              <a:gd name="T5" fmla="*/ 0 h 1909"/>
              <a:gd name="T6" fmla="*/ 872 w 2014"/>
              <a:gd name="T7" fmla="*/ 290 h 1909"/>
              <a:gd name="T8" fmla="*/ 353 w 2014"/>
              <a:gd name="T9" fmla="*/ 1142 h 1909"/>
              <a:gd name="T10" fmla="*/ 789 w 2014"/>
              <a:gd name="T11" fmla="*/ 1142 h 1909"/>
              <a:gd name="T12" fmla="*/ 789 w 2014"/>
              <a:gd name="T13" fmla="*/ 1909 h 1909"/>
              <a:gd name="T14" fmla="*/ 0 w 2014"/>
              <a:gd name="T15" fmla="*/ 1909 h 1909"/>
              <a:gd name="T16" fmla="*/ 1142 w 2014"/>
              <a:gd name="T17" fmla="*/ 1909 h 1909"/>
              <a:gd name="T18" fmla="*/ 1142 w 2014"/>
              <a:gd name="T19" fmla="*/ 1224 h 1909"/>
              <a:gd name="T20" fmla="*/ 2014 w 2014"/>
              <a:gd name="T21" fmla="*/ 0 h 1909"/>
              <a:gd name="T22" fmla="*/ 2014 w 2014"/>
              <a:gd name="T23" fmla="*/ 290 h 1909"/>
              <a:gd name="T24" fmla="*/ 1515 w 2014"/>
              <a:gd name="T25" fmla="*/ 1142 h 1909"/>
              <a:gd name="T26" fmla="*/ 1931 w 2014"/>
              <a:gd name="T27" fmla="*/ 1142 h 1909"/>
              <a:gd name="T28" fmla="*/ 1931 w 2014"/>
              <a:gd name="T29" fmla="*/ 1909 h 1909"/>
              <a:gd name="T30" fmla="*/ 1142 w 2014"/>
              <a:gd name="T31"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0" y="1909"/>
                </a:moveTo>
                <a:lnTo>
                  <a:pt x="0" y="1224"/>
                </a:lnTo>
                <a:cubicBezTo>
                  <a:pt x="0" y="630"/>
                  <a:pt x="290" y="221"/>
                  <a:pt x="872" y="0"/>
                </a:cubicBezTo>
                <a:lnTo>
                  <a:pt x="872" y="290"/>
                </a:lnTo>
                <a:cubicBezTo>
                  <a:pt x="512" y="498"/>
                  <a:pt x="339" y="781"/>
                  <a:pt x="353" y="1142"/>
                </a:cubicBezTo>
                <a:lnTo>
                  <a:pt x="789" y="1142"/>
                </a:lnTo>
                <a:lnTo>
                  <a:pt x="789" y="1909"/>
                </a:lnTo>
                <a:lnTo>
                  <a:pt x="0" y="1909"/>
                </a:lnTo>
                <a:close/>
                <a:moveTo>
                  <a:pt x="1142" y="1909"/>
                </a:moveTo>
                <a:lnTo>
                  <a:pt x="1142" y="1224"/>
                </a:lnTo>
                <a:cubicBezTo>
                  <a:pt x="1142" y="630"/>
                  <a:pt x="1432" y="221"/>
                  <a:pt x="2014" y="0"/>
                </a:cubicBezTo>
                <a:lnTo>
                  <a:pt x="2014" y="290"/>
                </a:lnTo>
                <a:cubicBezTo>
                  <a:pt x="1668" y="484"/>
                  <a:pt x="1501" y="768"/>
                  <a:pt x="1515" y="1142"/>
                </a:cubicBezTo>
                <a:lnTo>
                  <a:pt x="1931" y="1142"/>
                </a:lnTo>
                <a:lnTo>
                  <a:pt x="1931" y="1909"/>
                </a:lnTo>
                <a:lnTo>
                  <a:pt x="1142" y="1909"/>
                </a:lnTo>
                <a:close/>
              </a:path>
            </a:pathLst>
          </a:custGeom>
          <a:solidFill>
            <a:srgbClr val="C00000"/>
          </a:solidFill>
          <a:ln>
            <a:noFill/>
          </a:ln>
        </p:spPr>
        <p:txBody>
          <a:bodyPr vert="horz" wrap="square" lIns="91404" tIns="45702" rIns="91404" bIns="45702"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7" name="Freeform 6"/>
          <p:cNvSpPr>
            <a:spLocks noEditPoints="1"/>
          </p:cNvSpPr>
          <p:nvPr/>
        </p:nvSpPr>
        <p:spPr bwMode="auto">
          <a:xfrm>
            <a:off x="10920813" y="3613654"/>
            <a:ext cx="445240" cy="423806"/>
          </a:xfrm>
          <a:custGeom>
            <a:avLst/>
            <a:gdLst>
              <a:gd name="T0" fmla="*/ 2014 w 2014"/>
              <a:gd name="T1" fmla="*/ 0 h 1909"/>
              <a:gd name="T2" fmla="*/ 2014 w 2014"/>
              <a:gd name="T3" fmla="*/ 686 h 1909"/>
              <a:gd name="T4" fmla="*/ 1141 w 2014"/>
              <a:gd name="T5" fmla="*/ 1909 h 1909"/>
              <a:gd name="T6" fmla="*/ 1141 w 2014"/>
              <a:gd name="T7" fmla="*/ 1619 h 1909"/>
              <a:gd name="T8" fmla="*/ 1660 w 2014"/>
              <a:gd name="T9" fmla="*/ 768 h 1909"/>
              <a:gd name="T10" fmla="*/ 1225 w 2014"/>
              <a:gd name="T11" fmla="*/ 768 h 1909"/>
              <a:gd name="T12" fmla="*/ 1225 w 2014"/>
              <a:gd name="T13" fmla="*/ 0 h 1909"/>
              <a:gd name="T14" fmla="*/ 2014 w 2014"/>
              <a:gd name="T15" fmla="*/ 0 h 1909"/>
              <a:gd name="T16" fmla="*/ 872 w 2014"/>
              <a:gd name="T17" fmla="*/ 0 h 1909"/>
              <a:gd name="T18" fmla="*/ 872 w 2014"/>
              <a:gd name="T19" fmla="*/ 686 h 1909"/>
              <a:gd name="T20" fmla="*/ 0 w 2014"/>
              <a:gd name="T21" fmla="*/ 1909 h 1909"/>
              <a:gd name="T22" fmla="*/ 0 w 2014"/>
              <a:gd name="T23" fmla="*/ 1619 h 1909"/>
              <a:gd name="T24" fmla="*/ 498 w 2014"/>
              <a:gd name="T25" fmla="*/ 768 h 1909"/>
              <a:gd name="T26" fmla="*/ 83 w 2014"/>
              <a:gd name="T27" fmla="*/ 768 h 1909"/>
              <a:gd name="T28" fmla="*/ 83 w 2014"/>
              <a:gd name="T29" fmla="*/ 0 h 1909"/>
              <a:gd name="T30" fmla="*/ 872 w 2014"/>
              <a:gd name="T31" fmla="*/ 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2014" y="0"/>
                </a:moveTo>
                <a:lnTo>
                  <a:pt x="2014" y="686"/>
                </a:lnTo>
                <a:cubicBezTo>
                  <a:pt x="2014" y="1280"/>
                  <a:pt x="1723" y="1688"/>
                  <a:pt x="1141" y="1909"/>
                </a:cubicBezTo>
                <a:lnTo>
                  <a:pt x="1141" y="1619"/>
                </a:lnTo>
                <a:cubicBezTo>
                  <a:pt x="1502" y="1412"/>
                  <a:pt x="1674" y="1128"/>
                  <a:pt x="1660" y="768"/>
                </a:cubicBezTo>
                <a:lnTo>
                  <a:pt x="1225" y="768"/>
                </a:lnTo>
                <a:lnTo>
                  <a:pt x="1225" y="0"/>
                </a:lnTo>
                <a:lnTo>
                  <a:pt x="2014" y="0"/>
                </a:lnTo>
                <a:close/>
                <a:moveTo>
                  <a:pt x="872" y="0"/>
                </a:moveTo>
                <a:lnTo>
                  <a:pt x="872" y="686"/>
                </a:lnTo>
                <a:cubicBezTo>
                  <a:pt x="872" y="1280"/>
                  <a:pt x="582" y="1688"/>
                  <a:pt x="0" y="1909"/>
                </a:cubicBezTo>
                <a:lnTo>
                  <a:pt x="0" y="1619"/>
                </a:lnTo>
                <a:cubicBezTo>
                  <a:pt x="346" y="1425"/>
                  <a:pt x="512" y="1142"/>
                  <a:pt x="498" y="768"/>
                </a:cubicBezTo>
                <a:lnTo>
                  <a:pt x="83" y="768"/>
                </a:lnTo>
                <a:lnTo>
                  <a:pt x="83" y="0"/>
                </a:lnTo>
                <a:lnTo>
                  <a:pt x="872" y="0"/>
                </a:lnTo>
                <a:close/>
              </a:path>
            </a:pathLst>
          </a:custGeom>
          <a:solidFill>
            <a:srgbClr val="C00000"/>
          </a:solidFill>
          <a:ln>
            <a:noFill/>
          </a:ln>
        </p:spPr>
        <p:txBody>
          <a:bodyPr vert="horz" wrap="square" lIns="91404" tIns="45702" rIns="91404" bIns="45702"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矩形 6"/>
          <p:cNvSpPr/>
          <p:nvPr/>
        </p:nvSpPr>
        <p:spPr>
          <a:xfrm>
            <a:off x="5153107" y="4707321"/>
            <a:ext cx="5545950" cy="1172052"/>
          </a:xfrm>
          <a:prstGeom prst="rect">
            <a:avLst/>
          </a:prstGeom>
        </p:spPr>
        <p:txBody>
          <a:bodyPr wrap="square">
            <a:spAutoFit/>
          </a:bodyPr>
          <a:lstStyle/>
          <a:p>
            <a:pPr algn="just">
              <a:lnSpc>
                <a:spcPct val="130000"/>
              </a:lnSpc>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当前社会，各种思想相互激荡，各种诱惑相互交织，作为领导干部如何做到廉洁自律、把握好自己？</a:t>
            </a:r>
            <a:endPar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30000"/>
              </a:lnSpc>
            </a:pPr>
            <a:r>
              <a:rPr lang="zh-CN" altLang="zh-CN" sz="1800" b="1"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我认为主要有以下三点：</a:t>
            </a:r>
            <a:endParaRPr lang="zh-CN" altLang="en-US" sz="1800" b="1"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15605"/>
          <a:stretch>
            <a:fillRect/>
          </a:stretch>
        </p:blipFill>
        <p:spPr>
          <a:xfrm>
            <a:off x="1573913" y="1831014"/>
            <a:ext cx="2813998" cy="408854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up)">
                                      <p:cBhvr>
                                        <p:cTn id="7" dur="500"/>
                                        <p:tgtEl>
                                          <p:spTgt spid="8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 calcmode="lin" valueType="num">
                                      <p:cBhvr>
                                        <p:cTn id="19" dur="500" fill="hold"/>
                                        <p:tgtEl>
                                          <p:spTgt spid="32"/>
                                        </p:tgtEl>
                                        <p:attrNameLst>
                                          <p:attrName>style.rotation</p:attrName>
                                        </p:attrNameLst>
                                      </p:cBhvr>
                                      <p:tavLst>
                                        <p:tav tm="0">
                                          <p:val>
                                            <p:fltVal val="90"/>
                                          </p:val>
                                        </p:tav>
                                        <p:tav tm="100000">
                                          <p:val>
                                            <p:fltVal val="0"/>
                                          </p:val>
                                        </p:tav>
                                      </p:tavLst>
                                    </p:anim>
                                    <p:animEffect transition="in" filter="fade">
                                      <p:cBhvr>
                                        <p:cTn id="20" dur="500"/>
                                        <p:tgtEl>
                                          <p:spTgt spid="32"/>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anim calcmode="lin" valueType="num">
                                      <p:cBhvr>
                                        <p:cTn id="25" dur="500" fill="hold"/>
                                        <p:tgtEl>
                                          <p:spTgt spid="47"/>
                                        </p:tgtEl>
                                        <p:attrNameLst>
                                          <p:attrName>style.rotation</p:attrName>
                                        </p:attrNameLst>
                                      </p:cBhvr>
                                      <p:tavLst>
                                        <p:tav tm="0">
                                          <p:val>
                                            <p:fltVal val="90"/>
                                          </p:val>
                                        </p:tav>
                                        <p:tav tm="100000">
                                          <p:val>
                                            <p:fltVal val="0"/>
                                          </p:val>
                                        </p:tav>
                                      </p:tavLst>
                                    </p:anim>
                                    <p:animEffect transition="in" filter="fade">
                                      <p:cBhvr>
                                        <p:cTn id="26" dur="500"/>
                                        <p:tgtEl>
                                          <p:spTgt spid="47"/>
                                        </p:tgtEl>
                                      </p:cBhvr>
                                    </p:animEffect>
                                  </p:childTnLst>
                                </p:cTn>
                              </p:par>
                            </p:childTnLst>
                          </p:cTn>
                        </p:par>
                        <p:par>
                          <p:cTn id="27" fill="hold">
                            <p:stCondLst>
                              <p:cond delay="1500"/>
                            </p:stCondLst>
                            <p:childTnLst>
                              <p:par>
                                <p:cTn id="28" presetID="16" presetClass="entr" presetSubtype="37"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barn(outVertical)">
                                      <p:cBhvr>
                                        <p:cTn id="30" dur="500"/>
                                        <p:tgtEl>
                                          <p:spTgt spid="31"/>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5" grpId="0"/>
      <p:bldP spid="31" grpId="0"/>
      <p:bldP spid="32" grpId="0" animBg="1"/>
      <p:bldP spid="47"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72"/>
            <a:ext cx="12192000" cy="6863372"/>
          </a:xfrm>
          <a:prstGeom prst="rect">
            <a:avLst/>
          </a:prstGeom>
        </p:spPr>
      </p:pic>
      <p:pic>
        <p:nvPicPr>
          <p:cNvPr id="3" name="图片 2"/>
          <p:cNvPicPr>
            <a:picLocks noChangeAspect="1"/>
          </p:cNvPicPr>
          <p:nvPr/>
        </p:nvPicPr>
        <p:blipFill rotWithShape="1">
          <a:blip r:embed="rId9" cstate="print">
            <a:extLst>
              <a:ext uri="{28A0092B-C50C-407E-A947-70E740481C1C}">
                <a14:useLocalDpi xmlns:a14="http://schemas.microsoft.com/office/drawing/2010/main" val="0"/>
              </a:ext>
            </a:extLst>
          </a:blip>
          <a:srcRect t="66770" b="2711"/>
          <a:stretch>
            <a:fillRect/>
          </a:stretch>
        </p:blipFill>
        <p:spPr>
          <a:xfrm>
            <a:off x="0" y="3197260"/>
            <a:ext cx="12192000" cy="3720975"/>
          </a:xfrm>
          <a:prstGeom prst="rect">
            <a:avLst/>
          </a:prstGeom>
        </p:spPr>
      </p:pic>
      <p:sp>
        <p:nvSpPr>
          <p:cNvPr id="8" name="PA-文本框 46"/>
          <p:cNvSpPr txBox="1"/>
          <p:nvPr>
            <p:custDataLst>
              <p:tags r:id="rId1"/>
            </p:custDataLst>
          </p:nvPr>
        </p:nvSpPr>
        <p:spPr>
          <a:xfrm>
            <a:off x="3335247" y="1943366"/>
            <a:ext cx="5220094" cy="553998"/>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lvl="0" algn="dist">
              <a:defRPr/>
            </a:pPr>
            <a:r>
              <a:rPr lang="en-US" altLang="zh-CN" sz="3000" b="0"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01 /</a:t>
            </a:r>
            <a:r>
              <a:rPr lang="zh-CN" altLang="en-US" sz="3000" b="0"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要练好思想上的“内功”</a:t>
            </a:r>
          </a:p>
        </p:txBody>
      </p:sp>
      <p:sp>
        <p:nvSpPr>
          <p:cNvPr id="19" name="PA-文本框 26"/>
          <p:cNvSpPr txBox="1"/>
          <p:nvPr>
            <p:custDataLst>
              <p:tags r:id="rId2"/>
            </p:custDataLst>
          </p:nvPr>
        </p:nvSpPr>
        <p:spPr>
          <a:xfrm>
            <a:off x="4526194" y="536608"/>
            <a:ext cx="2067746" cy="1107996"/>
          </a:xfrm>
          <a:prstGeom prst="rect">
            <a:avLst/>
          </a:prstGeom>
          <a:noFill/>
        </p:spPr>
        <p:txBody>
          <a:bodyPr vert="horz" wrap="none" rtlCol="0">
            <a:spAutoFit/>
          </a:bodyPr>
          <a:lstStyle/>
          <a:p>
            <a:pPr fontAlgn="base">
              <a:spcBef>
                <a:spcPct val="0"/>
              </a:spcBef>
              <a:spcAft>
                <a:spcPct val="0"/>
              </a:spcAft>
            </a:pPr>
            <a:r>
              <a:rPr lang="zh-CN" altLang="en-US" sz="6600" spc="567"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目录</a:t>
            </a:r>
          </a:p>
        </p:txBody>
      </p:sp>
      <p:sp>
        <p:nvSpPr>
          <p:cNvPr id="20" name="PA-文本框 27"/>
          <p:cNvSpPr txBox="1"/>
          <p:nvPr>
            <p:custDataLst>
              <p:tags r:id="rId3"/>
            </p:custDataLst>
          </p:nvPr>
        </p:nvSpPr>
        <p:spPr>
          <a:xfrm>
            <a:off x="6518816" y="1096980"/>
            <a:ext cx="1514790" cy="369332"/>
          </a:xfrm>
          <a:prstGeom prst="rect">
            <a:avLst/>
          </a:prstGeom>
          <a:noFill/>
        </p:spPr>
        <p:txBody>
          <a:bodyPr vert="horz" wrap="square" rtlCol="0">
            <a:spAutoFit/>
          </a:bodyPr>
          <a:lstStyle/>
          <a:p>
            <a:pPr algn="dist" fontAlgn="base">
              <a:spcBef>
                <a:spcPct val="0"/>
              </a:spcBef>
              <a:spcAft>
                <a:spcPct val="0"/>
              </a:spcAft>
            </a:pPr>
            <a:r>
              <a:rPr lang="en-US" altLang="zh-CN" spc="-142" dirty="0">
                <a:solidFill>
                  <a:srgbClr val="E5BD3C"/>
                </a:solidFill>
                <a:latin typeface="思源黑体 CN Medium" panose="020B0600000000000000" pitchFamily="34" charset="-122"/>
                <a:ea typeface="思源黑体 CN Medium" panose="020B0600000000000000" pitchFamily="34" charset="-122"/>
                <a:cs typeface="Arial" panose="020B0604020202020204" pitchFamily="34" charset="0"/>
                <a:sym typeface="思源黑体 CN Normal" panose="020B0400000000000000" pitchFamily="34" charset="-122"/>
              </a:rPr>
              <a:t>CONTENTS</a:t>
            </a:r>
            <a:endParaRPr lang="zh-CN" altLang="en-US" spc="-142" dirty="0">
              <a:solidFill>
                <a:srgbClr val="E5BD3C"/>
              </a:solidFill>
              <a:latin typeface="思源黑体 CN Medium" panose="020B0600000000000000" pitchFamily="34" charset="-122"/>
              <a:ea typeface="思源黑体 CN Medium" panose="020B0600000000000000" pitchFamily="34" charset="-122"/>
              <a:cs typeface="Arial" panose="020B0604020202020204" pitchFamily="34" charset="0"/>
              <a:sym typeface="思源黑体 CN Normal" panose="020B0400000000000000" pitchFamily="34" charset="-122"/>
            </a:endParaRPr>
          </a:p>
        </p:txBody>
      </p:sp>
      <p:sp>
        <p:nvSpPr>
          <p:cNvPr id="30" name="PA-文本框 46"/>
          <p:cNvSpPr txBox="1"/>
          <p:nvPr>
            <p:custDataLst>
              <p:tags r:id="rId4"/>
            </p:custDataLst>
          </p:nvPr>
        </p:nvSpPr>
        <p:spPr>
          <a:xfrm>
            <a:off x="3335245" y="2956188"/>
            <a:ext cx="5950684" cy="553998"/>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lvl="0" algn="dist">
              <a:defRPr/>
            </a:pPr>
            <a:r>
              <a:rPr lang="en-US" altLang="zh-CN" sz="3000" b="0"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02 /</a:t>
            </a:r>
            <a:r>
              <a:rPr lang="zh-CN" altLang="en-US" sz="3000" b="0"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要有守住廉洁自律的“防功”</a:t>
            </a:r>
          </a:p>
        </p:txBody>
      </p:sp>
      <p:sp>
        <p:nvSpPr>
          <p:cNvPr id="33" name="PA-文本框 46"/>
          <p:cNvSpPr txBox="1"/>
          <p:nvPr>
            <p:custDataLst>
              <p:tags r:id="rId5"/>
            </p:custDataLst>
          </p:nvPr>
        </p:nvSpPr>
        <p:spPr>
          <a:xfrm>
            <a:off x="3335247" y="3967614"/>
            <a:ext cx="5220094" cy="553998"/>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lvl="0" algn="dist">
              <a:defRPr/>
            </a:pPr>
            <a:r>
              <a:rPr lang="en-US" altLang="zh-CN" sz="3000" b="0"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03 /</a:t>
            </a:r>
            <a:r>
              <a:rPr lang="zh-CN" altLang="en-US" sz="3000" b="0" dirty="0">
                <a:solidFill>
                  <a:srgbClr val="E5BD3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11" cstate="print">
            <a:extLst>
              <a:ext uri="{28A0092B-C50C-407E-A947-70E740481C1C}">
                <a14:useLocalDpi xmlns:a14="http://schemas.microsoft.com/office/drawing/2010/main" val="0"/>
              </a:ext>
            </a:extLst>
          </a:blip>
          <a:srcRect l="2653" t="56389" r="2260" b="19028"/>
          <a:stretch>
            <a:fillRect/>
          </a:stretch>
        </p:blipFill>
        <p:spPr>
          <a:xfrm>
            <a:off x="-1591" y="1281005"/>
            <a:ext cx="12193592" cy="4459227"/>
          </a:xfrm>
          <a:prstGeom prst="rect">
            <a:avLst/>
          </a:prstGeom>
        </p:spPr>
      </p:pic>
      <p:pic>
        <p:nvPicPr>
          <p:cNvPr id="4" name="图片 3"/>
          <p:cNvPicPr>
            <a:picLocks noChangeAspect="1"/>
          </p:cNvPicPr>
          <p:nvPr/>
        </p:nvPicPr>
        <p:blipFill rotWithShape="1">
          <a:blip r:embed="rId12" cstate="print">
            <a:extLst>
              <a:ext uri="{28A0092B-C50C-407E-A947-70E740481C1C}">
                <a14:useLocalDpi xmlns:a14="http://schemas.microsoft.com/office/drawing/2010/main" val="0"/>
              </a:ext>
            </a:extLst>
          </a:blip>
          <a:srcRect l="22743" t="2838" r="2257" b="6052"/>
          <a:stretch>
            <a:fillRect/>
          </a:stretch>
        </p:blipFill>
        <p:spPr>
          <a:xfrm>
            <a:off x="184633" y="304799"/>
            <a:ext cx="5143500" cy="6248401"/>
          </a:xfrm>
          <a:prstGeom prst="rect">
            <a:avLst/>
          </a:prstGeom>
        </p:spPr>
      </p:pic>
      <p:pic>
        <p:nvPicPr>
          <p:cNvPr id="6" name="图片 5"/>
          <p:cNvPicPr>
            <a:picLocks noChangeAspect="1"/>
          </p:cNvPicPr>
          <p:nvPr/>
        </p:nvPicPr>
        <p:blipFill rotWithShape="1">
          <a:blip r:embed="rId13" cstate="print">
            <a:extLst>
              <a:ext uri="{28A0092B-C50C-407E-A947-70E740481C1C}">
                <a14:useLocalDpi xmlns:a14="http://schemas.microsoft.com/office/drawing/2010/main" val="0"/>
              </a:ext>
            </a:extLst>
          </a:blip>
          <a:srcRect l="-102" t="58706" r="44" b="5833"/>
          <a:stretch>
            <a:fillRect/>
          </a:stretch>
        </p:blipFill>
        <p:spPr>
          <a:xfrm>
            <a:off x="-1" y="847725"/>
            <a:ext cx="12192001" cy="6010275"/>
          </a:xfrm>
          <a:prstGeom prst="rect">
            <a:avLst/>
          </a:prstGeom>
        </p:spPr>
      </p:pic>
      <p:sp>
        <p:nvSpPr>
          <p:cNvPr id="26" name="PA-102236"/>
          <p:cNvSpPr txBox="1"/>
          <p:nvPr>
            <p:custDataLst>
              <p:tags r:id="rId1"/>
            </p:custDataLst>
          </p:nvPr>
        </p:nvSpPr>
        <p:spPr>
          <a:xfrm>
            <a:off x="3914273" y="3339362"/>
            <a:ext cx="6955750" cy="830997"/>
          </a:xfrm>
          <a:prstGeom prst="rect">
            <a:avLst/>
          </a:prstGeom>
          <a:noFill/>
        </p:spPr>
        <p:txBody>
          <a:bodyPr wrap="none" rtlCol="0">
            <a:spAutoFit/>
          </a:bodyPr>
          <a:lstStyle/>
          <a:p>
            <a:pPr algn="ctr"/>
            <a:r>
              <a:rPr lang="zh-CN" altLang="en-US" sz="4800" dirty="0">
                <a:solidFill>
                  <a:srgbClr val="E5BD3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grpSp>
        <p:nvGrpSpPr>
          <p:cNvPr id="37" name="PA-102237"/>
          <p:cNvGrpSpPr/>
          <p:nvPr>
            <p:custDataLst>
              <p:tags r:id="rId2"/>
            </p:custDataLst>
          </p:nvPr>
        </p:nvGrpSpPr>
        <p:grpSpPr>
          <a:xfrm>
            <a:off x="3533452" y="3055201"/>
            <a:ext cx="7598369" cy="1308772"/>
            <a:chOff x="1259461" y="2533974"/>
            <a:chExt cx="6659503" cy="1837976"/>
          </a:xfrm>
        </p:grpSpPr>
        <p:sp>
          <p:nvSpPr>
            <p:cNvPr id="38" name="PA-同侧圆角矩形 21"/>
            <p:cNvSpPr/>
            <p:nvPr>
              <p:custDataLst>
                <p:tags r:id="rId6"/>
              </p:custDataLst>
            </p:nvPr>
          </p:nvSpPr>
          <p:spPr>
            <a:xfrm rot="16200000" flipH="1">
              <a:off x="3670225" y="123210"/>
              <a:ext cx="1837976" cy="6659503"/>
            </a:xfrm>
            <a:prstGeom prst="round2SameRect">
              <a:avLst>
                <a:gd name="adj1" fmla="val 50000"/>
                <a:gd name="adj2" fmla="val 50000"/>
              </a:avLst>
            </a:prstGeom>
            <a:noFill/>
            <a:ln w="57150" cap="flat" cmpd="sng" algn="ctr">
              <a:solidFill>
                <a:srgbClr val="E5BD3C"/>
              </a:solidFill>
              <a:prstDash val="solid"/>
            </a:ln>
            <a:effectLst/>
          </p:spPr>
          <p:txBody>
            <a:bodyPr rot="0" spcFirstLastPara="0" vertOverflow="overflow" horzOverflow="overflow" vert="horz" wrap="square" lIns="97192" tIns="48596" rIns="97192" bIns="48596"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bg-BG" sz="19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9" name="PA-同侧圆角矩形 7"/>
            <p:cNvSpPr/>
            <p:nvPr>
              <p:custDataLst>
                <p:tags r:id="rId7"/>
              </p:custDataLst>
            </p:nvPr>
          </p:nvSpPr>
          <p:spPr>
            <a:xfrm rot="16200000" flipH="1">
              <a:off x="3849889" y="252464"/>
              <a:ext cx="1482839" cy="6434577"/>
            </a:xfrm>
            <a:prstGeom prst="round2SameRect">
              <a:avLst>
                <a:gd name="adj1" fmla="val 50000"/>
                <a:gd name="adj2" fmla="val 50000"/>
              </a:avLst>
            </a:prstGeom>
            <a:noFill/>
            <a:ln w="19050" cap="flat" cmpd="sng" algn="ctr">
              <a:solidFill>
                <a:srgbClr val="E5BD3C"/>
              </a:solidFill>
              <a:prstDash val="solid"/>
            </a:ln>
            <a:effectLst/>
          </p:spPr>
          <p:txBody>
            <a:bodyPr lIns="97192" tIns="48596" rIns="97192" bIns="48596" anchor="ctr"/>
            <a:lstStyle/>
            <a:p>
              <a:pPr marL="0" marR="0" lvl="0" indent="0" algn="ctr" defTabSz="758190" eaLnBrk="1" fontAlgn="base" latinLnBrk="0" hangingPunct="1">
                <a:lnSpc>
                  <a:spcPct val="100000"/>
                </a:lnSpc>
                <a:spcBef>
                  <a:spcPct val="0"/>
                </a:spcBef>
                <a:spcAft>
                  <a:spcPct val="0"/>
                </a:spcAft>
                <a:buClrTx/>
                <a:buSzTx/>
                <a:buFontTx/>
                <a:buNone/>
                <a:defRPr/>
              </a:pPr>
              <a:endParaRPr kumimoji="0" lang="bg-BG" sz="15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0" name="PA-102238"/>
          <p:cNvGrpSpPr/>
          <p:nvPr>
            <p:custDataLst>
              <p:tags r:id="rId3"/>
            </p:custDataLst>
          </p:nvPr>
        </p:nvGrpSpPr>
        <p:grpSpPr>
          <a:xfrm>
            <a:off x="6597131" y="1290518"/>
            <a:ext cx="1301849" cy="1160780"/>
            <a:chOff x="2325116" y="2121348"/>
            <a:chExt cx="900287" cy="802442"/>
          </a:xfrm>
        </p:grpSpPr>
        <p:sp>
          <p:nvSpPr>
            <p:cNvPr id="41" name="PA-椭圆 40"/>
            <p:cNvSpPr/>
            <p:nvPr>
              <p:custDataLst>
                <p:tags r:id="rId4"/>
              </p:custDataLst>
            </p:nvPr>
          </p:nvSpPr>
          <p:spPr>
            <a:xfrm>
              <a:off x="2555928" y="2168593"/>
              <a:ext cx="669475" cy="669475"/>
            </a:xfrm>
            <a:prstGeom prst="ellipse">
              <a:avLst/>
            </a:prstGeom>
            <a:solidFill>
              <a:srgbClr val="E5BD3C"/>
            </a:solidFill>
            <a:ln w="1905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9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2" name="PA-标题 4"/>
            <p:cNvSpPr txBox="1"/>
            <p:nvPr>
              <p:custDataLst>
                <p:tags r:id="rId5"/>
              </p:custDataLst>
            </p:nvPr>
          </p:nvSpPr>
          <p:spPr>
            <a:xfrm>
              <a:off x="2325116" y="2121348"/>
              <a:ext cx="825127" cy="802442"/>
            </a:xfrm>
            <a:prstGeom prst="rect">
              <a:avLst/>
            </a:prstGeom>
          </p:spPr>
          <p:txBody>
            <a:bodyPr vert="horz" lIns="72911" tIns="36456" rIns="72911" bIns="3645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20000"/>
                </a:spcBef>
                <a:spcAft>
                  <a:spcPct val="0"/>
                </a:spcAft>
                <a:buClrTx/>
                <a:buSzTx/>
                <a:buFontTx/>
                <a:buNone/>
                <a:defRPr/>
              </a:pPr>
              <a:r>
                <a:rPr lang="en-US" altLang="zh-CN" sz="40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  </a:t>
              </a:r>
              <a:r>
                <a:rPr kumimoji="0" lang="en-US" altLang="zh-CN" sz="4000" b="0" i="0" u="none" strike="noStrike" kern="1200" cap="none" spc="0" normalizeH="0" baseline="0" noProof="0" dirty="0">
                  <a:ln>
                    <a:noFill/>
                  </a:ln>
                  <a:solidFill>
                    <a:srgbClr val="AC060D"/>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rPr>
                <a:t>01</a:t>
              </a:r>
              <a:endParaRPr kumimoji="0" lang="zh-CN" altLang="en-US" sz="4000" b="0" i="0" u="none" strike="noStrike" kern="1200" cap="none" spc="0" normalizeH="0" baseline="0" noProof="0" dirty="0">
                <a:ln>
                  <a:noFill/>
                </a:ln>
                <a:solidFill>
                  <a:srgbClr val="AC060D"/>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sp>
        <p:nvSpPr>
          <p:cNvPr id="3" name="矩形 2"/>
          <p:cNvSpPr/>
          <p:nvPr/>
        </p:nvSpPr>
        <p:spPr>
          <a:xfrm>
            <a:off x="1127072" y="3137304"/>
            <a:ext cx="10070008" cy="892167"/>
          </a:xfrm>
          <a:prstGeom prst="rect">
            <a:avLst/>
          </a:prstGeom>
        </p:spPr>
        <p:txBody>
          <a:bodyPr wrap="square">
            <a:spAutoFit/>
          </a:bodyPr>
          <a:lstStyle/>
          <a:p>
            <a:pPr algn="just">
              <a:lnSpc>
                <a:spcPct val="130000"/>
              </a:lnSpc>
            </a:pP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领导干部只有牢记党的宗旨，牢固树立立党为公、执政为民的理念，才能从根本上构建预防不廉洁的防火墙。我认为在思想上：</a:t>
            </a:r>
          </a:p>
        </p:txBody>
      </p:sp>
      <p:sp>
        <p:nvSpPr>
          <p:cNvPr id="4" name="矩形 3"/>
          <p:cNvSpPr/>
          <p:nvPr/>
        </p:nvSpPr>
        <p:spPr>
          <a:xfrm>
            <a:off x="2866206" y="1403153"/>
            <a:ext cx="6725463" cy="1084721"/>
          </a:xfrm>
          <a:prstGeom prst="rect">
            <a:avLst/>
          </a:prstGeom>
        </p:spPr>
        <p:txBody>
          <a:bodyPr wrap="square">
            <a:spAutoFit/>
          </a:bodyPr>
          <a:lstStyle/>
          <a:p>
            <a:pPr algn="ctr">
              <a:lnSpc>
                <a:spcPct val="130000"/>
              </a:lnSpc>
            </a:pPr>
            <a:r>
              <a:rPr lang="zh-CN" altLang="zh-CN" sz="5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思想是行动的先导</a:t>
            </a:r>
            <a:endParaRPr lang="zh-CN" altLang="en-US" sz="5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矩形 4"/>
          <p:cNvSpPr/>
          <p:nvPr/>
        </p:nvSpPr>
        <p:spPr>
          <a:xfrm>
            <a:off x="2394110" y="2449604"/>
            <a:ext cx="8018222" cy="533416"/>
          </a:xfrm>
          <a:prstGeom prst="rect">
            <a:avLst/>
          </a:prstGeom>
        </p:spPr>
        <p:txBody>
          <a:bodyPr wrap="square">
            <a:spAutoFit/>
          </a:bodyPr>
          <a:lstStyle/>
          <a:p>
            <a:pPr algn="ctr">
              <a:lnSpc>
                <a:spcPct val="130000"/>
              </a:lnSpc>
            </a:pPr>
            <a:r>
              <a:rPr lang="zh-CN" altLang="zh-CN" sz="2400" kern="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思想滑坡是最危险的滑坡，信念动摇是最根本的动摇。</a:t>
            </a:r>
            <a:endParaRPr lang="zh-CN" altLang="en-US" sz="2400" kern="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 name="矩形: 圆角 8"/>
          <p:cNvSpPr/>
          <p:nvPr/>
        </p:nvSpPr>
        <p:spPr bwMode="auto">
          <a:xfrm>
            <a:off x="3280721" y="5019120"/>
            <a:ext cx="2041301" cy="465565"/>
          </a:xfrm>
          <a:prstGeom prst="roundRect">
            <a:avLst>
              <a:gd name="adj" fmla="val 9778"/>
            </a:avLst>
          </a:prstGeom>
          <a:solidFill>
            <a:schemeClr val="tx1"/>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一要看境界</a:t>
            </a:r>
          </a:p>
        </p:txBody>
      </p:sp>
      <p:sp>
        <p:nvSpPr>
          <p:cNvPr id="40" name="矩形: 圆角 39"/>
          <p:cNvSpPr/>
          <p:nvPr/>
        </p:nvSpPr>
        <p:spPr bwMode="auto">
          <a:xfrm>
            <a:off x="5718169" y="5019120"/>
            <a:ext cx="2041301" cy="465565"/>
          </a:xfrm>
          <a:prstGeom prst="roundRect">
            <a:avLst>
              <a:gd name="adj" fmla="val 9778"/>
            </a:avLst>
          </a:prstGeom>
          <a:solidFill>
            <a:schemeClr val="tx1"/>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二要克欲望</a:t>
            </a:r>
          </a:p>
        </p:txBody>
      </p:sp>
      <p:sp>
        <p:nvSpPr>
          <p:cNvPr id="41" name="矩形: 圆角 40"/>
          <p:cNvSpPr/>
          <p:nvPr/>
        </p:nvSpPr>
        <p:spPr bwMode="auto">
          <a:xfrm>
            <a:off x="8155617" y="5019120"/>
            <a:ext cx="2041301" cy="465565"/>
          </a:xfrm>
          <a:prstGeom prst="roundRect">
            <a:avLst>
              <a:gd name="adj" fmla="val 9778"/>
            </a:avLst>
          </a:prstGeom>
          <a:solidFill>
            <a:schemeClr val="tx1"/>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三要防微杜渐</a:t>
            </a:r>
          </a:p>
        </p:txBody>
      </p:sp>
      <p:sp>
        <p:nvSpPr>
          <p:cNvPr id="76" name="Freeform 8"/>
          <p:cNvSpPr>
            <a:spLocks noEditPoints="1"/>
          </p:cNvSpPr>
          <p:nvPr/>
        </p:nvSpPr>
        <p:spPr bwMode="auto">
          <a:xfrm>
            <a:off x="1127072" y="4171395"/>
            <a:ext cx="1984441" cy="1849000"/>
          </a:xfrm>
          <a:custGeom>
            <a:avLst/>
            <a:gdLst>
              <a:gd name="T0" fmla="*/ 580 w 872"/>
              <a:gd name="T1" fmla="*/ 513 h 811"/>
              <a:gd name="T2" fmla="*/ 503 w 872"/>
              <a:gd name="T3" fmla="*/ 571 h 811"/>
              <a:gd name="T4" fmla="*/ 548 w 872"/>
              <a:gd name="T5" fmla="*/ 657 h 811"/>
              <a:gd name="T6" fmla="*/ 612 w 872"/>
              <a:gd name="T7" fmla="*/ 699 h 811"/>
              <a:gd name="T8" fmla="*/ 443 w 872"/>
              <a:gd name="T9" fmla="*/ 763 h 811"/>
              <a:gd name="T10" fmla="*/ 430 w 872"/>
              <a:gd name="T11" fmla="*/ 762 h 811"/>
              <a:gd name="T12" fmla="*/ 275 w 872"/>
              <a:gd name="T13" fmla="*/ 720 h 811"/>
              <a:gd name="T14" fmla="*/ 260 w 872"/>
              <a:gd name="T15" fmla="*/ 672 h 811"/>
              <a:gd name="T16" fmla="*/ 326 w 872"/>
              <a:gd name="T17" fmla="*/ 655 h 811"/>
              <a:gd name="T18" fmla="*/ 295 w 872"/>
              <a:gd name="T19" fmla="*/ 513 h 811"/>
              <a:gd name="T20" fmla="*/ 260 w 872"/>
              <a:gd name="T21" fmla="*/ 521 h 811"/>
              <a:gd name="T22" fmla="*/ 268 w 872"/>
              <a:gd name="T23" fmla="*/ 432 h 811"/>
              <a:gd name="T24" fmla="*/ 438 w 872"/>
              <a:gd name="T25" fmla="*/ 469 h 811"/>
              <a:gd name="T26" fmla="*/ 603 w 872"/>
              <a:gd name="T27" fmla="*/ 433 h 811"/>
              <a:gd name="T28" fmla="*/ 612 w 872"/>
              <a:gd name="T29" fmla="*/ 521 h 811"/>
              <a:gd name="T30" fmla="*/ 850 w 872"/>
              <a:gd name="T31" fmla="*/ 591 h 811"/>
              <a:gd name="T32" fmla="*/ 662 w 872"/>
              <a:gd name="T33" fmla="*/ 389 h 811"/>
              <a:gd name="T34" fmla="*/ 626 w 872"/>
              <a:gd name="T35" fmla="*/ 373 h 811"/>
              <a:gd name="T36" fmla="*/ 245 w 872"/>
              <a:gd name="T37" fmla="*/ 374 h 811"/>
              <a:gd name="T38" fmla="*/ 206 w 872"/>
              <a:gd name="T39" fmla="*/ 392 h 811"/>
              <a:gd name="T40" fmla="*/ 19 w 872"/>
              <a:gd name="T41" fmla="*/ 594 h 811"/>
              <a:gd name="T42" fmla="*/ 72 w 872"/>
              <a:gd name="T43" fmla="*/ 716 h 811"/>
              <a:gd name="T44" fmla="*/ 84 w 872"/>
              <a:gd name="T45" fmla="*/ 714 h 811"/>
              <a:gd name="T46" fmla="*/ 227 w 872"/>
              <a:gd name="T47" fmla="*/ 791 h 811"/>
              <a:gd name="T48" fmla="*/ 626 w 872"/>
              <a:gd name="T49" fmla="*/ 811 h 811"/>
              <a:gd name="T50" fmla="*/ 646 w 872"/>
              <a:gd name="T51" fmla="*/ 680 h 811"/>
              <a:gd name="T52" fmla="*/ 791 w 872"/>
              <a:gd name="T53" fmla="*/ 715 h 811"/>
              <a:gd name="T54" fmla="*/ 853 w 872"/>
              <a:gd name="T55" fmla="*/ 683 h 811"/>
              <a:gd name="T56" fmla="*/ 436 w 872"/>
              <a:gd name="T57" fmla="*/ 362 h 811"/>
              <a:gd name="T58" fmla="*/ 436 w 872"/>
              <a:gd name="T59" fmla="*/ 0 h 811"/>
              <a:gd name="T60" fmla="*/ 436 w 872"/>
              <a:gd name="T61" fmla="*/ 362 h 811"/>
              <a:gd name="T62" fmla="*/ 385 w 872"/>
              <a:gd name="T63" fmla="*/ 580 h 811"/>
              <a:gd name="T64" fmla="*/ 410 w 872"/>
              <a:gd name="T65" fmla="*/ 555 h 811"/>
              <a:gd name="T66" fmla="*/ 384 w 872"/>
              <a:gd name="T67" fmla="*/ 549 h 811"/>
              <a:gd name="T68" fmla="*/ 429 w 872"/>
              <a:gd name="T69" fmla="*/ 519 h 811"/>
              <a:gd name="T70" fmla="*/ 423 w 872"/>
              <a:gd name="T71" fmla="*/ 541 h 811"/>
              <a:gd name="T72" fmla="*/ 431 w 872"/>
              <a:gd name="T73" fmla="*/ 505 h 811"/>
              <a:gd name="T74" fmla="*/ 484 w 872"/>
              <a:gd name="T75" fmla="*/ 602 h 811"/>
              <a:gd name="T76" fmla="*/ 460 w 872"/>
              <a:gd name="T77" fmla="*/ 605 h 811"/>
              <a:gd name="T78" fmla="*/ 387 w 872"/>
              <a:gd name="T79" fmla="*/ 612 h 811"/>
              <a:gd name="T80" fmla="*/ 385 w 872"/>
              <a:gd name="T81" fmla="*/ 597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2" h="811">
                <a:moveTo>
                  <a:pt x="612" y="521"/>
                </a:moveTo>
                <a:lnTo>
                  <a:pt x="580" y="513"/>
                </a:lnTo>
                <a:cubicBezTo>
                  <a:pt x="578" y="513"/>
                  <a:pt x="577" y="513"/>
                  <a:pt x="575" y="513"/>
                </a:cubicBezTo>
                <a:cubicBezTo>
                  <a:pt x="542" y="508"/>
                  <a:pt x="511" y="534"/>
                  <a:pt x="503" y="571"/>
                </a:cubicBezTo>
                <a:cubicBezTo>
                  <a:pt x="495" y="608"/>
                  <a:pt x="513" y="644"/>
                  <a:pt x="544" y="655"/>
                </a:cubicBezTo>
                <a:cubicBezTo>
                  <a:pt x="546" y="656"/>
                  <a:pt x="547" y="656"/>
                  <a:pt x="548" y="657"/>
                </a:cubicBezTo>
                <a:lnTo>
                  <a:pt x="612" y="672"/>
                </a:lnTo>
                <a:lnTo>
                  <a:pt x="612" y="699"/>
                </a:lnTo>
                <a:cubicBezTo>
                  <a:pt x="612" y="709"/>
                  <a:pt x="605" y="718"/>
                  <a:pt x="596" y="721"/>
                </a:cubicBezTo>
                <a:lnTo>
                  <a:pt x="443" y="763"/>
                </a:lnTo>
                <a:cubicBezTo>
                  <a:pt x="442" y="763"/>
                  <a:pt x="440" y="763"/>
                  <a:pt x="438" y="763"/>
                </a:cubicBezTo>
                <a:cubicBezTo>
                  <a:pt x="435" y="763"/>
                  <a:pt x="433" y="763"/>
                  <a:pt x="430" y="762"/>
                </a:cubicBezTo>
                <a:cubicBezTo>
                  <a:pt x="429" y="762"/>
                  <a:pt x="429" y="762"/>
                  <a:pt x="428" y="761"/>
                </a:cubicBezTo>
                <a:lnTo>
                  <a:pt x="275" y="720"/>
                </a:lnTo>
                <a:cubicBezTo>
                  <a:pt x="266" y="717"/>
                  <a:pt x="260" y="708"/>
                  <a:pt x="260" y="698"/>
                </a:cubicBezTo>
                <a:lnTo>
                  <a:pt x="260" y="672"/>
                </a:lnTo>
                <a:lnTo>
                  <a:pt x="322" y="657"/>
                </a:lnTo>
                <a:cubicBezTo>
                  <a:pt x="323" y="656"/>
                  <a:pt x="325" y="656"/>
                  <a:pt x="326" y="655"/>
                </a:cubicBezTo>
                <a:cubicBezTo>
                  <a:pt x="357" y="644"/>
                  <a:pt x="375" y="608"/>
                  <a:pt x="368" y="571"/>
                </a:cubicBezTo>
                <a:cubicBezTo>
                  <a:pt x="360" y="534"/>
                  <a:pt x="328" y="508"/>
                  <a:pt x="295" y="513"/>
                </a:cubicBezTo>
                <a:cubicBezTo>
                  <a:pt x="294" y="513"/>
                  <a:pt x="292" y="513"/>
                  <a:pt x="291" y="513"/>
                </a:cubicBezTo>
                <a:lnTo>
                  <a:pt x="260" y="521"/>
                </a:lnTo>
                <a:lnTo>
                  <a:pt x="260" y="450"/>
                </a:lnTo>
                <a:cubicBezTo>
                  <a:pt x="260" y="443"/>
                  <a:pt x="263" y="436"/>
                  <a:pt x="268" y="432"/>
                </a:cubicBezTo>
                <a:cubicBezTo>
                  <a:pt x="273" y="427"/>
                  <a:pt x="280" y="426"/>
                  <a:pt x="286" y="428"/>
                </a:cubicBezTo>
                <a:lnTo>
                  <a:pt x="438" y="469"/>
                </a:lnTo>
                <a:lnTo>
                  <a:pt x="585" y="429"/>
                </a:lnTo>
                <a:cubicBezTo>
                  <a:pt x="591" y="427"/>
                  <a:pt x="598" y="429"/>
                  <a:pt x="603" y="433"/>
                </a:cubicBezTo>
                <a:cubicBezTo>
                  <a:pt x="609" y="437"/>
                  <a:pt x="612" y="444"/>
                  <a:pt x="612" y="451"/>
                </a:cubicBezTo>
                <a:lnTo>
                  <a:pt x="612" y="521"/>
                </a:lnTo>
                <a:close/>
                <a:moveTo>
                  <a:pt x="852" y="594"/>
                </a:moveTo>
                <a:cubicBezTo>
                  <a:pt x="852" y="593"/>
                  <a:pt x="851" y="592"/>
                  <a:pt x="850" y="591"/>
                </a:cubicBezTo>
                <a:lnTo>
                  <a:pt x="665" y="392"/>
                </a:lnTo>
                <a:cubicBezTo>
                  <a:pt x="664" y="391"/>
                  <a:pt x="663" y="390"/>
                  <a:pt x="662" y="389"/>
                </a:cubicBezTo>
                <a:cubicBezTo>
                  <a:pt x="654" y="382"/>
                  <a:pt x="644" y="378"/>
                  <a:pt x="635" y="375"/>
                </a:cubicBezTo>
                <a:cubicBezTo>
                  <a:pt x="632" y="374"/>
                  <a:pt x="629" y="373"/>
                  <a:pt x="626" y="373"/>
                </a:cubicBezTo>
                <a:lnTo>
                  <a:pt x="247" y="373"/>
                </a:lnTo>
                <a:cubicBezTo>
                  <a:pt x="246" y="373"/>
                  <a:pt x="246" y="374"/>
                  <a:pt x="245" y="374"/>
                </a:cubicBezTo>
                <a:cubicBezTo>
                  <a:pt x="232" y="375"/>
                  <a:pt x="219" y="380"/>
                  <a:pt x="209" y="389"/>
                </a:cubicBezTo>
                <a:cubicBezTo>
                  <a:pt x="208" y="390"/>
                  <a:pt x="207" y="391"/>
                  <a:pt x="206" y="392"/>
                </a:cubicBezTo>
                <a:lnTo>
                  <a:pt x="21" y="591"/>
                </a:lnTo>
                <a:cubicBezTo>
                  <a:pt x="20" y="592"/>
                  <a:pt x="20" y="593"/>
                  <a:pt x="19" y="594"/>
                </a:cubicBezTo>
                <a:cubicBezTo>
                  <a:pt x="1" y="617"/>
                  <a:pt x="0" y="648"/>
                  <a:pt x="12" y="673"/>
                </a:cubicBezTo>
                <a:cubicBezTo>
                  <a:pt x="24" y="699"/>
                  <a:pt x="47" y="716"/>
                  <a:pt x="72" y="716"/>
                </a:cubicBezTo>
                <a:cubicBezTo>
                  <a:pt x="74" y="716"/>
                  <a:pt x="77" y="715"/>
                  <a:pt x="79" y="715"/>
                </a:cubicBezTo>
                <a:cubicBezTo>
                  <a:pt x="81" y="715"/>
                  <a:pt x="82" y="715"/>
                  <a:pt x="84" y="714"/>
                </a:cubicBezTo>
                <a:lnTo>
                  <a:pt x="227" y="680"/>
                </a:lnTo>
                <a:lnTo>
                  <a:pt x="227" y="791"/>
                </a:lnTo>
                <a:cubicBezTo>
                  <a:pt x="227" y="802"/>
                  <a:pt x="236" y="811"/>
                  <a:pt x="247" y="811"/>
                </a:cubicBezTo>
                <a:lnTo>
                  <a:pt x="626" y="811"/>
                </a:lnTo>
                <a:cubicBezTo>
                  <a:pt x="637" y="811"/>
                  <a:pt x="646" y="802"/>
                  <a:pt x="646" y="791"/>
                </a:cubicBezTo>
                <a:lnTo>
                  <a:pt x="646" y="680"/>
                </a:lnTo>
                <a:lnTo>
                  <a:pt x="787" y="714"/>
                </a:lnTo>
                <a:cubicBezTo>
                  <a:pt x="788" y="715"/>
                  <a:pt x="790" y="715"/>
                  <a:pt x="791" y="715"/>
                </a:cubicBezTo>
                <a:cubicBezTo>
                  <a:pt x="794" y="715"/>
                  <a:pt x="796" y="716"/>
                  <a:pt x="799" y="716"/>
                </a:cubicBezTo>
                <a:cubicBezTo>
                  <a:pt x="820" y="716"/>
                  <a:pt x="840" y="703"/>
                  <a:pt x="853" y="683"/>
                </a:cubicBezTo>
                <a:cubicBezTo>
                  <a:pt x="872" y="657"/>
                  <a:pt x="872" y="620"/>
                  <a:pt x="852" y="594"/>
                </a:cubicBezTo>
                <a:close/>
                <a:moveTo>
                  <a:pt x="436" y="362"/>
                </a:moveTo>
                <a:cubicBezTo>
                  <a:pt x="529" y="362"/>
                  <a:pt x="605" y="281"/>
                  <a:pt x="605" y="181"/>
                </a:cubicBezTo>
                <a:cubicBezTo>
                  <a:pt x="605" y="81"/>
                  <a:pt x="529" y="0"/>
                  <a:pt x="436" y="0"/>
                </a:cubicBezTo>
                <a:cubicBezTo>
                  <a:pt x="342" y="0"/>
                  <a:pt x="266" y="81"/>
                  <a:pt x="266" y="181"/>
                </a:cubicBezTo>
                <a:cubicBezTo>
                  <a:pt x="266" y="281"/>
                  <a:pt x="342" y="362"/>
                  <a:pt x="436" y="362"/>
                </a:cubicBezTo>
                <a:close/>
                <a:moveTo>
                  <a:pt x="377" y="588"/>
                </a:moveTo>
                <a:lnTo>
                  <a:pt x="385" y="580"/>
                </a:lnTo>
                <a:cubicBezTo>
                  <a:pt x="402" y="594"/>
                  <a:pt x="421" y="603"/>
                  <a:pt x="446" y="591"/>
                </a:cubicBezTo>
                <a:lnTo>
                  <a:pt x="410" y="555"/>
                </a:lnTo>
                <a:lnTo>
                  <a:pt x="400" y="565"/>
                </a:lnTo>
                <a:lnTo>
                  <a:pt x="384" y="549"/>
                </a:lnTo>
                <a:lnTo>
                  <a:pt x="411" y="522"/>
                </a:lnTo>
                <a:cubicBezTo>
                  <a:pt x="415" y="524"/>
                  <a:pt x="422" y="524"/>
                  <a:pt x="429" y="519"/>
                </a:cubicBezTo>
                <a:lnTo>
                  <a:pt x="437" y="527"/>
                </a:lnTo>
                <a:lnTo>
                  <a:pt x="423" y="541"/>
                </a:lnTo>
                <a:lnTo>
                  <a:pt x="460" y="578"/>
                </a:lnTo>
                <a:cubicBezTo>
                  <a:pt x="474" y="555"/>
                  <a:pt x="462" y="520"/>
                  <a:pt x="431" y="505"/>
                </a:cubicBezTo>
                <a:cubicBezTo>
                  <a:pt x="462" y="506"/>
                  <a:pt x="502" y="542"/>
                  <a:pt x="474" y="591"/>
                </a:cubicBezTo>
                <a:lnTo>
                  <a:pt x="484" y="602"/>
                </a:lnTo>
                <a:lnTo>
                  <a:pt x="471" y="614"/>
                </a:lnTo>
                <a:lnTo>
                  <a:pt x="460" y="605"/>
                </a:lnTo>
                <a:cubicBezTo>
                  <a:pt x="434" y="619"/>
                  <a:pt x="410" y="617"/>
                  <a:pt x="391" y="602"/>
                </a:cubicBezTo>
                <a:cubicBezTo>
                  <a:pt x="392" y="606"/>
                  <a:pt x="390" y="610"/>
                  <a:pt x="387" y="612"/>
                </a:cubicBezTo>
                <a:cubicBezTo>
                  <a:pt x="383" y="615"/>
                  <a:pt x="378" y="614"/>
                  <a:pt x="375" y="610"/>
                </a:cubicBezTo>
                <a:cubicBezTo>
                  <a:pt x="371" y="604"/>
                  <a:pt x="378" y="596"/>
                  <a:pt x="385" y="597"/>
                </a:cubicBezTo>
                <a:cubicBezTo>
                  <a:pt x="382" y="594"/>
                  <a:pt x="380" y="591"/>
                  <a:pt x="377" y="588"/>
                </a:cubicBezTo>
                <a:close/>
              </a:path>
            </a:pathLst>
          </a:custGeom>
          <a:solidFill>
            <a:srgbClr val="C00000"/>
          </a:solidFill>
          <a:ln w="12700" cap="flat">
            <a:no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8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18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68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2180"/>
                            </p:stCondLst>
                            <p:childTnLst>
                              <p:par>
                                <p:cTn id="38" presetID="42" presetClass="entr" presetSubtype="0" fill="hold" grpId="0"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fade">
                                      <p:cBhvr>
                                        <p:cTn id="40" dur="500"/>
                                        <p:tgtEl>
                                          <p:spTgt spid="76"/>
                                        </p:tgtEl>
                                      </p:cBhvr>
                                    </p:animEffect>
                                    <p:anim calcmode="lin" valueType="num">
                                      <p:cBhvr>
                                        <p:cTn id="41" dur="500" fill="hold"/>
                                        <p:tgtEl>
                                          <p:spTgt spid="76"/>
                                        </p:tgtEl>
                                        <p:attrNameLst>
                                          <p:attrName>ppt_x</p:attrName>
                                        </p:attrNameLst>
                                      </p:cBhvr>
                                      <p:tavLst>
                                        <p:tav tm="0">
                                          <p:val>
                                            <p:strVal val="#ppt_x"/>
                                          </p:val>
                                        </p:tav>
                                        <p:tav tm="100000">
                                          <p:val>
                                            <p:strVal val="#ppt_x"/>
                                          </p:val>
                                        </p:tav>
                                      </p:tavLst>
                                    </p:anim>
                                    <p:anim calcmode="lin" valueType="num">
                                      <p:cBhvr>
                                        <p:cTn id="42"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animBg="1"/>
      <p:bldP spid="40" grpId="0" animBg="1"/>
      <p:bldP spid="41" grpId="0" animBg="1"/>
      <p:bldP spid="7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bwMode="auto">
          <a:xfrm>
            <a:off x="1" y="5228496"/>
            <a:ext cx="12192000" cy="895280"/>
          </a:xfrm>
          <a:prstGeom prst="rect">
            <a:avLst/>
          </a:prstGeom>
          <a:solidFill>
            <a:srgbClr val="C00000"/>
          </a:solidFill>
          <a:ln w="12700" cap="flat">
            <a:noFill/>
            <a:prstDash val="solid"/>
            <a:miter lim="800000"/>
          </a:ln>
          <a:effectLst/>
        </p:spPr>
        <p:txBody>
          <a:bodyPr vert="horz" wrap="square" lIns="0" tIns="0" rIns="0" bIns="0" numCol="1" anchor="ctr" anchorCtr="0" compatLnSpc="1"/>
          <a:lstStyle/>
          <a:p>
            <a:pPr algn="ctr"/>
            <a:endPar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 name="矩形 1"/>
          <p:cNvSpPr/>
          <p:nvPr/>
        </p:nvSpPr>
        <p:spPr>
          <a:xfrm>
            <a:off x="899211" y="2598327"/>
            <a:ext cx="5784353" cy="2405659"/>
          </a:xfrm>
          <a:prstGeom prst="rect">
            <a:avLst/>
          </a:prstGeom>
        </p:spPr>
        <p:txBody>
          <a:bodyPr wrap="square">
            <a:spAutoFit/>
          </a:bodyPr>
          <a:lstStyle/>
          <a:p>
            <a:pPr marL="342900" indent="-342900" algn="just">
              <a:lnSpc>
                <a:spcPct val="130000"/>
              </a:lnSpc>
              <a:spcBef>
                <a:spcPts val="300"/>
              </a:spcBef>
              <a:spcAft>
                <a:spcPts val="300"/>
              </a:spcAft>
              <a:buFont typeface="Wingdings" panose="05000000000000000000" pitchFamily="2" charset="2"/>
              <a:buChar char="l"/>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领导干部只有树立终身学习的观念，把学习当成一种政治责任，当成一种人生修养，当成一种自觉追求</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才能不断夯实廉政思想基础。</a:t>
            </a:r>
            <a:endPar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342900" indent="-342900" algn="just">
              <a:lnSpc>
                <a:spcPct val="130000"/>
              </a:lnSpc>
              <a:spcBef>
                <a:spcPts val="300"/>
              </a:spcBef>
              <a:spcAft>
                <a:spcPts val="300"/>
              </a:spcAft>
              <a:buFont typeface="Wingdings" panose="05000000000000000000" pitchFamily="2" charset="2"/>
              <a:buChar char="l"/>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要紧跟时代步伐，认真学习马克思主义中国化的先进理论；</a:t>
            </a:r>
            <a:endPar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342900" indent="-342900" algn="just">
              <a:lnSpc>
                <a:spcPct val="130000"/>
              </a:lnSpc>
              <a:spcBef>
                <a:spcPts val="300"/>
              </a:spcBef>
              <a:spcAft>
                <a:spcPts val="300"/>
              </a:spcAft>
              <a:buFont typeface="Wingdings" panose="05000000000000000000" pitchFamily="2" charset="2"/>
              <a:buChar char="l"/>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要贴近实际，大力吸取优秀廉政思想内涵。</a:t>
            </a:r>
          </a:p>
        </p:txBody>
      </p:sp>
      <p:sp>
        <p:nvSpPr>
          <p:cNvPr id="3" name="矩形 2"/>
          <p:cNvSpPr/>
          <p:nvPr/>
        </p:nvSpPr>
        <p:spPr>
          <a:xfrm>
            <a:off x="2471337" y="1229791"/>
            <a:ext cx="7532282" cy="680443"/>
          </a:xfrm>
          <a:prstGeom prst="rect">
            <a:avLst/>
          </a:prstGeom>
        </p:spPr>
        <p:txBody>
          <a:bodyPr wrap="square">
            <a:spAutoFit/>
          </a:bodyPr>
          <a:lstStyle/>
          <a:p>
            <a:pPr algn="just">
              <a:lnSpc>
                <a:spcPct val="130000"/>
              </a:lnSpc>
            </a:pPr>
            <a:r>
              <a:rPr lang="zh-CN" altLang="zh-CN"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思想防线牢不牢，要看思想境界高不高。</a:t>
            </a:r>
            <a:endPar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 name="矩形 3"/>
          <p:cNvSpPr/>
          <p:nvPr/>
        </p:nvSpPr>
        <p:spPr>
          <a:xfrm>
            <a:off x="2873566" y="1913948"/>
            <a:ext cx="6594102" cy="459869"/>
          </a:xfrm>
          <a:prstGeom prst="rect">
            <a:avLst/>
          </a:prstGeom>
        </p:spPr>
        <p:txBody>
          <a:bodyPr wrap="square">
            <a:spAutoFit/>
          </a:bodyPr>
          <a:lstStyle/>
          <a:p>
            <a:pPr>
              <a:lnSpc>
                <a:spcPct val="130000"/>
              </a:lnSpc>
            </a:pP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境界是一种修养，一种情操，它来源于坚持不懈的</a:t>
            </a:r>
            <a:r>
              <a:rPr lang="zh-CN" altLang="zh-CN" sz="2000" b="1"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学习</a:t>
            </a:r>
            <a:r>
              <a:rPr lang="zh-CN" altLang="zh-CN"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zh-CN" altLang="en-US"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矩形 4"/>
          <p:cNvSpPr/>
          <p:nvPr/>
        </p:nvSpPr>
        <p:spPr>
          <a:xfrm>
            <a:off x="905929" y="5242094"/>
            <a:ext cx="5588588" cy="892167"/>
          </a:xfrm>
          <a:prstGeom prst="rect">
            <a:avLst/>
          </a:prstGeom>
        </p:spPr>
        <p:txBody>
          <a:bodyPr wrap="square">
            <a:spAutoFit/>
          </a:bodyPr>
          <a:lstStyle/>
          <a:p>
            <a:pPr algn="just">
              <a:lnSpc>
                <a:spcPct val="130000"/>
              </a:lnSpc>
            </a:pPr>
            <a:r>
              <a:rPr lang="zh-CN" altLang="zh-CN" sz="20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当前很多领导干部堕落为不廉洁分子，一个根本的原因就是放松学习。</a:t>
            </a:r>
            <a:endParaRPr lang="zh-CN" altLang="en-US" sz="20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0731" y="2821995"/>
            <a:ext cx="4713873" cy="3142582"/>
          </a:xfrm>
          <a:prstGeom prst="rect">
            <a:avLst/>
          </a:prstGeom>
          <a:ln>
            <a:solidFill>
              <a:schemeClr val="bg1"/>
            </a:solidFill>
          </a:ln>
          <a:effectLst/>
        </p:spPr>
      </p:pic>
      <p:sp>
        <p:nvSpPr>
          <p:cNvPr id="9" name="矩形 8"/>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04447" y="4471207"/>
            <a:ext cx="6757942" cy="1753557"/>
          </a:xfrm>
          <a:prstGeom prst="rect">
            <a:avLst/>
          </a:prstGeom>
        </p:spPr>
        <p:txBody>
          <a:bodyPr wrap="square">
            <a:spAutoFit/>
          </a:bodyPr>
          <a:lstStyle/>
          <a:p>
            <a:pPr algn="just">
              <a:lnSpc>
                <a:spcPct val="200000"/>
              </a:lnSpc>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厦门远华案件中落马的公安部原副部长李纪周，前云南省委副书记、省长李嘉廷，原江西省副省长胡长清在自己的忏悔录中都认为自己的堕落，</a:t>
            </a:r>
            <a:r>
              <a:rPr lang="zh-CN" altLang="zh-CN" sz="1800" b="1"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首要就是放松了思想学习。</a:t>
            </a:r>
            <a:endPar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 name="矩形 27"/>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grpSp>
        <p:nvGrpSpPr>
          <p:cNvPr id="8" name="组合 7"/>
          <p:cNvGrpSpPr/>
          <p:nvPr/>
        </p:nvGrpSpPr>
        <p:grpSpPr>
          <a:xfrm>
            <a:off x="0" y="2773058"/>
            <a:ext cx="4041998" cy="4316342"/>
            <a:chOff x="0" y="2773058"/>
            <a:chExt cx="4041998" cy="4316342"/>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31" name="矩形 30"/>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32369" t="24328" b="26578"/>
          <a:stretch>
            <a:fillRect/>
          </a:stretch>
        </p:blipFill>
        <p:spPr>
          <a:xfrm>
            <a:off x="5386400" y="1816555"/>
            <a:ext cx="5349309" cy="25241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5681563" y="2914938"/>
            <a:ext cx="5997405" cy="2724797"/>
          </a:xfrm>
          <a:prstGeom prst="rect">
            <a:avLst/>
          </a:prstGeom>
          <a:solidFill>
            <a:schemeClr val="bg1"/>
          </a:solidFill>
          <a:ln w="9525" cap="flat" cmpd="sng" algn="ctr">
            <a:solidFill>
              <a:srgbClr val="AC060D"/>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矩形 4"/>
          <p:cNvSpPr/>
          <p:nvPr/>
        </p:nvSpPr>
        <p:spPr bwMode="auto">
          <a:xfrm>
            <a:off x="6040638" y="2892087"/>
            <a:ext cx="651185" cy="45701"/>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5857957" y="3071426"/>
            <a:ext cx="5500293" cy="2460866"/>
          </a:xfrm>
          <a:prstGeom prst="rect">
            <a:avLst/>
          </a:prstGeom>
        </p:spPr>
        <p:txBody>
          <a:bodyPr wrap="square">
            <a:spAutoFit/>
          </a:bodyPr>
          <a:lstStyle/>
          <a:p>
            <a:pPr marL="342900" indent="-342900" algn="just">
              <a:lnSpc>
                <a:spcPct val="130000"/>
              </a:lnSpc>
              <a:spcBef>
                <a:spcPts val="300"/>
              </a:spcBef>
              <a:spcAft>
                <a:spcPts val="300"/>
              </a:spcAft>
              <a:buFont typeface="Wingdings" panose="05000000000000000000" pitchFamily="2" charset="2"/>
              <a:buChar char="l"/>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随着手中的权力越来越大，经受的诱惑也越来越大，思想的</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杂质</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往往会越来越多，一些领导干部也因此经不起</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糖衣炮弹</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攻击而</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翻身落马</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342900" indent="-342900" algn="just">
              <a:lnSpc>
                <a:spcPct val="130000"/>
              </a:lnSpc>
              <a:spcBef>
                <a:spcPts val="300"/>
              </a:spcBef>
              <a:spcAft>
                <a:spcPts val="300"/>
              </a:spcAft>
              <a:buFont typeface="Wingdings" panose="05000000000000000000" pitchFamily="2" charset="2"/>
              <a:buChar char="l"/>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领导干部相当于一个公众人物，他的情趣爱好是其生活作风的反映，往往影响社会的价值取向。</a:t>
            </a:r>
            <a:endPar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342900" indent="-342900" algn="just">
              <a:lnSpc>
                <a:spcPct val="130000"/>
              </a:lnSpc>
              <a:spcBef>
                <a:spcPts val="300"/>
              </a:spcBef>
              <a:spcAft>
                <a:spcPts val="300"/>
              </a:spcAft>
              <a:buFont typeface="Wingdings" panose="05000000000000000000" pitchFamily="2" charset="2"/>
              <a:buChar char="l"/>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开好的风气不易，但开坏的先河，就会有人趋之若鹜，这是人容易走向堕落的天性决定的。</a:t>
            </a:r>
          </a:p>
        </p:txBody>
      </p:sp>
      <p:sp>
        <p:nvSpPr>
          <p:cNvPr id="22" name="矩形 21"/>
          <p:cNvSpPr/>
          <p:nvPr/>
        </p:nvSpPr>
        <p:spPr>
          <a:xfrm>
            <a:off x="822391" y="1375059"/>
            <a:ext cx="4709974" cy="732316"/>
          </a:xfrm>
          <a:prstGeom prst="rect">
            <a:avLst/>
          </a:prstGeom>
        </p:spPr>
        <p:txBody>
          <a:bodyPr wrap="square">
            <a:spAutoFit/>
          </a:bodyPr>
          <a:lstStyle/>
          <a:p>
            <a:pPr>
              <a:lnSpc>
                <a:spcPct val="130000"/>
              </a:lnSpc>
            </a:pPr>
            <a:r>
              <a:rPr lang="zh-CN" altLang="en-US" sz="3200" kern="0" dirty="0">
                <a:solidFill>
                  <a:srgbClr val="C00000"/>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邪生于无禁，欲生于无度</a:t>
            </a:r>
          </a:p>
        </p:txBody>
      </p:sp>
      <p:sp>
        <p:nvSpPr>
          <p:cNvPr id="23" name="矩形 22"/>
          <p:cNvSpPr/>
          <p:nvPr/>
        </p:nvSpPr>
        <p:spPr>
          <a:xfrm>
            <a:off x="822391" y="2019762"/>
            <a:ext cx="5543840" cy="492251"/>
          </a:xfrm>
          <a:prstGeom prst="rect">
            <a:avLst/>
          </a:prstGeom>
        </p:spPr>
        <p:txBody>
          <a:bodyPr wrap="square">
            <a:spAutoFit/>
          </a:bodyPr>
          <a:lstStyle/>
          <a:p>
            <a:pPr>
              <a:lnSpc>
                <a:spcPct val="130000"/>
              </a:lnSpc>
            </a:pPr>
            <a:r>
              <a:rPr lang="zh-CN" altLang="en-US"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欲望是人最大的敌人，领导干部也有七情六欲。</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696" y="3026473"/>
            <a:ext cx="4533364" cy="2550772"/>
          </a:xfrm>
          <a:prstGeom prst="rect">
            <a:avLst/>
          </a:prstGeom>
        </p:spPr>
      </p:pic>
      <p:sp>
        <p:nvSpPr>
          <p:cNvPr id="10" name="矩形 9"/>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 calcmode="lin" valueType="num">
                                      <p:cBhvr>
                                        <p:cTn id="30" dur="500" fill="hold"/>
                                        <p:tgtEl>
                                          <p:spTgt spid="5"/>
                                        </p:tgtEl>
                                        <p:attrNameLst>
                                          <p:attrName>style.rotation</p:attrName>
                                        </p:attrNameLst>
                                      </p:cBhvr>
                                      <p:tavLst>
                                        <p:tav tm="0">
                                          <p:val>
                                            <p:fltVal val="90"/>
                                          </p:val>
                                        </p:tav>
                                        <p:tav tm="100000">
                                          <p:val>
                                            <p:fltVal val="0"/>
                                          </p:val>
                                        </p:tav>
                                      </p:tavLst>
                                    </p:anim>
                                    <p:animEffect transition="in" filter="fade">
                                      <p:cBhvr>
                                        <p:cTn id="31" dur="500"/>
                                        <p:tgtEl>
                                          <p:spTgt spid="5"/>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等腰三角形 71"/>
          <p:cNvSpPr/>
          <p:nvPr/>
        </p:nvSpPr>
        <p:spPr bwMode="auto">
          <a:xfrm rot="16200000">
            <a:off x="-319406" y="1754434"/>
            <a:ext cx="6862791" cy="4286680"/>
          </a:xfrm>
          <a:prstGeom prst="triangle">
            <a:avLst/>
          </a:prstGeom>
          <a:gradFill>
            <a:gsLst>
              <a:gs pos="52000">
                <a:srgbClr val="FFFFFF"/>
              </a:gs>
              <a:gs pos="100000">
                <a:schemeClr val="bg1">
                  <a:alpha val="0"/>
                </a:schemeClr>
              </a:gs>
              <a:gs pos="0">
                <a:schemeClr val="bg1"/>
              </a:gs>
            </a:gsLst>
            <a:lin ang="5400000" scaled="0"/>
          </a:gra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9" name="矩形 38"/>
          <p:cNvSpPr/>
          <p:nvPr/>
        </p:nvSpPr>
        <p:spPr>
          <a:xfrm>
            <a:off x="4152900" y="2474432"/>
            <a:ext cx="7277099" cy="1199816"/>
          </a:xfrm>
          <a:prstGeom prst="rect">
            <a:avLst/>
          </a:prstGeom>
        </p:spPr>
        <p:txBody>
          <a:bodyPr wrap="square">
            <a:spAutoFit/>
          </a:bodyPr>
          <a:lstStyle/>
          <a:p>
            <a:pPr marL="285750" indent="-285750">
              <a:lnSpc>
                <a:spcPct val="200000"/>
              </a:lnSpc>
              <a:buFont typeface="Wingdings" panose="05000000000000000000" pitchFamily="2" charset="2"/>
              <a:buChar char="Ø"/>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广东省湛江原市委书记陈同庆，人送绰号“三敢书记”，何谓“三敢”？就是“什么酒都敢喝，什么钱都敢收，什么人都敢用”。</a:t>
            </a:r>
            <a:endPar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 name="矩形 5"/>
          <p:cNvSpPr/>
          <p:nvPr/>
        </p:nvSpPr>
        <p:spPr>
          <a:xfrm>
            <a:off x="4152900" y="3759177"/>
            <a:ext cx="7192819" cy="1753557"/>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河北阳原县原县委书记张新政嗜赌如命，群众称其为</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麻将书记</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，称县委、县政府班子是</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麻友执政</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。当地有一首顺口溜：</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要想进班子，必须上摊子</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即上麻将桌</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，上不了摊子，休想进班子。</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grpSp>
        <p:nvGrpSpPr>
          <p:cNvPr id="24" name="组合 23"/>
          <p:cNvGrpSpPr/>
          <p:nvPr/>
        </p:nvGrpSpPr>
        <p:grpSpPr>
          <a:xfrm>
            <a:off x="0" y="2773058"/>
            <a:ext cx="4041998" cy="4316342"/>
            <a:chOff x="0" y="2773058"/>
            <a:chExt cx="4041998" cy="4316342"/>
          </a:xfrm>
        </p:grpSpPr>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26" name="矩形 25"/>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31"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000" fill="hold"/>
                                        <p:tgtEl>
                                          <p:spTgt spid="24"/>
                                        </p:tgtEl>
                                        <p:attrNameLst>
                                          <p:attrName>ppt_w</p:attrName>
                                        </p:attrNameLst>
                                      </p:cBhvr>
                                      <p:tavLst>
                                        <p:tav tm="0">
                                          <p:val>
                                            <p:fltVal val="0"/>
                                          </p:val>
                                        </p:tav>
                                        <p:tav tm="100000">
                                          <p:val>
                                            <p:strVal val="#ppt_w"/>
                                          </p:val>
                                        </p:tav>
                                      </p:tavLst>
                                    </p:anim>
                                    <p:anim calcmode="lin" valueType="num">
                                      <p:cBhvr>
                                        <p:cTn id="22" dur="1000" fill="hold"/>
                                        <p:tgtEl>
                                          <p:spTgt spid="24"/>
                                        </p:tgtEl>
                                        <p:attrNameLst>
                                          <p:attrName>ppt_h</p:attrName>
                                        </p:attrNameLst>
                                      </p:cBhvr>
                                      <p:tavLst>
                                        <p:tav tm="0">
                                          <p:val>
                                            <p:fltVal val="0"/>
                                          </p:val>
                                        </p:tav>
                                        <p:tav tm="100000">
                                          <p:val>
                                            <p:strVal val="#ppt_h"/>
                                          </p:val>
                                        </p:tav>
                                      </p:tavLst>
                                    </p:anim>
                                    <p:anim calcmode="lin" valueType="num">
                                      <p:cBhvr>
                                        <p:cTn id="23" dur="1000" fill="hold"/>
                                        <p:tgtEl>
                                          <p:spTgt spid="24"/>
                                        </p:tgtEl>
                                        <p:attrNameLst>
                                          <p:attrName>style.rotation</p:attrName>
                                        </p:attrNameLst>
                                      </p:cBhvr>
                                      <p:tavLst>
                                        <p:tav tm="0">
                                          <p:val>
                                            <p:fltVal val="90"/>
                                          </p:val>
                                        </p:tav>
                                        <p:tav tm="100000">
                                          <p:val>
                                            <p:fltVal val="0"/>
                                          </p:val>
                                        </p:tav>
                                      </p:tavLst>
                                    </p:anim>
                                    <p:animEffect transition="in" filter="fade">
                                      <p:cBhvr>
                                        <p:cTn id="2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39"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1" y="3801833"/>
            <a:ext cx="12192000" cy="2072947"/>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771572" y="2616140"/>
            <a:ext cx="6067104" cy="1089144"/>
          </a:xfrm>
          <a:prstGeom prst="rect">
            <a:avLst/>
          </a:prstGeom>
        </p:spPr>
        <p:txBody>
          <a:bodyPr wrap="square">
            <a:spAutoFit/>
          </a:bodyPr>
          <a:lstStyle/>
          <a:p>
            <a:pPr algn="just">
              <a:lnSpc>
                <a:spcPct val="120000"/>
              </a:lnSpc>
              <a:spcBef>
                <a:spcPts val="300"/>
              </a:spcBef>
              <a:spcAft>
                <a:spcPts val="300"/>
              </a:spcAft>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中国是一个有数千年官本位历史的国度，民对官的尊崇根基很深，所以，身处高位者，其情趣爱好在时风的导向上，具有十分重要的影响。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5433" y="2279273"/>
            <a:ext cx="3967727" cy="2645151"/>
          </a:xfrm>
          <a:prstGeom prst="rect">
            <a:avLst/>
          </a:prstGeom>
          <a:ln>
            <a:solidFill>
              <a:schemeClr val="bg1"/>
            </a:solidFill>
          </a:ln>
        </p:spPr>
      </p:pic>
      <p:sp>
        <p:nvSpPr>
          <p:cNvPr id="73" name="矩形 72"/>
          <p:cNvSpPr/>
          <p:nvPr/>
        </p:nvSpPr>
        <p:spPr>
          <a:xfrm>
            <a:off x="771572" y="3976835"/>
            <a:ext cx="6743653" cy="1569660"/>
          </a:xfrm>
          <a:prstGeom prst="rect">
            <a:avLst/>
          </a:prstGeom>
        </p:spPr>
        <p:txBody>
          <a:bodyPr wrap="square">
            <a:spAutoFit/>
          </a:bodyPr>
          <a:lstStyle/>
          <a:p>
            <a:pPr algn="just">
              <a:lnSpc>
                <a:spcPct val="150000"/>
              </a:lnSpc>
              <a:spcBef>
                <a:spcPts val="300"/>
              </a:spcBef>
              <a:spcAft>
                <a:spcPts val="300"/>
              </a:spcAft>
            </a:pP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因此，这就要求领导干部必须要锤炼思想纯度，做一个高尚的人，一个脱离了低级趣味的人，努力把生活欲望、人生情趣打造成一种文化品格、一种道德品牌、一种政治品质。戒贪欲、少权欲、寡物欲、去色欲，用浩然正气抵制恶欲，择其善者而从之，做到节而不过，遂而不纵。</a:t>
            </a:r>
          </a:p>
        </p:txBody>
      </p:sp>
      <p:sp>
        <p:nvSpPr>
          <p:cNvPr id="5" name="矩形 4"/>
          <p:cNvSpPr/>
          <p:nvPr/>
        </p:nvSpPr>
        <p:spPr>
          <a:xfrm>
            <a:off x="771572" y="2058055"/>
            <a:ext cx="4605748" cy="461537"/>
          </a:xfrm>
          <a:prstGeom prst="rect">
            <a:avLst/>
          </a:prstGeom>
        </p:spPr>
        <p:txBody>
          <a:bodyPr wrap="none">
            <a:spAutoFit/>
          </a:bodyPr>
          <a:lstStyle/>
          <a:p>
            <a:r>
              <a:rPr lang="zh-CN" altLang="en-US" sz="2400" b="1" kern="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锤炼思想纯度，做一个高尚的人</a:t>
            </a:r>
            <a:endParaRPr lang="zh-CN" altLang="en-US" sz="2400" b="1">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cxnSp>
        <p:nvCxnSpPr>
          <p:cNvPr id="8" name="直接连接符 7"/>
          <p:cNvCxnSpPr/>
          <p:nvPr/>
        </p:nvCxnSpPr>
        <p:spPr bwMode="auto">
          <a:xfrm>
            <a:off x="849306" y="2578293"/>
            <a:ext cx="5821605" cy="0"/>
          </a:xfrm>
          <a:prstGeom prst="line">
            <a:avLst/>
          </a:prstGeom>
          <a:solidFill>
            <a:schemeClr val="accent1"/>
          </a:solidFill>
          <a:ln w="9525" cap="flat" cmpd="sng" algn="ctr">
            <a:solidFill>
              <a:srgbClr val="AC060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矩形 8"/>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 calcmode="lin" valueType="num">
                                      <p:cBhvr>
                                        <p:cTn id="17" dur="500" fill="hold"/>
                                        <p:tgtEl>
                                          <p:spTgt spid="5"/>
                                        </p:tgtEl>
                                        <p:attrNameLst>
                                          <p:attrName>style.rotation</p:attrName>
                                        </p:attrNameLst>
                                      </p:cBhvr>
                                      <p:tavLst>
                                        <p:tav tm="0">
                                          <p:val>
                                            <p:fltVal val="90"/>
                                          </p:val>
                                        </p:tav>
                                        <p:tav tm="100000">
                                          <p:val>
                                            <p:fltVal val="0"/>
                                          </p:val>
                                        </p:tav>
                                      </p:tavLst>
                                    </p:anim>
                                    <p:animEffect transition="in" filter="fade">
                                      <p:cBhvr>
                                        <p:cTn id="18" dur="500"/>
                                        <p:tgtEl>
                                          <p:spTgt spid="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anim calcmode="lin" valueType="num">
                                      <p:cBhvr>
                                        <p:cTn id="27" dur="500" fill="hold"/>
                                        <p:tgtEl>
                                          <p:spTgt spid="2"/>
                                        </p:tgtEl>
                                        <p:attrNameLst>
                                          <p:attrName>ppt_x</p:attrName>
                                        </p:attrNameLst>
                                      </p:cBhvr>
                                      <p:tavLst>
                                        <p:tav tm="0">
                                          <p:val>
                                            <p:strVal val="#ppt_x"/>
                                          </p:val>
                                        </p:tav>
                                        <p:tav tm="100000">
                                          <p:val>
                                            <p:strVal val="#ppt_x"/>
                                          </p:val>
                                        </p:tav>
                                      </p:tavLst>
                                    </p:anim>
                                    <p:anim calcmode="lin" valueType="num">
                                      <p:cBhvr>
                                        <p:cTn id="28" dur="500" fill="hold"/>
                                        <p:tgtEl>
                                          <p:spTgt spid="2"/>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wipe(left)">
                                      <p:cBhvr>
                                        <p:cTn id="3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7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5429" y="2462151"/>
            <a:ext cx="10319845" cy="812145"/>
          </a:xfrm>
          <a:prstGeom prst="rect">
            <a:avLst/>
          </a:prstGeom>
        </p:spPr>
        <p:txBody>
          <a:bodyPr wrap="square">
            <a:spAutoFit/>
          </a:bodyPr>
          <a:lstStyle/>
          <a:p>
            <a:pPr algn="just">
              <a:lnSpc>
                <a:spcPct val="130000"/>
              </a:lnSpc>
              <a:spcBef>
                <a:spcPts val="300"/>
              </a:spcBef>
              <a:spcAft>
                <a:spcPts val="300"/>
              </a:spcAft>
            </a:pP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态度决定一切，能否把自己打造成不廉洁的</a:t>
            </a:r>
            <a:r>
              <a:rPr lang="en-US"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绝缘体</a:t>
            </a:r>
            <a:r>
              <a:rPr lang="en-US"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，取决于对小事、小节的思想态度。在任何时候都要保持头脑冷静，特别是在好的形势下，更要小心谨慎，时刻做到</a:t>
            </a:r>
            <a:r>
              <a:rPr lang="en-US"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慎思、慎微、慎言、慎始</a:t>
            </a:r>
            <a:r>
              <a:rPr lang="en-US"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sp>
        <p:nvSpPr>
          <p:cNvPr id="22" name="矩形 21"/>
          <p:cNvSpPr/>
          <p:nvPr/>
        </p:nvSpPr>
        <p:spPr>
          <a:xfrm>
            <a:off x="1072239" y="5226361"/>
            <a:ext cx="2420939" cy="1052019"/>
          </a:xfrm>
          <a:prstGeom prst="rect">
            <a:avLst/>
          </a:prstGeom>
        </p:spPr>
        <p:txBody>
          <a:bodyPr wrap="square">
            <a:spAutoFit/>
          </a:bodyPr>
          <a:lstStyle/>
          <a:p>
            <a:pPr algn="just">
              <a:lnSpc>
                <a:spcPct val="130000"/>
              </a:lnSpc>
              <a:spcBef>
                <a:spcPts val="300"/>
              </a:spcBef>
              <a:spcAft>
                <a:spcPts val="300"/>
              </a:spcAft>
            </a:pP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常思自己的身份，时刻想到自己是领导干部，必须要有良好的品质。</a:t>
            </a:r>
          </a:p>
        </p:txBody>
      </p:sp>
      <p:sp>
        <p:nvSpPr>
          <p:cNvPr id="25" name="矩形 24"/>
          <p:cNvSpPr/>
          <p:nvPr/>
        </p:nvSpPr>
        <p:spPr>
          <a:xfrm>
            <a:off x="2471337" y="995848"/>
            <a:ext cx="7532282" cy="680443"/>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慎思、慎微、慎言、慎始</a:t>
            </a:r>
          </a:p>
        </p:txBody>
      </p:sp>
      <p:sp>
        <p:nvSpPr>
          <p:cNvPr id="26" name="矩形 25"/>
          <p:cNvSpPr/>
          <p:nvPr/>
        </p:nvSpPr>
        <p:spPr>
          <a:xfrm>
            <a:off x="1795468" y="1795040"/>
            <a:ext cx="8632312" cy="459869"/>
          </a:xfrm>
          <a:prstGeom prst="rect">
            <a:avLst/>
          </a:prstGeom>
        </p:spPr>
        <p:txBody>
          <a:bodyPr wrap="square">
            <a:spAutoFit/>
          </a:bodyPr>
          <a:lstStyle/>
          <a:p>
            <a:pPr algn="ctr">
              <a:lnSpc>
                <a:spcPct val="130000"/>
              </a:lnSpc>
            </a:pPr>
            <a:r>
              <a:rPr lang="zh-CN" altLang="en-US" sz="20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能否把自己打造成不廉洁的“绝缘体”，取决于对小事、小节的思想态度</a:t>
            </a:r>
          </a:p>
        </p:txBody>
      </p:sp>
      <p:grpSp>
        <p:nvGrpSpPr>
          <p:cNvPr id="7" name="组合 6"/>
          <p:cNvGrpSpPr/>
          <p:nvPr/>
        </p:nvGrpSpPr>
        <p:grpSpPr>
          <a:xfrm>
            <a:off x="-1" y="3447108"/>
            <a:ext cx="12192001" cy="1606440"/>
            <a:chOff x="-1" y="4167446"/>
            <a:chExt cx="12196764" cy="1607067"/>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45478" b="34950"/>
            <a:stretch>
              <a:fillRect/>
            </a:stretch>
          </p:blipFill>
          <p:spPr>
            <a:xfrm>
              <a:off x="-1" y="4183217"/>
              <a:ext cx="12196764" cy="1591296"/>
            </a:xfrm>
            <a:prstGeom prst="rect">
              <a:avLst/>
            </a:prstGeom>
          </p:spPr>
        </p:pic>
        <p:sp>
          <p:nvSpPr>
            <p:cNvPr id="6" name="矩形 5"/>
            <p:cNvSpPr/>
            <p:nvPr/>
          </p:nvSpPr>
          <p:spPr bwMode="auto">
            <a:xfrm>
              <a:off x="-1" y="4167446"/>
              <a:ext cx="12196764" cy="1589889"/>
            </a:xfrm>
            <a:prstGeom prst="rect">
              <a:avLst/>
            </a:prstGeom>
            <a:solidFill>
              <a:schemeClr val="tx1">
                <a:alpha val="69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8" name="椭圆 7"/>
          <p:cNvSpPr/>
          <p:nvPr/>
        </p:nvSpPr>
        <p:spPr bwMode="auto">
          <a:xfrm>
            <a:off x="1511375" y="3456369"/>
            <a:ext cx="1515292" cy="1515292"/>
          </a:xfrm>
          <a:prstGeom prst="ellipse">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领导干部</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要慎思</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7" name="椭圆 36"/>
          <p:cNvSpPr/>
          <p:nvPr/>
        </p:nvSpPr>
        <p:spPr bwMode="auto">
          <a:xfrm>
            <a:off x="4227180" y="3456369"/>
            <a:ext cx="1515292" cy="1515292"/>
          </a:xfrm>
          <a:prstGeom prst="ellipse">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领导干部</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要慎微</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8" name="椭圆 37"/>
          <p:cNvSpPr/>
          <p:nvPr/>
        </p:nvSpPr>
        <p:spPr bwMode="auto">
          <a:xfrm>
            <a:off x="6719330" y="3456369"/>
            <a:ext cx="1515292" cy="1515292"/>
          </a:xfrm>
          <a:prstGeom prst="ellipse">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领导干部</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要慎言</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9" name="椭圆 38"/>
          <p:cNvSpPr/>
          <p:nvPr/>
        </p:nvSpPr>
        <p:spPr bwMode="auto">
          <a:xfrm>
            <a:off x="9211479" y="3456369"/>
            <a:ext cx="1515292" cy="1515292"/>
          </a:xfrm>
          <a:prstGeom prst="ellipse">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领导干部</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要慎始</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0" name="矩形 39"/>
          <p:cNvSpPr/>
          <p:nvPr/>
        </p:nvSpPr>
        <p:spPr>
          <a:xfrm>
            <a:off x="3850754" y="5226361"/>
            <a:ext cx="2174234" cy="1052019"/>
          </a:xfrm>
          <a:prstGeom prst="rect">
            <a:avLst/>
          </a:prstGeom>
        </p:spPr>
        <p:txBody>
          <a:bodyPr wrap="square">
            <a:spAutoFit/>
          </a:bodyPr>
          <a:lstStyle/>
          <a:p>
            <a:pPr algn="just">
              <a:lnSpc>
                <a:spcPct val="130000"/>
              </a:lnSpc>
              <a:spcBef>
                <a:spcPts val="300"/>
              </a:spcBef>
              <a:spcAft>
                <a:spcPts val="300"/>
              </a:spcAft>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坚持说实话、有意义的话，说有利于团结的话、鼓劲的话。</a:t>
            </a:r>
          </a:p>
        </p:txBody>
      </p:sp>
      <p:sp>
        <p:nvSpPr>
          <p:cNvPr id="41" name="矩形 40"/>
          <p:cNvSpPr/>
          <p:nvPr/>
        </p:nvSpPr>
        <p:spPr>
          <a:xfrm>
            <a:off x="6588818" y="5226361"/>
            <a:ext cx="1797742" cy="732123"/>
          </a:xfrm>
          <a:prstGeom prst="rect">
            <a:avLst/>
          </a:prstGeom>
        </p:spPr>
        <p:txBody>
          <a:bodyPr wrap="square">
            <a:spAutoFit/>
          </a:bodyPr>
          <a:lstStyle/>
          <a:p>
            <a:pPr algn="just">
              <a:lnSpc>
                <a:spcPct val="130000"/>
              </a:lnSpc>
              <a:spcBef>
                <a:spcPts val="300"/>
              </a:spcBef>
              <a:spcAft>
                <a:spcPts val="300"/>
              </a:spcAft>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也就是说，要慎小事、拘小节。</a:t>
            </a:r>
          </a:p>
        </p:txBody>
      </p:sp>
      <p:sp>
        <p:nvSpPr>
          <p:cNvPr id="42" name="矩形 41"/>
          <p:cNvSpPr/>
          <p:nvPr/>
        </p:nvSpPr>
        <p:spPr>
          <a:xfrm>
            <a:off x="9246981" y="5226361"/>
            <a:ext cx="1479791" cy="732123"/>
          </a:xfrm>
          <a:prstGeom prst="rect">
            <a:avLst/>
          </a:prstGeom>
        </p:spPr>
        <p:txBody>
          <a:bodyPr wrap="square">
            <a:spAutoFit/>
          </a:bodyPr>
          <a:lstStyle/>
          <a:p>
            <a:pPr algn="just">
              <a:lnSpc>
                <a:spcPct val="130000"/>
              </a:lnSpc>
              <a:spcBef>
                <a:spcPts val="300"/>
              </a:spcBef>
              <a:spcAft>
                <a:spcPts val="300"/>
              </a:spcAft>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要守住第一道防线</a:t>
            </a:r>
          </a:p>
        </p:txBody>
      </p:sp>
      <p:sp>
        <p:nvSpPr>
          <p:cNvPr id="17" name="矩形 16"/>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000"/>
                            </p:stCondLst>
                            <p:childTnLst>
                              <p:par>
                                <p:cTn id="20" presetID="16" presetClass="entr" presetSubtype="2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par>
                          <p:cTn id="23" fill="hold">
                            <p:stCondLst>
                              <p:cond delay="1500"/>
                            </p:stCondLst>
                            <p:childTnLst>
                              <p:par>
                                <p:cTn id="24" presetID="52" presetClass="entr" presetSubtype="0" fill="hold" grpId="0" nodeType="afterEffect">
                                  <p:stCondLst>
                                    <p:cond delay="0"/>
                                  </p:stCondLst>
                                  <p:childTnLst>
                                    <p:set>
                                      <p:cBhvr>
                                        <p:cTn id="25" dur="1" fill="hold">
                                          <p:stCondLst>
                                            <p:cond delay="999"/>
                                          </p:stCondLst>
                                        </p:cTn>
                                        <p:tgtEl>
                                          <p:spTgt spid="8"/>
                                        </p:tgtEl>
                                        <p:attrNameLst>
                                          <p:attrName>style.visibility</p:attrName>
                                        </p:attrNameLst>
                                      </p:cBhvr>
                                      <p:to>
                                        <p:strVal val="visible"/>
                                      </p:to>
                                    </p:set>
                                    <p:animScale>
                                      <p:cBhvr>
                                        <p:cTn id="26" dur="1" decel="50000" fill="hold">
                                          <p:stCondLst>
                                            <p:cond delay="999"/>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 decel="50000" fill="hold">
                                          <p:stCondLst>
                                            <p:cond delay="999"/>
                                          </p:stCondLst>
                                        </p:cTn>
                                        <p:tgtEl>
                                          <p:spTgt spid="8"/>
                                        </p:tgtEl>
                                        <p:attrNameLst>
                                          <p:attrName>ppt_x</p:attrName>
                                          <p:attrName>ppt_y</p:attrName>
                                        </p:attrNameLst>
                                      </p:cBhvr>
                                    </p:animMotion>
                                    <p:animEffect transition="in" filter="fade">
                                      <p:cBhvr>
                                        <p:cTn id="28" dur="1"/>
                                        <p:tgtEl>
                                          <p:spTgt spid="8"/>
                                        </p:tgtEl>
                                      </p:cBhvr>
                                    </p:animEffect>
                                  </p:childTnLst>
                                </p:cTn>
                              </p:par>
                              <p:par>
                                <p:cTn id="29" presetID="52" presetClass="entr" presetSubtype="0" fill="hold" grpId="0" nodeType="withEffect">
                                  <p:stCondLst>
                                    <p:cond delay="100"/>
                                  </p:stCondLst>
                                  <p:childTnLst>
                                    <p:set>
                                      <p:cBhvr>
                                        <p:cTn id="30" dur="1" fill="hold">
                                          <p:stCondLst>
                                            <p:cond delay="0"/>
                                          </p:stCondLst>
                                        </p:cTn>
                                        <p:tgtEl>
                                          <p:spTgt spid="37"/>
                                        </p:tgtEl>
                                        <p:attrNameLst>
                                          <p:attrName>style.visibility</p:attrName>
                                        </p:attrNameLst>
                                      </p:cBhvr>
                                      <p:to>
                                        <p:strVal val="visible"/>
                                      </p:to>
                                    </p:set>
                                    <p:animScale>
                                      <p:cBhvr>
                                        <p:cTn id="3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7"/>
                                        </p:tgtEl>
                                        <p:attrNameLst>
                                          <p:attrName>ppt_x</p:attrName>
                                          <p:attrName>ppt_y</p:attrName>
                                        </p:attrNameLst>
                                      </p:cBhvr>
                                    </p:animMotion>
                                    <p:animEffect transition="in" filter="fade">
                                      <p:cBhvr>
                                        <p:cTn id="33" dur="1000"/>
                                        <p:tgtEl>
                                          <p:spTgt spid="3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38"/>
                                        </p:tgtEl>
                                        <p:attrNameLst>
                                          <p:attrName>style.visibility</p:attrName>
                                        </p:attrNameLst>
                                      </p:cBhvr>
                                      <p:to>
                                        <p:strVal val="visible"/>
                                      </p:to>
                                    </p:set>
                                    <p:animScale>
                                      <p:cBhvr>
                                        <p:cTn id="36"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8"/>
                                        </p:tgtEl>
                                        <p:attrNameLst>
                                          <p:attrName>ppt_x</p:attrName>
                                          <p:attrName>ppt_y</p:attrName>
                                        </p:attrNameLst>
                                      </p:cBhvr>
                                    </p:animMotion>
                                    <p:animEffect transition="in" filter="fade">
                                      <p:cBhvr>
                                        <p:cTn id="38" dur="1000"/>
                                        <p:tgtEl>
                                          <p:spTgt spid="38"/>
                                        </p:tgtEl>
                                      </p:cBhvr>
                                    </p:animEffect>
                                  </p:childTnLst>
                                </p:cTn>
                              </p:par>
                              <p:par>
                                <p:cTn id="39" presetID="52" presetClass="entr" presetSubtype="0" fill="hold" grpId="0" nodeType="withEffect">
                                  <p:stCondLst>
                                    <p:cond delay="300"/>
                                  </p:stCondLst>
                                  <p:childTnLst>
                                    <p:set>
                                      <p:cBhvr>
                                        <p:cTn id="40" dur="1" fill="hold">
                                          <p:stCondLst>
                                            <p:cond delay="0"/>
                                          </p:stCondLst>
                                        </p:cTn>
                                        <p:tgtEl>
                                          <p:spTgt spid="39"/>
                                        </p:tgtEl>
                                        <p:attrNameLst>
                                          <p:attrName>style.visibility</p:attrName>
                                        </p:attrNameLst>
                                      </p:cBhvr>
                                      <p:to>
                                        <p:strVal val="visible"/>
                                      </p:to>
                                    </p:set>
                                    <p:animScale>
                                      <p:cBhvr>
                                        <p:cTn id="41"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9"/>
                                        </p:tgtEl>
                                        <p:attrNameLst>
                                          <p:attrName>ppt_x</p:attrName>
                                          <p:attrName>ppt_y</p:attrName>
                                        </p:attrNameLst>
                                      </p:cBhvr>
                                    </p:animMotion>
                                    <p:animEffect transition="in" filter="fade">
                                      <p:cBhvr>
                                        <p:cTn id="43" dur="1000"/>
                                        <p:tgtEl>
                                          <p:spTgt spid="39"/>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499"/>
                                          </p:stCondLst>
                                        </p:cTn>
                                        <p:tgtEl>
                                          <p:spTgt spid="22"/>
                                        </p:tgtEl>
                                        <p:attrNameLst>
                                          <p:attrName>style.visibility</p:attrName>
                                        </p:attrNameLst>
                                      </p:cBhvr>
                                      <p:to>
                                        <p:strVal val="visible"/>
                                      </p:to>
                                    </p:set>
                                    <p:animEffect transition="in" filter="fade">
                                      <p:cBhvr>
                                        <p:cTn id="47" dur="1"/>
                                        <p:tgtEl>
                                          <p:spTgt spid="22"/>
                                        </p:tgtEl>
                                      </p:cBhvr>
                                    </p:animEffect>
                                    <p:anim calcmode="lin" valueType="num">
                                      <p:cBhvr>
                                        <p:cTn id="48" dur="1" fill="hold"/>
                                        <p:tgtEl>
                                          <p:spTgt spid="22"/>
                                        </p:tgtEl>
                                        <p:attrNameLst>
                                          <p:attrName>ppt_x</p:attrName>
                                        </p:attrNameLst>
                                      </p:cBhvr>
                                      <p:tavLst>
                                        <p:tav tm="0">
                                          <p:val>
                                            <p:strVal val="#ppt_x"/>
                                          </p:val>
                                        </p:tav>
                                        <p:tav tm="100000">
                                          <p:val>
                                            <p:strVal val="#ppt_x"/>
                                          </p:val>
                                        </p:tav>
                                      </p:tavLst>
                                    </p:anim>
                                    <p:anim calcmode="lin" valueType="num">
                                      <p:cBhvr>
                                        <p:cTn id="49" dur="1"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anim calcmode="lin" valueType="num">
                                      <p:cBhvr>
                                        <p:cTn id="53" dur="500" fill="hold"/>
                                        <p:tgtEl>
                                          <p:spTgt spid="40"/>
                                        </p:tgtEl>
                                        <p:attrNameLst>
                                          <p:attrName>ppt_x</p:attrName>
                                        </p:attrNameLst>
                                      </p:cBhvr>
                                      <p:tavLst>
                                        <p:tav tm="0">
                                          <p:val>
                                            <p:strVal val="#ppt_x"/>
                                          </p:val>
                                        </p:tav>
                                        <p:tav tm="100000">
                                          <p:val>
                                            <p:strVal val="#ppt_x"/>
                                          </p:val>
                                        </p:tav>
                                      </p:tavLst>
                                    </p:anim>
                                    <p:anim calcmode="lin" valueType="num">
                                      <p:cBhvr>
                                        <p:cTn id="54" dur="500" fill="hold"/>
                                        <p:tgtEl>
                                          <p:spTgt spid="4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0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anim calcmode="lin" valueType="num">
                                      <p:cBhvr>
                                        <p:cTn id="58" dur="500" fill="hold"/>
                                        <p:tgtEl>
                                          <p:spTgt spid="41"/>
                                        </p:tgtEl>
                                        <p:attrNameLst>
                                          <p:attrName>ppt_x</p:attrName>
                                        </p:attrNameLst>
                                      </p:cBhvr>
                                      <p:tavLst>
                                        <p:tav tm="0">
                                          <p:val>
                                            <p:strVal val="#ppt_x"/>
                                          </p:val>
                                        </p:tav>
                                        <p:tav tm="100000">
                                          <p:val>
                                            <p:strVal val="#ppt_x"/>
                                          </p:val>
                                        </p:tav>
                                      </p:tavLst>
                                    </p:anim>
                                    <p:anim calcmode="lin" valueType="num">
                                      <p:cBhvr>
                                        <p:cTn id="59" dur="5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anim calcmode="lin" valueType="num">
                                      <p:cBhvr>
                                        <p:cTn id="63" dur="500" fill="hold"/>
                                        <p:tgtEl>
                                          <p:spTgt spid="42"/>
                                        </p:tgtEl>
                                        <p:attrNameLst>
                                          <p:attrName>ppt_x</p:attrName>
                                        </p:attrNameLst>
                                      </p:cBhvr>
                                      <p:tavLst>
                                        <p:tav tm="0">
                                          <p:val>
                                            <p:strVal val="#ppt_x"/>
                                          </p:val>
                                        </p:tav>
                                        <p:tav tm="100000">
                                          <p:val>
                                            <p:strVal val="#ppt_x"/>
                                          </p:val>
                                        </p:tav>
                                      </p:tavLst>
                                    </p:anim>
                                    <p:anim calcmode="lin" valueType="num">
                                      <p:cBhvr>
                                        <p:cTn id="64"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P spid="25" grpId="0"/>
      <p:bldP spid="26" grpId="0"/>
      <p:bldP spid="8" grpId="0" animBg="1"/>
      <p:bldP spid="37" grpId="0" animBg="1"/>
      <p:bldP spid="38" grpId="0" animBg="1"/>
      <p:bldP spid="39" grpId="0" animBg="1"/>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1003199" y="1661047"/>
            <a:ext cx="10334834" cy="2734113"/>
          </a:xfrm>
          <a:prstGeom prst="rect">
            <a:avLst/>
          </a:prstGeom>
          <a:solidFill>
            <a:schemeClr val="bg1"/>
          </a:solidFill>
          <a:ln w="9525" cap="flat" cmpd="sng" algn="ctr">
            <a:solidFill>
              <a:srgbClr val="AC060D"/>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2" name="矩形 41"/>
          <p:cNvSpPr/>
          <p:nvPr/>
        </p:nvSpPr>
        <p:spPr>
          <a:xfrm>
            <a:off x="1160692" y="5045456"/>
            <a:ext cx="10177341" cy="1299330"/>
          </a:xfrm>
          <a:prstGeom prst="rect">
            <a:avLst/>
          </a:prstGeom>
        </p:spPr>
        <p:txBody>
          <a:bodyPr wrap="square">
            <a:spAutoFit/>
          </a:bodyPr>
          <a:lstStyle/>
          <a:p>
            <a:pPr marL="285750" indent="-285750" algn="just">
              <a:lnSpc>
                <a:spcPct val="120000"/>
              </a:lnSpc>
              <a:spcBef>
                <a:spcPts val="100"/>
              </a:spcBef>
              <a:spcAft>
                <a:spcPts val="100"/>
              </a:spcAft>
              <a:buFont typeface="Wingdings" panose="05000000000000000000" pitchFamily="2" charset="2"/>
              <a:buChar char="l"/>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我们有些党员干部起先在工作中兢兢业业，能够做到清正廉洁，偶然一不小心踩进</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泥坑</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，就从此放弃了自己的操守，破罐子破摔了。</a:t>
            </a:r>
            <a:endPar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85750" indent="-285750" algn="just">
              <a:lnSpc>
                <a:spcPct val="120000"/>
              </a:lnSpc>
              <a:spcBef>
                <a:spcPts val="100"/>
              </a:spcBef>
              <a:spcAft>
                <a:spcPts val="100"/>
              </a:spcAft>
              <a:buFont typeface="Wingdings" panose="05000000000000000000" pitchFamily="2" charset="2"/>
              <a:buChar char="l"/>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因此</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特别要注意小节，，许多违法犯罪大都是从一些小事开始的，积小成大，最后以至于身不由己、欲罢不能，一发而不可收。</a:t>
            </a:r>
          </a:p>
        </p:txBody>
      </p:sp>
      <p:sp>
        <p:nvSpPr>
          <p:cNvPr id="5" name="矩形 4"/>
          <p:cNvSpPr/>
          <p:nvPr/>
        </p:nvSpPr>
        <p:spPr>
          <a:xfrm>
            <a:off x="1892229" y="2173529"/>
            <a:ext cx="8547104" cy="812145"/>
          </a:xfrm>
          <a:prstGeom prst="rect">
            <a:avLst/>
          </a:prstGeom>
        </p:spPr>
        <p:txBody>
          <a:bodyPr wrap="square">
            <a:spAutoFit/>
          </a:bodyPr>
          <a:lstStyle/>
          <a:p>
            <a:pPr algn="just">
              <a:lnSpc>
                <a:spcPct val="130000"/>
              </a:lnSpc>
              <a:spcBef>
                <a:spcPts val="300"/>
              </a:spcBef>
              <a:spcAft>
                <a:spcPts val="300"/>
              </a:spcAft>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乘轿进城遇雨，有个穿新鞋的轿夫，他从灰厂到长安街时，还</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择地而行</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，怕弄脏新鞋。进城后，泥泞渐多，一不小心踩进泥水中，便</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不复顾惜</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了</a:t>
            </a:r>
            <a:endPar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 name="矩形 5"/>
          <p:cNvSpPr/>
          <p:nvPr/>
        </p:nvSpPr>
        <p:spPr>
          <a:xfrm>
            <a:off x="1384635" y="3183200"/>
            <a:ext cx="9648023" cy="1114792"/>
          </a:xfrm>
          <a:prstGeom prst="rect">
            <a:avLst/>
          </a:prstGeom>
        </p:spPr>
        <p:txBody>
          <a:bodyPr wrap="square">
            <a:spAutoFit/>
          </a:bodyPr>
          <a:lstStyle/>
          <a:p>
            <a:pPr algn="just">
              <a:lnSpc>
                <a:spcPct val="120000"/>
              </a:lnSpc>
              <a:spcBef>
                <a:spcPts val="100"/>
              </a:spcBef>
              <a:spcAft>
                <a:spcPts val="100"/>
              </a:spcAft>
            </a:pP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这个故事说明</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en-US"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20000"/>
              </a:lnSpc>
              <a:spcBef>
                <a:spcPts val="100"/>
              </a:spcBef>
              <a:spcAft>
                <a:spcPts val="100"/>
              </a:spcAft>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人一旦</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踩进泥水坑</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，心里往往就放松了戒备。反正鞋已经脏了，一次是脏，两次也是脏，于是便有了惯性，从此便</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不复顾惜</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了。</a:t>
            </a:r>
            <a:endPar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矩形: 圆角 6"/>
          <p:cNvSpPr/>
          <p:nvPr/>
        </p:nvSpPr>
        <p:spPr bwMode="auto">
          <a:xfrm>
            <a:off x="1268622" y="1428529"/>
            <a:ext cx="2530430" cy="465038"/>
          </a:xfrm>
          <a:prstGeom prst="roundRect">
            <a:avLst>
              <a:gd name="adj" fmla="val 50000"/>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2000" b="1">
                <a:solidFill>
                  <a:schemeClr val="accent4"/>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轿夫的新鞋</a:t>
            </a:r>
          </a:p>
        </p:txBody>
      </p:sp>
      <p:sp>
        <p:nvSpPr>
          <p:cNvPr id="61" name="Freeform 5"/>
          <p:cNvSpPr>
            <a:spLocks noEditPoints="1"/>
          </p:cNvSpPr>
          <p:nvPr/>
        </p:nvSpPr>
        <p:spPr bwMode="auto">
          <a:xfrm>
            <a:off x="1370391" y="2011930"/>
            <a:ext cx="445240" cy="423806"/>
          </a:xfrm>
          <a:custGeom>
            <a:avLst/>
            <a:gdLst>
              <a:gd name="T0" fmla="*/ 0 w 2014"/>
              <a:gd name="T1" fmla="*/ 1909 h 1909"/>
              <a:gd name="T2" fmla="*/ 0 w 2014"/>
              <a:gd name="T3" fmla="*/ 1224 h 1909"/>
              <a:gd name="T4" fmla="*/ 872 w 2014"/>
              <a:gd name="T5" fmla="*/ 0 h 1909"/>
              <a:gd name="T6" fmla="*/ 872 w 2014"/>
              <a:gd name="T7" fmla="*/ 290 h 1909"/>
              <a:gd name="T8" fmla="*/ 353 w 2014"/>
              <a:gd name="T9" fmla="*/ 1142 h 1909"/>
              <a:gd name="T10" fmla="*/ 789 w 2014"/>
              <a:gd name="T11" fmla="*/ 1142 h 1909"/>
              <a:gd name="T12" fmla="*/ 789 w 2014"/>
              <a:gd name="T13" fmla="*/ 1909 h 1909"/>
              <a:gd name="T14" fmla="*/ 0 w 2014"/>
              <a:gd name="T15" fmla="*/ 1909 h 1909"/>
              <a:gd name="T16" fmla="*/ 1142 w 2014"/>
              <a:gd name="T17" fmla="*/ 1909 h 1909"/>
              <a:gd name="T18" fmla="*/ 1142 w 2014"/>
              <a:gd name="T19" fmla="*/ 1224 h 1909"/>
              <a:gd name="T20" fmla="*/ 2014 w 2014"/>
              <a:gd name="T21" fmla="*/ 0 h 1909"/>
              <a:gd name="T22" fmla="*/ 2014 w 2014"/>
              <a:gd name="T23" fmla="*/ 290 h 1909"/>
              <a:gd name="T24" fmla="*/ 1515 w 2014"/>
              <a:gd name="T25" fmla="*/ 1142 h 1909"/>
              <a:gd name="T26" fmla="*/ 1931 w 2014"/>
              <a:gd name="T27" fmla="*/ 1142 h 1909"/>
              <a:gd name="T28" fmla="*/ 1931 w 2014"/>
              <a:gd name="T29" fmla="*/ 1909 h 1909"/>
              <a:gd name="T30" fmla="*/ 1142 w 2014"/>
              <a:gd name="T31"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0" y="1909"/>
                </a:moveTo>
                <a:lnTo>
                  <a:pt x="0" y="1224"/>
                </a:lnTo>
                <a:cubicBezTo>
                  <a:pt x="0" y="630"/>
                  <a:pt x="290" y="221"/>
                  <a:pt x="872" y="0"/>
                </a:cubicBezTo>
                <a:lnTo>
                  <a:pt x="872" y="290"/>
                </a:lnTo>
                <a:cubicBezTo>
                  <a:pt x="512" y="498"/>
                  <a:pt x="339" y="781"/>
                  <a:pt x="353" y="1142"/>
                </a:cubicBezTo>
                <a:lnTo>
                  <a:pt x="789" y="1142"/>
                </a:lnTo>
                <a:lnTo>
                  <a:pt x="789" y="1909"/>
                </a:lnTo>
                <a:lnTo>
                  <a:pt x="0" y="1909"/>
                </a:lnTo>
                <a:close/>
                <a:moveTo>
                  <a:pt x="1142" y="1909"/>
                </a:moveTo>
                <a:lnTo>
                  <a:pt x="1142" y="1224"/>
                </a:lnTo>
                <a:cubicBezTo>
                  <a:pt x="1142" y="630"/>
                  <a:pt x="1432" y="221"/>
                  <a:pt x="2014" y="0"/>
                </a:cubicBezTo>
                <a:lnTo>
                  <a:pt x="2014" y="290"/>
                </a:lnTo>
                <a:cubicBezTo>
                  <a:pt x="1668" y="484"/>
                  <a:pt x="1501" y="768"/>
                  <a:pt x="1515" y="1142"/>
                </a:cubicBezTo>
                <a:lnTo>
                  <a:pt x="1931" y="1142"/>
                </a:lnTo>
                <a:lnTo>
                  <a:pt x="1931" y="1909"/>
                </a:lnTo>
                <a:lnTo>
                  <a:pt x="1142" y="1909"/>
                </a:lnTo>
                <a:close/>
              </a:path>
            </a:pathLst>
          </a:custGeom>
          <a:solidFill>
            <a:srgbClr val="C00000"/>
          </a:solidFill>
          <a:ln>
            <a:noFill/>
          </a:ln>
        </p:spPr>
        <p:txBody>
          <a:bodyPr vert="horz" wrap="square" lIns="91404" tIns="45702" rIns="91404" bIns="45702"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2" name="Freeform 6"/>
          <p:cNvSpPr>
            <a:spLocks noEditPoints="1"/>
          </p:cNvSpPr>
          <p:nvPr/>
        </p:nvSpPr>
        <p:spPr bwMode="auto">
          <a:xfrm>
            <a:off x="10666062" y="2556364"/>
            <a:ext cx="445240" cy="423806"/>
          </a:xfrm>
          <a:custGeom>
            <a:avLst/>
            <a:gdLst>
              <a:gd name="T0" fmla="*/ 2014 w 2014"/>
              <a:gd name="T1" fmla="*/ 0 h 1909"/>
              <a:gd name="T2" fmla="*/ 2014 w 2014"/>
              <a:gd name="T3" fmla="*/ 686 h 1909"/>
              <a:gd name="T4" fmla="*/ 1141 w 2014"/>
              <a:gd name="T5" fmla="*/ 1909 h 1909"/>
              <a:gd name="T6" fmla="*/ 1141 w 2014"/>
              <a:gd name="T7" fmla="*/ 1619 h 1909"/>
              <a:gd name="T8" fmla="*/ 1660 w 2014"/>
              <a:gd name="T9" fmla="*/ 768 h 1909"/>
              <a:gd name="T10" fmla="*/ 1225 w 2014"/>
              <a:gd name="T11" fmla="*/ 768 h 1909"/>
              <a:gd name="T12" fmla="*/ 1225 w 2014"/>
              <a:gd name="T13" fmla="*/ 0 h 1909"/>
              <a:gd name="T14" fmla="*/ 2014 w 2014"/>
              <a:gd name="T15" fmla="*/ 0 h 1909"/>
              <a:gd name="T16" fmla="*/ 872 w 2014"/>
              <a:gd name="T17" fmla="*/ 0 h 1909"/>
              <a:gd name="T18" fmla="*/ 872 w 2014"/>
              <a:gd name="T19" fmla="*/ 686 h 1909"/>
              <a:gd name="T20" fmla="*/ 0 w 2014"/>
              <a:gd name="T21" fmla="*/ 1909 h 1909"/>
              <a:gd name="T22" fmla="*/ 0 w 2014"/>
              <a:gd name="T23" fmla="*/ 1619 h 1909"/>
              <a:gd name="T24" fmla="*/ 498 w 2014"/>
              <a:gd name="T25" fmla="*/ 768 h 1909"/>
              <a:gd name="T26" fmla="*/ 83 w 2014"/>
              <a:gd name="T27" fmla="*/ 768 h 1909"/>
              <a:gd name="T28" fmla="*/ 83 w 2014"/>
              <a:gd name="T29" fmla="*/ 0 h 1909"/>
              <a:gd name="T30" fmla="*/ 872 w 2014"/>
              <a:gd name="T31" fmla="*/ 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4" h="1909">
                <a:moveTo>
                  <a:pt x="2014" y="0"/>
                </a:moveTo>
                <a:lnTo>
                  <a:pt x="2014" y="686"/>
                </a:lnTo>
                <a:cubicBezTo>
                  <a:pt x="2014" y="1280"/>
                  <a:pt x="1723" y="1688"/>
                  <a:pt x="1141" y="1909"/>
                </a:cubicBezTo>
                <a:lnTo>
                  <a:pt x="1141" y="1619"/>
                </a:lnTo>
                <a:cubicBezTo>
                  <a:pt x="1502" y="1412"/>
                  <a:pt x="1674" y="1128"/>
                  <a:pt x="1660" y="768"/>
                </a:cubicBezTo>
                <a:lnTo>
                  <a:pt x="1225" y="768"/>
                </a:lnTo>
                <a:lnTo>
                  <a:pt x="1225" y="0"/>
                </a:lnTo>
                <a:lnTo>
                  <a:pt x="2014" y="0"/>
                </a:lnTo>
                <a:close/>
                <a:moveTo>
                  <a:pt x="872" y="0"/>
                </a:moveTo>
                <a:lnTo>
                  <a:pt x="872" y="686"/>
                </a:lnTo>
                <a:cubicBezTo>
                  <a:pt x="872" y="1280"/>
                  <a:pt x="582" y="1688"/>
                  <a:pt x="0" y="1909"/>
                </a:cubicBezTo>
                <a:lnTo>
                  <a:pt x="0" y="1619"/>
                </a:lnTo>
                <a:cubicBezTo>
                  <a:pt x="346" y="1425"/>
                  <a:pt x="512" y="1142"/>
                  <a:pt x="498" y="768"/>
                </a:cubicBezTo>
                <a:lnTo>
                  <a:pt x="83" y="768"/>
                </a:lnTo>
                <a:lnTo>
                  <a:pt x="83" y="0"/>
                </a:lnTo>
                <a:lnTo>
                  <a:pt x="872" y="0"/>
                </a:lnTo>
                <a:close/>
              </a:path>
            </a:pathLst>
          </a:custGeom>
          <a:solidFill>
            <a:srgbClr val="C00000"/>
          </a:solidFill>
          <a:ln>
            <a:noFill/>
          </a:ln>
        </p:spPr>
        <p:txBody>
          <a:bodyPr vert="horz" wrap="square" lIns="91404" tIns="45702" rIns="91404" bIns="45702"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9"/>
          <p:cNvSpPr/>
          <p:nvPr/>
        </p:nvSpPr>
        <p:spPr>
          <a:xfrm>
            <a:off x="2841217" y="4547879"/>
            <a:ext cx="6816290" cy="461537"/>
          </a:xfrm>
          <a:prstGeom prst="rect">
            <a:avLst/>
          </a:prstGeom>
        </p:spPr>
        <p:txBody>
          <a:bodyPr wrap="none">
            <a:spAutoFit/>
          </a:bodyPr>
          <a:lstStyle/>
          <a:p>
            <a:pPr algn="ctr"/>
            <a:r>
              <a:rPr lang="zh-CN" altLang="zh-CN"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巴甫洛夫说：</a:t>
            </a:r>
            <a:r>
              <a:rPr lang="en-US" altLang="zh-CN"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原谅自己，就是堕落的开始。</a:t>
            </a:r>
            <a:r>
              <a:rPr lang="en-US" altLang="zh-CN"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zh-CN" altLang="en-US" sz="2400" b="1"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10"/>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p:cTn id="18" dur="500" fill="hold"/>
                                        <p:tgtEl>
                                          <p:spTgt spid="61"/>
                                        </p:tgtEl>
                                        <p:attrNameLst>
                                          <p:attrName>ppt_w</p:attrName>
                                        </p:attrNameLst>
                                      </p:cBhvr>
                                      <p:tavLst>
                                        <p:tav tm="0">
                                          <p:val>
                                            <p:fltVal val="0"/>
                                          </p:val>
                                        </p:tav>
                                        <p:tav tm="100000">
                                          <p:val>
                                            <p:strVal val="#ppt_w"/>
                                          </p:val>
                                        </p:tav>
                                      </p:tavLst>
                                    </p:anim>
                                    <p:anim calcmode="lin" valueType="num">
                                      <p:cBhvr>
                                        <p:cTn id="19" dur="500" fill="hold"/>
                                        <p:tgtEl>
                                          <p:spTgt spid="61"/>
                                        </p:tgtEl>
                                        <p:attrNameLst>
                                          <p:attrName>ppt_h</p:attrName>
                                        </p:attrNameLst>
                                      </p:cBhvr>
                                      <p:tavLst>
                                        <p:tav tm="0">
                                          <p:val>
                                            <p:fltVal val="0"/>
                                          </p:val>
                                        </p:tav>
                                        <p:tav tm="100000">
                                          <p:val>
                                            <p:strVal val="#ppt_h"/>
                                          </p:val>
                                        </p:tav>
                                      </p:tavLst>
                                    </p:anim>
                                    <p:anim calcmode="lin" valueType="num">
                                      <p:cBhvr>
                                        <p:cTn id="20" dur="500" fill="hold"/>
                                        <p:tgtEl>
                                          <p:spTgt spid="61"/>
                                        </p:tgtEl>
                                        <p:attrNameLst>
                                          <p:attrName>style.rotation</p:attrName>
                                        </p:attrNameLst>
                                      </p:cBhvr>
                                      <p:tavLst>
                                        <p:tav tm="0">
                                          <p:val>
                                            <p:fltVal val="90"/>
                                          </p:val>
                                        </p:tav>
                                        <p:tav tm="100000">
                                          <p:val>
                                            <p:fltVal val="0"/>
                                          </p:val>
                                        </p:tav>
                                      </p:tavLst>
                                    </p:anim>
                                    <p:animEffect transition="in" filter="fade">
                                      <p:cBhvr>
                                        <p:cTn id="21" dur="500"/>
                                        <p:tgtEl>
                                          <p:spTgt spid="61"/>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p:cTn id="24" dur="500" fill="hold"/>
                                        <p:tgtEl>
                                          <p:spTgt spid="62"/>
                                        </p:tgtEl>
                                        <p:attrNameLst>
                                          <p:attrName>ppt_w</p:attrName>
                                        </p:attrNameLst>
                                      </p:cBhvr>
                                      <p:tavLst>
                                        <p:tav tm="0">
                                          <p:val>
                                            <p:fltVal val="0"/>
                                          </p:val>
                                        </p:tav>
                                        <p:tav tm="100000">
                                          <p:val>
                                            <p:strVal val="#ppt_w"/>
                                          </p:val>
                                        </p:tav>
                                      </p:tavLst>
                                    </p:anim>
                                    <p:anim calcmode="lin" valueType="num">
                                      <p:cBhvr>
                                        <p:cTn id="25" dur="500" fill="hold"/>
                                        <p:tgtEl>
                                          <p:spTgt spid="62"/>
                                        </p:tgtEl>
                                        <p:attrNameLst>
                                          <p:attrName>ppt_h</p:attrName>
                                        </p:attrNameLst>
                                      </p:cBhvr>
                                      <p:tavLst>
                                        <p:tav tm="0">
                                          <p:val>
                                            <p:fltVal val="0"/>
                                          </p:val>
                                        </p:tav>
                                        <p:tav tm="100000">
                                          <p:val>
                                            <p:strVal val="#ppt_h"/>
                                          </p:val>
                                        </p:tav>
                                      </p:tavLst>
                                    </p:anim>
                                    <p:anim calcmode="lin" valueType="num">
                                      <p:cBhvr>
                                        <p:cTn id="26" dur="500" fill="hold"/>
                                        <p:tgtEl>
                                          <p:spTgt spid="62"/>
                                        </p:tgtEl>
                                        <p:attrNameLst>
                                          <p:attrName>style.rotation</p:attrName>
                                        </p:attrNameLst>
                                      </p:cBhvr>
                                      <p:tavLst>
                                        <p:tav tm="0">
                                          <p:val>
                                            <p:fltVal val="90"/>
                                          </p:val>
                                        </p:tav>
                                        <p:tav tm="100000">
                                          <p:val>
                                            <p:fltVal val="0"/>
                                          </p:val>
                                        </p:tav>
                                      </p:tavLst>
                                    </p:anim>
                                    <p:animEffect transition="in" filter="fade">
                                      <p:cBhvr>
                                        <p:cTn id="27" dur="500"/>
                                        <p:tgtEl>
                                          <p:spTgt spid="62"/>
                                        </p:tgtEl>
                                      </p:cBhvr>
                                    </p:animEffect>
                                  </p:childTnLst>
                                </p:cTn>
                              </p:par>
                            </p:childTnLst>
                          </p:cTn>
                        </p:par>
                        <p:par>
                          <p:cTn id="28" fill="hold">
                            <p:stCondLst>
                              <p:cond delay="1500"/>
                            </p:stCondLst>
                            <p:childTnLst>
                              <p:par>
                                <p:cTn id="29" presetID="16" presetClass="entr" presetSubtype="37"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outVertical)">
                                      <p:cBhvr>
                                        <p:cTn id="31" dur="500"/>
                                        <p:tgtEl>
                                          <p:spTgt spid="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by="(-#ppt_w*2)" calcmode="lin" valueType="num">
                                      <p:cBhvr rctx="PPT">
                                        <p:cTn id="41" dur="250" autoRev="1" fill="hold">
                                          <p:stCondLst>
                                            <p:cond delay="0"/>
                                          </p:stCondLst>
                                        </p:cTn>
                                        <p:tgtEl>
                                          <p:spTgt spid="10"/>
                                        </p:tgtEl>
                                        <p:attrNameLst>
                                          <p:attrName>ppt_w</p:attrName>
                                        </p:attrNameLst>
                                      </p:cBhvr>
                                    </p:anim>
                                    <p:anim by="(#ppt_w*0.50)" calcmode="lin" valueType="num">
                                      <p:cBhvr>
                                        <p:cTn id="42" dur="250" decel="50000" autoRev="1" fill="hold">
                                          <p:stCondLst>
                                            <p:cond delay="0"/>
                                          </p:stCondLst>
                                        </p:cTn>
                                        <p:tgtEl>
                                          <p:spTgt spid="10"/>
                                        </p:tgtEl>
                                        <p:attrNameLst>
                                          <p:attrName>ppt_x</p:attrName>
                                        </p:attrNameLst>
                                      </p:cBhvr>
                                    </p:anim>
                                    <p:anim from="(-#ppt_h/2)" to="(#ppt_y)" calcmode="lin" valueType="num">
                                      <p:cBhvr>
                                        <p:cTn id="43" dur="500" fill="hold">
                                          <p:stCondLst>
                                            <p:cond delay="0"/>
                                          </p:stCondLst>
                                        </p:cTn>
                                        <p:tgtEl>
                                          <p:spTgt spid="10"/>
                                        </p:tgtEl>
                                        <p:attrNameLst>
                                          <p:attrName>ppt_y</p:attrName>
                                        </p:attrNameLst>
                                      </p:cBhvr>
                                    </p:anim>
                                    <p:animRot by="21600000">
                                      <p:cBhvr>
                                        <p:cTn id="44" dur="500" fill="hold">
                                          <p:stCondLst>
                                            <p:cond delay="0"/>
                                          </p:stCondLst>
                                        </p:cTn>
                                        <p:tgtEl>
                                          <p:spTgt spid="10"/>
                                        </p:tgtEl>
                                        <p:attrNameLst>
                                          <p:attrName>r</p:attrName>
                                        </p:attrNameLst>
                                      </p:cBhvr>
                                    </p:animRot>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anim calcmode="lin" valueType="num">
                                      <p:cBhvr>
                                        <p:cTn id="49" dur="500" fill="hold"/>
                                        <p:tgtEl>
                                          <p:spTgt spid="42"/>
                                        </p:tgtEl>
                                        <p:attrNameLst>
                                          <p:attrName>ppt_x</p:attrName>
                                        </p:attrNameLst>
                                      </p:cBhvr>
                                      <p:tavLst>
                                        <p:tav tm="0">
                                          <p:val>
                                            <p:strVal val="#ppt_x"/>
                                          </p:val>
                                        </p:tav>
                                        <p:tav tm="100000">
                                          <p:val>
                                            <p:strVal val="#ppt_x"/>
                                          </p:val>
                                        </p:tav>
                                      </p:tavLst>
                                    </p:anim>
                                    <p:anim calcmode="lin" valueType="num">
                                      <p:cBhvr>
                                        <p:cTn id="50"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2" grpId="0"/>
      <p:bldP spid="5" grpId="0"/>
      <p:bldP spid="6" grpId="0"/>
      <p:bldP spid="7" grpId="0" animBg="1"/>
      <p:bldP spid="61" grpId="0" animBg="1"/>
      <p:bldP spid="62"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等腰三角形 40"/>
          <p:cNvSpPr/>
          <p:nvPr/>
        </p:nvSpPr>
        <p:spPr bwMode="auto">
          <a:xfrm rot="16200000">
            <a:off x="-319406" y="1754434"/>
            <a:ext cx="6862791" cy="4286680"/>
          </a:xfrm>
          <a:prstGeom prst="triangle">
            <a:avLst/>
          </a:prstGeom>
          <a:gradFill>
            <a:gsLst>
              <a:gs pos="52000">
                <a:srgbClr val="FFFFFF"/>
              </a:gs>
              <a:gs pos="100000">
                <a:schemeClr val="bg1">
                  <a:alpha val="0"/>
                </a:schemeClr>
              </a:gs>
              <a:gs pos="0">
                <a:schemeClr val="bg1"/>
              </a:gs>
            </a:gsLst>
            <a:lin ang="5400000" scaled="0"/>
          </a:gra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4165882" y="2009243"/>
            <a:ext cx="7245068" cy="1753557"/>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重庆市巫山县交通局原局长晏大彬因受贿</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2000</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余万元被判处死刑。他第一次受贿收受的是</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两条领带</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。正是这两条不起眼的领带，打开了他思想上的缺口。</a:t>
            </a:r>
            <a:endPar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0" name="矩形 39"/>
          <p:cNvSpPr/>
          <p:nvPr/>
        </p:nvSpPr>
        <p:spPr>
          <a:xfrm>
            <a:off x="4165882" y="3879325"/>
            <a:ext cx="7245068" cy="1753557"/>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从两条领带开始，晏大彬的胆子越来越大，受贿的数额也越来越大。在他任巫山县交通局局长</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8</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年期间，平均日进万金，最终一步步地走向了地狱。</a:t>
            </a:r>
          </a:p>
        </p:txBody>
      </p:sp>
      <p:sp>
        <p:nvSpPr>
          <p:cNvPr id="22" name="矩形 21"/>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grpSp>
        <p:nvGrpSpPr>
          <p:cNvPr id="24" name="组合 23"/>
          <p:cNvGrpSpPr/>
          <p:nvPr/>
        </p:nvGrpSpPr>
        <p:grpSpPr>
          <a:xfrm>
            <a:off x="0" y="2773058"/>
            <a:ext cx="4041998" cy="4316342"/>
            <a:chOff x="0" y="2773058"/>
            <a:chExt cx="4041998" cy="4316342"/>
          </a:xfrm>
        </p:grpSpPr>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26" name="矩形 25"/>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left)">
                                      <p:cBhvr>
                                        <p:cTn id="14" dur="500"/>
                                        <p:tgtEl>
                                          <p:spTgt spid="41"/>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anim calcmode="lin" valueType="num">
                                      <p:cBhvr>
                                        <p:cTn id="19" dur="500" fill="hold"/>
                                        <p:tgtEl>
                                          <p:spTgt spid="23"/>
                                        </p:tgtEl>
                                        <p:attrNameLst>
                                          <p:attrName>ppt_x</p:attrName>
                                        </p:attrNameLst>
                                      </p:cBhvr>
                                      <p:tavLst>
                                        <p:tav tm="0">
                                          <p:val>
                                            <p:strVal val="#ppt_x"/>
                                          </p:val>
                                        </p:tav>
                                        <p:tav tm="100000">
                                          <p:val>
                                            <p:strVal val="#ppt_x"/>
                                          </p:val>
                                        </p:tav>
                                      </p:tavLst>
                                    </p:anim>
                                    <p:anim calcmode="lin" valueType="num">
                                      <p:cBhvr>
                                        <p:cTn id="20" dur="5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anim calcmode="lin" valueType="num">
                                      <p:cBhvr>
                                        <p:cTn id="25" dur="500" fill="hold"/>
                                        <p:tgtEl>
                                          <p:spTgt spid="40"/>
                                        </p:tgtEl>
                                        <p:attrNameLst>
                                          <p:attrName>ppt_x</p:attrName>
                                        </p:attrNameLst>
                                      </p:cBhvr>
                                      <p:tavLst>
                                        <p:tav tm="0">
                                          <p:val>
                                            <p:strVal val="#ppt_x"/>
                                          </p:val>
                                        </p:tav>
                                        <p:tav tm="100000">
                                          <p:val>
                                            <p:strVal val="#ppt_x"/>
                                          </p:val>
                                        </p:tav>
                                      </p:tavLst>
                                    </p:anim>
                                    <p:anim calcmode="lin" valueType="num">
                                      <p:cBhvr>
                                        <p:cTn id="26"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3"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1026294" y="1685103"/>
            <a:ext cx="5891189" cy="4691617"/>
          </a:xfrm>
          <a:prstGeom prst="rect">
            <a:avLst/>
          </a:prstGeom>
          <a:solidFill>
            <a:schemeClr val="bg1"/>
          </a:solidFill>
          <a:ln w="9525" cap="flat" cmpd="sng" algn="ctr">
            <a:solidFill>
              <a:srgbClr val="AC060D"/>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1236226" y="2173885"/>
            <a:ext cx="5338534" cy="1891865"/>
          </a:xfrm>
          <a:prstGeom prst="rect">
            <a:avLst/>
          </a:prstGeom>
        </p:spPr>
        <p:txBody>
          <a:bodyPr wrap="square">
            <a:spAutoFit/>
          </a:bodyPr>
          <a:lstStyle/>
          <a:p>
            <a:pPr algn="just">
              <a:lnSpc>
                <a:spcPct val="130000"/>
              </a:lnSpc>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党的好干部、原呼和浩特市委书记牛玉儒同志，生前曾向机关各部门宣布，有事找他，不论公事私事一律办公室谈，家门免进。</a:t>
            </a:r>
            <a:endPar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30000"/>
              </a:lnSpc>
            </a:pP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他还对自己的家人约法三章：</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有上门送礼者，不准开门，不准受礼，不准说情。</a:t>
            </a:r>
            <a:endPar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5" name="矩形 64"/>
          <p:cNvSpPr/>
          <p:nvPr/>
        </p:nvSpPr>
        <p:spPr>
          <a:xfrm>
            <a:off x="1268234" y="4654569"/>
            <a:ext cx="5323789" cy="1531958"/>
          </a:xfrm>
          <a:prstGeom prst="rect">
            <a:avLst/>
          </a:prstGeom>
        </p:spPr>
        <p:txBody>
          <a:bodyPr wrap="square">
            <a:spAutoFit/>
          </a:bodyPr>
          <a:lstStyle/>
          <a:p>
            <a:pPr algn="just">
              <a:lnSpc>
                <a:spcPct val="130000"/>
              </a:lnSpc>
            </a:pP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牛玉儒同志也是人，他同样怕自己或家人面对诱惑而无法抗拒，因此，干脆不见说情送礼者，不让这些人有说情送礼之机。这也不失为防微杜渐的一个好办法。</a:t>
            </a:r>
          </a:p>
        </p:txBody>
      </p:sp>
      <p:sp>
        <p:nvSpPr>
          <p:cNvPr id="6" name="矩形 5"/>
          <p:cNvSpPr/>
          <p:nvPr/>
        </p:nvSpPr>
        <p:spPr bwMode="auto">
          <a:xfrm>
            <a:off x="1303963" y="1702354"/>
            <a:ext cx="764662" cy="95000"/>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9"/>
          <p:cNvSpPr/>
          <p:nvPr/>
        </p:nvSpPr>
        <p:spPr>
          <a:xfrm>
            <a:off x="517768" y="244457"/>
            <a:ext cx="4286679" cy="43071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要练好思想上的“内功”</a:t>
            </a: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3004" t="289" r="10314"/>
          <a:stretch>
            <a:fillRect/>
          </a:stretch>
        </p:blipFill>
        <p:spPr>
          <a:xfrm>
            <a:off x="7848600" y="1762126"/>
            <a:ext cx="3257550" cy="42358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anim calcmode="lin" valueType="num">
                                      <p:cBhvr>
                                        <p:cTn id="25" dur="500" fill="hold"/>
                                        <p:tgtEl>
                                          <p:spTgt spid="65"/>
                                        </p:tgtEl>
                                        <p:attrNameLst>
                                          <p:attrName>ppt_x</p:attrName>
                                        </p:attrNameLst>
                                      </p:cBhvr>
                                      <p:tavLst>
                                        <p:tav tm="0">
                                          <p:val>
                                            <p:strVal val="#ppt_x"/>
                                          </p:val>
                                        </p:tav>
                                        <p:tav tm="100000">
                                          <p:val>
                                            <p:strVal val="#ppt_x"/>
                                          </p:val>
                                        </p:tav>
                                      </p:tavLst>
                                    </p:anim>
                                    <p:anim calcmode="lin" valueType="num">
                                      <p:cBhvr>
                                        <p:cTn id="26" dur="5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65"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11" cstate="print">
            <a:extLst>
              <a:ext uri="{28A0092B-C50C-407E-A947-70E740481C1C}">
                <a14:useLocalDpi xmlns:a14="http://schemas.microsoft.com/office/drawing/2010/main" val="0"/>
              </a:ext>
            </a:extLst>
          </a:blip>
          <a:srcRect l="2653" t="56389" r="2260" b="19028"/>
          <a:stretch>
            <a:fillRect/>
          </a:stretch>
        </p:blipFill>
        <p:spPr>
          <a:xfrm>
            <a:off x="-1591" y="1281005"/>
            <a:ext cx="12193592" cy="4459227"/>
          </a:xfrm>
          <a:prstGeom prst="rect">
            <a:avLst/>
          </a:prstGeom>
        </p:spPr>
      </p:pic>
      <p:pic>
        <p:nvPicPr>
          <p:cNvPr id="4" name="图片 3"/>
          <p:cNvPicPr>
            <a:picLocks noChangeAspect="1"/>
          </p:cNvPicPr>
          <p:nvPr/>
        </p:nvPicPr>
        <p:blipFill rotWithShape="1">
          <a:blip r:embed="rId12" cstate="print">
            <a:extLst>
              <a:ext uri="{28A0092B-C50C-407E-A947-70E740481C1C}">
                <a14:useLocalDpi xmlns:a14="http://schemas.microsoft.com/office/drawing/2010/main" val="0"/>
              </a:ext>
            </a:extLst>
          </a:blip>
          <a:srcRect l="22743" t="2838" r="2257" b="6052"/>
          <a:stretch>
            <a:fillRect/>
          </a:stretch>
        </p:blipFill>
        <p:spPr>
          <a:xfrm>
            <a:off x="184633" y="304799"/>
            <a:ext cx="5143500" cy="6248401"/>
          </a:xfrm>
          <a:prstGeom prst="rect">
            <a:avLst/>
          </a:prstGeom>
        </p:spPr>
      </p:pic>
      <p:pic>
        <p:nvPicPr>
          <p:cNvPr id="6" name="图片 5"/>
          <p:cNvPicPr>
            <a:picLocks noChangeAspect="1"/>
          </p:cNvPicPr>
          <p:nvPr/>
        </p:nvPicPr>
        <p:blipFill rotWithShape="1">
          <a:blip r:embed="rId13" cstate="print">
            <a:extLst>
              <a:ext uri="{28A0092B-C50C-407E-A947-70E740481C1C}">
                <a14:useLocalDpi xmlns:a14="http://schemas.microsoft.com/office/drawing/2010/main" val="0"/>
              </a:ext>
            </a:extLst>
          </a:blip>
          <a:srcRect l="-102" t="58706" r="44" b="5833"/>
          <a:stretch>
            <a:fillRect/>
          </a:stretch>
        </p:blipFill>
        <p:spPr>
          <a:xfrm>
            <a:off x="-1" y="847725"/>
            <a:ext cx="12192001" cy="6010275"/>
          </a:xfrm>
          <a:prstGeom prst="rect">
            <a:avLst/>
          </a:prstGeom>
        </p:spPr>
      </p:pic>
      <p:sp>
        <p:nvSpPr>
          <p:cNvPr id="26" name="PA-102236"/>
          <p:cNvSpPr txBox="1"/>
          <p:nvPr>
            <p:custDataLst>
              <p:tags r:id="rId1"/>
            </p:custDataLst>
          </p:nvPr>
        </p:nvSpPr>
        <p:spPr>
          <a:xfrm>
            <a:off x="3736869" y="3339362"/>
            <a:ext cx="7707176" cy="830997"/>
          </a:xfrm>
          <a:prstGeom prst="rect">
            <a:avLst/>
          </a:prstGeom>
          <a:noFill/>
        </p:spPr>
        <p:txBody>
          <a:bodyPr wrap="square" rtlCol="0">
            <a:spAutoFit/>
          </a:bodyPr>
          <a:lstStyle/>
          <a:p>
            <a:pPr algn="ctr"/>
            <a:r>
              <a:rPr lang="zh-CN" altLang="en-US" sz="4600" dirty="0">
                <a:solidFill>
                  <a:srgbClr val="E5BD3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grpSp>
        <p:nvGrpSpPr>
          <p:cNvPr id="37" name="PA-102237"/>
          <p:cNvGrpSpPr/>
          <p:nvPr>
            <p:custDataLst>
              <p:tags r:id="rId2"/>
            </p:custDataLst>
          </p:nvPr>
        </p:nvGrpSpPr>
        <p:grpSpPr>
          <a:xfrm>
            <a:off x="3533452" y="3055201"/>
            <a:ext cx="7598369" cy="1308772"/>
            <a:chOff x="1259461" y="2533974"/>
            <a:chExt cx="6659503" cy="1837976"/>
          </a:xfrm>
        </p:grpSpPr>
        <p:sp>
          <p:nvSpPr>
            <p:cNvPr id="38" name="PA-同侧圆角矩形 21"/>
            <p:cNvSpPr/>
            <p:nvPr>
              <p:custDataLst>
                <p:tags r:id="rId6"/>
              </p:custDataLst>
            </p:nvPr>
          </p:nvSpPr>
          <p:spPr>
            <a:xfrm rot="16200000" flipH="1">
              <a:off x="3670225" y="123210"/>
              <a:ext cx="1837976" cy="6659503"/>
            </a:xfrm>
            <a:prstGeom prst="round2SameRect">
              <a:avLst>
                <a:gd name="adj1" fmla="val 50000"/>
                <a:gd name="adj2" fmla="val 50000"/>
              </a:avLst>
            </a:prstGeom>
            <a:noFill/>
            <a:ln w="57150" cap="flat" cmpd="sng" algn="ctr">
              <a:solidFill>
                <a:srgbClr val="E5BD3C"/>
              </a:solidFill>
              <a:prstDash val="solid"/>
            </a:ln>
            <a:effectLst/>
          </p:spPr>
          <p:txBody>
            <a:bodyPr rot="0" spcFirstLastPara="0" vertOverflow="overflow" horzOverflow="overflow" vert="horz" wrap="square" lIns="97192" tIns="48596" rIns="97192" bIns="48596"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bg-BG" sz="19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9" name="PA-同侧圆角矩形 7"/>
            <p:cNvSpPr/>
            <p:nvPr>
              <p:custDataLst>
                <p:tags r:id="rId7"/>
              </p:custDataLst>
            </p:nvPr>
          </p:nvSpPr>
          <p:spPr>
            <a:xfrm rot="16200000" flipH="1">
              <a:off x="3849889" y="252464"/>
              <a:ext cx="1482839" cy="6434577"/>
            </a:xfrm>
            <a:prstGeom prst="round2SameRect">
              <a:avLst>
                <a:gd name="adj1" fmla="val 50000"/>
                <a:gd name="adj2" fmla="val 50000"/>
              </a:avLst>
            </a:prstGeom>
            <a:noFill/>
            <a:ln w="19050" cap="flat" cmpd="sng" algn="ctr">
              <a:solidFill>
                <a:srgbClr val="E5BD3C"/>
              </a:solidFill>
              <a:prstDash val="solid"/>
            </a:ln>
            <a:effectLst/>
          </p:spPr>
          <p:txBody>
            <a:bodyPr lIns="97192" tIns="48596" rIns="97192" bIns="48596" anchor="ctr"/>
            <a:lstStyle/>
            <a:p>
              <a:pPr marL="0" marR="0" lvl="0" indent="0" algn="ctr" defTabSz="758190" eaLnBrk="1" fontAlgn="base" latinLnBrk="0" hangingPunct="1">
                <a:lnSpc>
                  <a:spcPct val="100000"/>
                </a:lnSpc>
                <a:spcBef>
                  <a:spcPct val="0"/>
                </a:spcBef>
                <a:spcAft>
                  <a:spcPct val="0"/>
                </a:spcAft>
                <a:buClrTx/>
                <a:buSzTx/>
                <a:buFontTx/>
                <a:buNone/>
                <a:defRPr/>
              </a:pPr>
              <a:endParaRPr kumimoji="0" lang="bg-BG" sz="15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0" name="PA-102238"/>
          <p:cNvGrpSpPr/>
          <p:nvPr>
            <p:custDataLst>
              <p:tags r:id="rId3"/>
            </p:custDataLst>
          </p:nvPr>
        </p:nvGrpSpPr>
        <p:grpSpPr>
          <a:xfrm>
            <a:off x="6755634" y="1280991"/>
            <a:ext cx="1143347" cy="1322530"/>
            <a:chOff x="2555928" y="1923809"/>
            <a:chExt cx="790676" cy="914259"/>
          </a:xfrm>
        </p:grpSpPr>
        <p:sp>
          <p:nvSpPr>
            <p:cNvPr id="41" name="PA-椭圆 40"/>
            <p:cNvSpPr/>
            <p:nvPr>
              <p:custDataLst>
                <p:tags r:id="rId4"/>
              </p:custDataLst>
            </p:nvPr>
          </p:nvSpPr>
          <p:spPr>
            <a:xfrm>
              <a:off x="2555928" y="2168593"/>
              <a:ext cx="669475" cy="669475"/>
            </a:xfrm>
            <a:prstGeom prst="ellipse">
              <a:avLst/>
            </a:prstGeom>
            <a:solidFill>
              <a:srgbClr val="E5BD3C"/>
            </a:solidFill>
            <a:ln w="1905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9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2" name="PA-标题 4"/>
            <p:cNvSpPr txBox="1"/>
            <p:nvPr>
              <p:custDataLst>
                <p:tags r:id="rId5"/>
              </p:custDataLst>
            </p:nvPr>
          </p:nvSpPr>
          <p:spPr>
            <a:xfrm>
              <a:off x="2645248" y="1923809"/>
              <a:ext cx="701356" cy="777133"/>
            </a:xfrm>
            <a:prstGeom prst="rect">
              <a:avLst/>
            </a:prstGeom>
          </p:spPr>
          <p:txBody>
            <a:bodyPr vert="horz" lIns="72911" tIns="36456" rIns="72911" bIns="3645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20000"/>
                </a:spcBef>
                <a:spcAft>
                  <a:spcPct val="0"/>
                </a:spcAft>
                <a:buClrTx/>
                <a:buSzTx/>
                <a:buFontTx/>
                <a:buNone/>
                <a:defRPr/>
              </a:pPr>
              <a:r>
                <a:rPr lang="en-US" altLang="zh-CN" sz="40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  </a:t>
              </a:r>
              <a:r>
                <a:rPr kumimoji="0" lang="en-US" altLang="zh-CN" sz="4000" b="0" i="0" u="none" strike="noStrike" kern="1200" cap="none" spc="0" normalizeH="0" baseline="0" noProof="0" dirty="0">
                  <a:ln>
                    <a:noFill/>
                  </a:ln>
                  <a:solidFill>
                    <a:srgbClr val="AC060D"/>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rPr>
                <a:t>02</a:t>
              </a:r>
              <a:endParaRPr kumimoji="0" lang="zh-CN" altLang="en-US" sz="4000" b="0" i="0" u="none" strike="noStrike" kern="1200" cap="none" spc="0" normalizeH="0" baseline="0" noProof="0" dirty="0">
                <a:ln>
                  <a:noFill/>
                </a:ln>
                <a:solidFill>
                  <a:srgbClr val="AC060D"/>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bwMode="auto">
          <a:xfrm>
            <a:off x="1027860" y="2241891"/>
            <a:ext cx="10501912" cy="3846870"/>
          </a:xfrm>
          <a:prstGeom prst="roundRect">
            <a:avLst/>
          </a:prstGeom>
          <a:solidFill>
            <a:schemeClr val="bg1"/>
          </a:solidFill>
          <a:ln w="9525" cap="flat" cmpd="sng" algn="ctr">
            <a:solidFill>
              <a:srgbClr val="AC060D"/>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4" name="矩形 33"/>
          <p:cNvSpPr/>
          <p:nvPr/>
        </p:nvSpPr>
        <p:spPr>
          <a:xfrm>
            <a:off x="469315" y="205919"/>
            <a:ext cx="4928600"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sp>
        <p:nvSpPr>
          <p:cNvPr id="2" name="矩形 1"/>
          <p:cNvSpPr/>
          <p:nvPr/>
        </p:nvSpPr>
        <p:spPr>
          <a:xfrm>
            <a:off x="1220289" y="2540103"/>
            <a:ext cx="5082515" cy="1891865"/>
          </a:xfrm>
          <a:prstGeom prst="rect">
            <a:avLst/>
          </a:prstGeom>
        </p:spPr>
        <p:txBody>
          <a:bodyPr wrap="square">
            <a:spAutoFit/>
          </a:bodyPr>
          <a:lstStyle/>
          <a:p>
            <a:pPr algn="just">
              <a:lnSpc>
                <a:spcPct val="130000"/>
              </a:lnSpc>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时代不同，廉政的内涵也不尽相同，在现代社会要求领导干部一尘不染，已不合时宜。但有一点是共同的，</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必须严格在纪律和法律的范围内活动</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，这是领导干部由量变走向质变的</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临界点</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，是廉洁自律的底线。</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976" t="9666" r="5776" b="5698"/>
          <a:stretch>
            <a:fillRect/>
          </a:stretch>
        </p:blipFill>
        <p:spPr>
          <a:xfrm>
            <a:off x="7277099" y="2533649"/>
            <a:ext cx="3609975" cy="3276601"/>
          </a:xfrm>
          <a:prstGeom prst="rect">
            <a:avLst/>
          </a:prstGeom>
        </p:spPr>
      </p:pic>
      <p:sp>
        <p:nvSpPr>
          <p:cNvPr id="5" name="矩形 4"/>
          <p:cNvSpPr/>
          <p:nvPr/>
        </p:nvSpPr>
        <p:spPr>
          <a:xfrm>
            <a:off x="1027860" y="1482850"/>
            <a:ext cx="4240263" cy="523092"/>
          </a:xfrm>
          <a:prstGeom prst="rect">
            <a:avLst/>
          </a:prstGeom>
        </p:spPr>
        <p:txBody>
          <a:bodyPr wrap="none">
            <a:spAutoFit/>
          </a:bodyPr>
          <a:lstStyle/>
          <a:p>
            <a:r>
              <a:rPr lang="zh-CN" altLang="zh-CN" sz="2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领导干部必须要坚守底线</a:t>
            </a:r>
            <a:endParaRPr lang="zh-CN" altLang="en-US" sz="2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0" name="矩形 29"/>
          <p:cNvSpPr/>
          <p:nvPr/>
        </p:nvSpPr>
        <p:spPr bwMode="auto">
          <a:xfrm>
            <a:off x="1686528" y="2201196"/>
            <a:ext cx="764662" cy="95000"/>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 name="矩形: 圆角 8"/>
          <p:cNvSpPr/>
          <p:nvPr/>
        </p:nvSpPr>
        <p:spPr bwMode="auto">
          <a:xfrm>
            <a:off x="1305528" y="4705158"/>
            <a:ext cx="4924337" cy="444647"/>
          </a:xfrm>
          <a:prstGeom prst="roundRect">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一是用权而不滥权，防止政治上“失道”</a:t>
            </a:r>
          </a:p>
        </p:txBody>
      </p:sp>
      <p:sp>
        <p:nvSpPr>
          <p:cNvPr id="35" name="矩形: 圆角 34"/>
          <p:cNvSpPr/>
          <p:nvPr/>
        </p:nvSpPr>
        <p:spPr bwMode="auto">
          <a:xfrm>
            <a:off x="1305528" y="5278140"/>
            <a:ext cx="4924337" cy="444647"/>
          </a:xfrm>
          <a:prstGeom prst="roundRect">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二是谋利而不贪财，警惕经济上“失足”</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 by="(-#ppt_w*2)" calcmode="lin" valueType="num">
                                      <p:cBhvr rctx="PPT">
                                        <p:cTn id="7" dur="200" autoRev="1" fill="hold">
                                          <p:stCondLst>
                                            <p:cond delay="0"/>
                                          </p:stCondLst>
                                        </p:cTn>
                                        <p:tgtEl>
                                          <p:spTgt spid="34"/>
                                        </p:tgtEl>
                                        <p:attrNameLst>
                                          <p:attrName>ppt_w</p:attrName>
                                        </p:attrNameLst>
                                      </p:cBhvr>
                                    </p:anim>
                                    <p:anim by="(#ppt_w*0.50)" calcmode="lin" valueType="num">
                                      <p:cBhvr>
                                        <p:cTn id="8" dur="200" decel="50000" autoRev="1" fill="hold">
                                          <p:stCondLst>
                                            <p:cond delay="0"/>
                                          </p:stCondLst>
                                        </p:cTn>
                                        <p:tgtEl>
                                          <p:spTgt spid="34"/>
                                        </p:tgtEl>
                                        <p:attrNameLst>
                                          <p:attrName>ppt_x</p:attrName>
                                        </p:attrNameLst>
                                      </p:cBhvr>
                                    </p:anim>
                                    <p:anim from="(-#ppt_h/2)" to="(#ppt_y)" calcmode="lin" valueType="num">
                                      <p:cBhvr>
                                        <p:cTn id="9" dur="400" fill="hold">
                                          <p:stCondLst>
                                            <p:cond delay="0"/>
                                          </p:stCondLst>
                                        </p:cTn>
                                        <p:tgtEl>
                                          <p:spTgt spid="34"/>
                                        </p:tgtEl>
                                        <p:attrNameLst>
                                          <p:attrName>ppt_y</p:attrName>
                                        </p:attrNameLst>
                                      </p:cBhvr>
                                    </p:anim>
                                    <p:animRot by="21600000">
                                      <p:cBhvr>
                                        <p:cTn id="10" dur="400" fill="hold">
                                          <p:stCondLst>
                                            <p:cond delay="0"/>
                                          </p:stCondLst>
                                        </p:cTn>
                                        <p:tgtEl>
                                          <p:spTgt spid="34"/>
                                        </p:tgtEl>
                                        <p:attrNameLst>
                                          <p:attrName>r</p:attrName>
                                        </p:attrNameLst>
                                      </p:cBhvr>
                                    </p:animRot>
                                  </p:childTnLst>
                                </p:cTn>
                              </p:par>
                            </p:childTnLst>
                          </p:cTn>
                        </p:par>
                        <p:par>
                          <p:cTn id="11" fill="hold">
                            <p:stCondLst>
                              <p:cond delay="87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200" autoRev="1" fill="hold">
                                          <p:stCondLst>
                                            <p:cond delay="0"/>
                                          </p:stCondLst>
                                        </p:cTn>
                                        <p:tgtEl>
                                          <p:spTgt spid="5"/>
                                        </p:tgtEl>
                                        <p:attrNameLst>
                                          <p:attrName>ppt_w</p:attrName>
                                        </p:attrNameLst>
                                      </p:cBhvr>
                                    </p:anim>
                                    <p:anim by="(#ppt_w*0.50)" calcmode="lin" valueType="num">
                                      <p:cBhvr>
                                        <p:cTn id="15" dur="200" decel="50000" autoRev="1" fill="hold">
                                          <p:stCondLst>
                                            <p:cond delay="0"/>
                                          </p:stCondLst>
                                        </p:cTn>
                                        <p:tgtEl>
                                          <p:spTgt spid="5"/>
                                        </p:tgtEl>
                                        <p:attrNameLst>
                                          <p:attrName>ppt_x</p:attrName>
                                        </p:attrNameLst>
                                      </p:cBhvr>
                                    </p:anim>
                                    <p:anim from="(-#ppt_h/2)" to="(#ppt_y)" calcmode="lin" valueType="num">
                                      <p:cBhvr>
                                        <p:cTn id="16" dur="400" fill="hold">
                                          <p:stCondLst>
                                            <p:cond delay="0"/>
                                          </p:stCondLst>
                                        </p:cTn>
                                        <p:tgtEl>
                                          <p:spTgt spid="5"/>
                                        </p:tgtEl>
                                        <p:attrNameLst>
                                          <p:attrName>ppt_y</p:attrName>
                                        </p:attrNameLst>
                                      </p:cBhvr>
                                    </p:anim>
                                    <p:animRot by="21600000">
                                      <p:cBhvr>
                                        <p:cTn id="17" dur="400" fill="hold">
                                          <p:stCondLst>
                                            <p:cond delay="0"/>
                                          </p:stCondLst>
                                        </p:cTn>
                                        <p:tgtEl>
                                          <p:spTgt spid="5"/>
                                        </p:tgtEl>
                                        <p:attrNameLst>
                                          <p:attrName>r</p:attrName>
                                        </p:attrNameLst>
                                      </p:cBhvr>
                                    </p:animRot>
                                  </p:childTnLst>
                                </p:cTn>
                              </p:par>
                            </p:childTnLst>
                          </p:cTn>
                        </p:par>
                        <p:par>
                          <p:cTn id="18" fill="hold">
                            <p:stCondLst>
                              <p:cond delay="1680"/>
                            </p:stCondLst>
                            <p:childTnLst>
                              <p:par>
                                <p:cTn id="19" presetID="42"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anim calcmode="lin" valueType="num">
                                      <p:cBhvr>
                                        <p:cTn id="22" dur="500" fill="hold"/>
                                        <p:tgtEl>
                                          <p:spTgt spid="30"/>
                                        </p:tgtEl>
                                        <p:attrNameLst>
                                          <p:attrName>ppt_x</p:attrName>
                                        </p:attrNameLst>
                                      </p:cBhvr>
                                      <p:tavLst>
                                        <p:tav tm="0">
                                          <p:val>
                                            <p:strVal val="#ppt_x"/>
                                          </p:val>
                                        </p:tav>
                                        <p:tav tm="100000">
                                          <p:val>
                                            <p:strVal val="#ppt_x"/>
                                          </p:val>
                                        </p:tav>
                                      </p:tavLst>
                                    </p:anim>
                                    <p:anim calcmode="lin" valueType="num">
                                      <p:cBhvr>
                                        <p:cTn id="23" dur="500" fill="hold"/>
                                        <p:tgtEl>
                                          <p:spTgt spid="3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strVal val="#ppt_x"/>
                                          </p:val>
                                        </p:tav>
                                        <p:tav tm="100000">
                                          <p:val>
                                            <p:strVal val="#ppt_x"/>
                                          </p:val>
                                        </p:tav>
                                      </p:tavLst>
                                    </p:anim>
                                    <p:anim calcmode="lin" valueType="num">
                                      <p:cBhvr>
                                        <p:cTn id="28" dur="500" fill="hold"/>
                                        <p:tgtEl>
                                          <p:spTgt spid="29"/>
                                        </p:tgtEl>
                                        <p:attrNameLst>
                                          <p:attrName>ppt_y</p:attrName>
                                        </p:attrNameLst>
                                      </p:cBhvr>
                                      <p:tavLst>
                                        <p:tav tm="0">
                                          <p:val>
                                            <p:strVal val="#ppt_y+.1"/>
                                          </p:val>
                                        </p:tav>
                                        <p:tav tm="100000">
                                          <p:val>
                                            <p:strVal val="#ppt_y"/>
                                          </p:val>
                                        </p:tav>
                                      </p:tavLst>
                                    </p:anim>
                                  </p:childTnLst>
                                </p:cTn>
                              </p:par>
                            </p:childTnLst>
                          </p:cTn>
                        </p:par>
                        <p:par>
                          <p:cTn id="29" fill="hold">
                            <p:stCondLst>
                              <p:cond delay="2180"/>
                            </p:stCondLst>
                            <p:childTnLst>
                              <p:par>
                                <p:cTn id="30" presetID="22" presetClass="entr" presetSubtype="8"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par>
                          <p:cTn id="33" fill="hold">
                            <p:stCondLst>
                              <p:cond delay="2680"/>
                            </p:stCondLst>
                            <p:childTnLst>
                              <p:par>
                                <p:cTn id="34" presetID="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1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0-#ppt_w/2"/>
                                          </p:val>
                                        </p:tav>
                                        <p:tav tm="100000">
                                          <p:val>
                                            <p:strVal val="#ppt_x"/>
                                          </p:val>
                                        </p:tav>
                                      </p:tavLst>
                                    </p:anim>
                                    <p:anim calcmode="lin" valueType="num">
                                      <p:cBhvr additive="base">
                                        <p:cTn id="41" dur="500" fill="hold"/>
                                        <p:tgtEl>
                                          <p:spTgt spid="35"/>
                                        </p:tgtEl>
                                        <p:attrNameLst>
                                          <p:attrName>ppt_y</p:attrName>
                                        </p:attrNameLst>
                                      </p:cBhvr>
                                      <p:tavLst>
                                        <p:tav tm="0">
                                          <p:val>
                                            <p:strVal val="#ppt_y"/>
                                          </p:val>
                                        </p:tav>
                                        <p:tav tm="100000">
                                          <p:val>
                                            <p:strVal val="#ppt_y"/>
                                          </p:val>
                                        </p:tav>
                                      </p:tavLst>
                                    </p:anim>
                                  </p:childTnLst>
                                </p:cTn>
                              </p:par>
                            </p:childTnLst>
                          </p:cTn>
                        </p:par>
                        <p:par>
                          <p:cTn id="42" fill="hold">
                            <p:stCondLst>
                              <p:cond delay="3180"/>
                            </p:stCondLst>
                            <p:childTnLst>
                              <p:par>
                                <p:cTn id="43" presetID="5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p:bldP spid="2" grpId="0"/>
      <p:bldP spid="5" grpId="0"/>
      <p:bldP spid="30" grpId="0" animBg="1"/>
      <p:bldP spid="9" grpId="0" animBg="1"/>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9234" y="3105917"/>
            <a:ext cx="7420841" cy="1077218"/>
          </a:xfrm>
          <a:prstGeom prst="rect">
            <a:avLst/>
          </a:prstGeom>
        </p:spPr>
        <p:txBody>
          <a:bodyPr wrap="square">
            <a:spAutoFit/>
          </a:bodyPr>
          <a:lstStyle/>
          <a:p>
            <a:pPr marL="285750" indent="-285750" algn="just">
              <a:lnSpc>
                <a:spcPct val="200000"/>
              </a:lnSpc>
              <a:buFont typeface="Wingdings" panose="05000000000000000000" pitchFamily="2" charset="2"/>
              <a:buChar char="l"/>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对于每位党员干部来说，职务和权力意味着一种责任，权利越大，责任也越大。孟子说，得道多助，失道寡助。多助之至，天下顺之；寡助之至，亲戚叛之。</a:t>
            </a:r>
          </a:p>
        </p:txBody>
      </p:sp>
      <p:sp>
        <p:nvSpPr>
          <p:cNvPr id="23" name="矩形 22"/>
          <p:cNvSpPr/>
          <p:nvPr/>
        </p:nvSpPr>
        <p:spPr>
          <a:xfrm>
            <a:off x="4509654" y="1434321"/>
            <a:ext cx="4091388" cy="732316"/>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权力是把“双刃剑”</a:t>
            </a:r>
          </a:p>
        </p:txBody>
      </p:sp>
      <p:sp>
        <p:nvSpPr>
          <p:cNvPr id="24" name="矩形 23"/>
          <p:cNvSpPr/>
          <p:nvPr/>
        </p:nvSpPr>
        <p:spPr>
          <a:xfrm>
            <a:off x="2597349" y="2159768"/>
            <a:ext cx="6889551" cy="452240"/>
          </a:xfrm>
          <a:prstGeom prst="rect">
            <a:avLst/>
          </a:prstGeom>
        </p:spPr>
        <p:txBody>
          <a:bodyPr wrap="square">
            <a:spAutoFit/>
          </a:bodyPr>
          <a:lstStyle/>
          <a:p>
            <a:pPr algn="ctr">
              <a:lnSpc>
                <a:spcPct val="130000"/>
              </a:lnSpc>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用好可为党和人民更好地干工作；成为谋私的工具也能葬送自己</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2962" t="1832" r="15209" b="8089"/>
          <a:stretch>
            <a:fillRect/>
          </a:stretch>
        </p:blipFill>
        <p:spPr>
          <a:xfrm>
            <a:off x="8601042" y="2349572"/>
            <a:ext cx="2924175" cy="3667125"/>
          </a:xfrm>
          <a:prstGeom prst="rect">
            <a:avLst/>
          </a:prstGeom>
        </p:spPr>
      </p:pic>
      <p:sp>
        <p:nvSpPr>
          <p:cNvPr id="26" name="矩形 25"/>
          <p:cNvSpPr/>
          <p:nvPr/>
        </p:nvSpPr>
        <p:spPr>
          <a:xfrm>
            <a:off x="799234" y="4507290"/>
            <a:ext cx="7420841" cy="1569660"/>
          </a:xfrm>
          <a:prstGeom prst="rect">
            <a:avLst/>
          </a:prstGeom>
        </p:spPr>
        <p:txBody>
          <a:bodyPr wrap="square">
            <a:spAutoFit/>
          </a:bodyPr>
          <a:lstStyle/>
          <a:p>
            <a:pPr marL="285750" indent="-285750" algn="just">
              <a:lnSpc>
                <a:spcPct val="200000"/>
              </a:lnSpc>
              <a:buFont typeface="Wingdings" panose="05000000000000000000" pitchFamily="2" charset="2"/>
              <a:buChar char="l"/>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党员干部要树立正确的权力观，认真践行全心全意为人民服务的宗旨。如果把权力当作违法乱纪的保护伞，只顾谋取个人政治利益，最终会</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失道</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以致身陷囹圄，甚而</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众叛亲离</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cxnSp>
        <p:nvCxnSpPr>
          <p:cNvPr id="6" name="直接连接符 5"/>
          <p:cNvCxnSpPr/>
          <p:nvPr/>
        </p:nvCxnSpPr>
        <p:spPr bwMode="auto">
          <a:xfrm flipH="1">
            <a:off x="1094726" y="4418163"/>
            <a:ext cx="6991999" cy="0"/>
          </a:xfrm>
          <a:prstGeom prst="line">
            <a:avLst/>
          </a:prstGeom>
          <a:solidFill>
            <a:schemeClr val="accent1"/>
          </a:solidFill>
          <a:ln w="9525" cap="flat" cmpd="sng" algn="ctr">
            <a:solidFill>
              <a:srgbClr val="AC060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矩形 9"/>
          <p:cNvSpPr/>
          <p:nvPr/>
        </p:nvSpPr>
        <p:spPr>
          <a:xfrm>
            <a:off x="517768" y="244457"/>
            <a:ext cx="5082932" cy="430759"/>
          </a:xfrm>
          <a:prstGeom prst="rect">
            <a:avLst/>
          </a:prstGeom>
          <a:noFill/>
          <a:ln>
            <a:noFill/>
          </a:ln>
        </p:spPr>
        <p:txBody>
          <a:bodyPr vert="horz" wrap="square" lIns="0" tIns="0" rIns="0" bIns="0" numCol="1" anchor="t" anchorCtr="0" compatLnSpc="1">
            <a:spAutoFit/>
          </a:bodyPr>
          <a:lstStyle/>
          <a:p>
            <a:pPr marL="457200" indent="-457200">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up)">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等腰三角形 78"/>
          <p:cNvSpPr/>
          <p:nvPr/>
        </p:nvSpPr>
        <p:spPr bwMode="auto">
          <a:xfrm rot="16200000">
            <a:off x="-319406" y="1754434"/>
            <a:ext cx="6862791" cy="4286680"/>
          </a:xfrm>
          <a:prstGeom prst="triangle">
            <a:avLst/>
          </a:prstGeom>
          <a:gradFill>
            <a:gsLst>
              <a:gs pos="52000">
                <a:srgbClr val="FFFFFF"/>
              </a:gs>
              <a:gs pos="100000">
                <a:schemeClr val="bg1">
                  <a:alpha val="0"/>
                </a:schemeClr>
              </a:gs>
              <a:gs pos="0">
                <a:schemeClr val="bg1"/>
              </a:gs>
            </a:gsLst>
            <a:lin ang="5400000" scaled="0"/>
          </a:gra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4333875" y="1791762"/>
            <a:ext cx="7151964" cy="1753557"/>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云南省财政厅原副厅长肖晓鹏，收受财物等折合人民币</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17</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万余元，伙同他人非法占有国家财政资金共计人民币</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577</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万元。犯贪污罪、受贿罪，数罪并罚，决定执行有期徒刑</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十八年</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sp>
        <p:nvSpPr>
          <p:cNvPr id="39" name="矩形 38"/>
          <p:cNvSpPr/>
          <p:nvPr/>
        </p:nvSpPr>
        <p:spPr>
          <a:xfrm>
            <a:off x="4381864" y="3691165"/>
            <a:ext cx="7103975" cy="2307298"/>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国家食品药品监督管理局原局长郑筱萸，为八家制药企业在药品、医疗器械的审批等方面谋取利益，收受人民币</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649</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万余元。郑筱萸的玩忽职守行为，还致使</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6</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种假药品批准文号。</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2007</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年，郑筱萸在北京被</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执行死刑</a:t>
            </a: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sp>
        <p:nvSpPr>
          <p:cNvPr id="26" name="矩形 25"/>
          <p:cNvSpPr/>
          <p:nvPr/>
        </p:nvSpPr>
        <p:spPr>
          <a:xfrm>
            <a:off x="469315" y="201475"/>
            <a:ext cx="4928600"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grpSp>
        <p:nvGrpSpPr>
          <p:cNvPr id="27" name="组合 26"/>
          <p:cNvGrpSpPr/>
          <p:nvPr/>
        </p:nvGrpSpPr>
        <p:grpSpPr>
          <a:xfrm>
            <a:off x="0" y="2787807"/>
            <a:ext cx="4041998" cy="4316342"/>
            <a:chOff x="0" y="2773058"/>
            <a:chExt cx="4041998" cy="4316342"/>
          </a:xfrm>
        </p:grpSpPr>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29" name="矩形 28"/>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par>
                                <p:cTn id="12" presetID="22" presetClass="entr" presetSubtype="8" fill="hold" grpId="0" nodeType="withEffect">
                                  <p:stCondLst>
                                    <p:cond delay="100"/>
                                  </p:stCondLst>
                                  <p:childTnLst>
                                    <p:set>
                                      <p:cBhvr>
                                        <p:cTn id="13" dur="1" fill="hold">
                                          <p:stCondLst>
                                            <p:cond delay="0"/>
                                          </p:stCondLst>
                                        </p:cTn>
                                        <p:tgtEl>
                                          <p:spTgt spid="39"/>
                                        </p:tgtEl>
                                        <p:attrNameLst>
                                          <p:attrName>style.visibility</p:attrName>
                                        </p:attrNameLst>
                                      </p:cBhvr>
                                      <p:to>
                                        <p:strVal val="visible"/>
                                      </p:to>
                                    </p:set>
                                    <p:animEffect transition="in" filter="wipe(left)">
                                      <p:cBhvr>
                                        <p:cTn id="14" dur="500"/>
                                        <p:tgtEl>
                                          <p:spTgt spid="39"/>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26"/>
                                        </p:tgtEl>
                                        <p:attrNameLst>
                                          <p:attrName>style.visibility</p:attrName>
                                        </p:attrNameLst>
                                      </p:cBhvr>
                                      <p:to>
                                        <p:strVal val="visible"/>
                                      </p:to>
                                    </p:set>
                                    <p:anim by="(-#ppt_w*2)" calcmode="lin" valueType="num">
                                      <p:cBhvr rctx="PPT">
                                        <p:cTn id="18" dur="200" autoRev="1" fill="hold">
                                          <p:stCondLst>
                                            <p:cond delay="0"/>
                                          </p:stCondLst>
                                        </p:cTn>
                                        <p:tgtEl>
                                          <p:spTgt spid="26"/>
                                        </p:tgtEl>
                                        <p:attrNameLst>
                                          <p:attrName>ppt_w</p:attrName>
                                        </p:attrNameLst>
                                      </p:cBhvr>
                                    </p:anim>
                                    <p:anim by="(#ppt_w*0.50)" calcmode="lin" valueType="num">
                                      <p:cBhvr>
                                        <p:cTn id="19" dur="200" decel="50000" autoRev="1" fill="hold">
                                          <p:stCondLst>
                                            <p:cond delay="0"/>
                                          </p:stCondLst>
                                        </p:cTn>
                                        <p:tgtEl>
                                          <p:spTgt spid="26"/>
                                        </p:tgtEl>
                                        <p:attrNameLst>
                                          <p:attrName>ppt_x</p:attrName>
                                        </p:attrNameLst>
                                      </p:cBhvr>
                                    </p:anim>
                                    <p:anim from="(-#ppt_h/2)" to="(#ppt_y)" calcmode="lin" valueType="num">
                                      <p:cBhvr>
                                        <p:cTn id="20" dur="400" fill="hold">
                                          <p:stCondLst>
                                            <p:cond delay="0"/>
                                          </p:stCondLst>
                                        </p:cTn>
                                        <p:tgtEl>
                                          <p:spTgt spid="26"/>
                                        </p:tgtEl>
                                        <p:attrNameLst>
                                          <p:attrName>ppt_y</p:attrName>
                                        </p:attrNameLst>
                                      </p:cBhvr>
                                    </p:anim>
                                    <p:animRot by="21600000">
                                      <p:cBhvr>
                                        <p:cTn id="21" dur="400" fill="hold">
                                          <p:stCondLst>
                                            <p:cond delay="0"/>
                                          </p:stCondLst>
                                        </p:cTn>
                                        <p:tgtEl>
                                          <p:spTgt spid="26"/>
                                        </p:tgtEl>
                                        <p:attrNameLst>
                                          <p:attrName>r</p:attrName>
                                        </p:attrNameLst>
                                      </p:cBhvr>
                                    </p:animRot>
                                  </p:childTnLst>
                                </p:cTn>
                              </p:par>
                            </p:childTnLst>
                          </p:cTn>
                        </p:par>
                        <p:par>
                          <p:cTn id="22" fill="hold">
                            <p:stCondLst>
                              <p:cond delay="1980"/>
                            </p:stCondLst>
                            <p:childTnLst>
                              <p:par>
                                <p:cTn id="23" presetID="31"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fltVal val="0"/>
                                          </p:val>
                                        </p:tav>
                                        <p:tav tm="100000">
                                          <p:val>
                                            <p:strVal val="#ppt_w"/>
                                          </p:val>
                                        </p:tav>
                                      </p:tavLst>
                                    </p:anim>
                                    <p:anim calcmode="lin" valueType="num">
                                      <p:cBhvr>
                                        <p:cTn id="26" dur="1000" fill="hold"/>
                                        <p:tgtEl>
                                          <p:spTgt spid="27"/>
                                        </p:tgtEl>
                                        <p:attrNameLst>
                                          <p:attrName>ppt_h</p:attrName>
                                        </p:attrNameLst>
                                      </p:cBhvr>
                                      <p:tavLst>
                                        <p:tav tm="0">
                                          <p:val>
                                            <p:fltVal val="0"/>
                                          </p:val>
                                        </p:tav>
                                        <p:tav tm="100000">
                                          <p:val>
                                            <p:strVal val="#ppt_h"/>
                                          </p:val>
                                        </p:tav>
                                      </p:tavLst>
                                    </p:anim>
                                    <p:anim calcmode="lin" valueType="num">
                                      <p:cBhvr>
                                        <p:cTn id="27" dur="1000" fill="hold"/>
                                        <p:tgtEl>
                                          <p:spTgt spid="27"/>
                                        </p:tgtEl>
                                        <p:attrNameLst>
                                          <p:attrName>style.rotation</p:attrName>
                                        </p:attrNameLst>
                                      </p:cBhvr>
                                      <p:tavLst>
                                        <p:tav tm="0">
                                          <p:val>
                                            <p:fltVal val="90"/>
                                          </p:val>
                                        </p:tav>
                                        <p:tav tm="100000">
                                          <p:val>
                                            <p:fltVal val="0"/>
                                          </p:val>
                                        </p:tav>
                                      </p:tavLst>
                                    </p:anim>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23" grpId="0"/>
      <p:bldP spid="39"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bwMode="auto">
          <a:xfrm>
            <a:off x="1" y="2961747"/>
            <a:ext cx="12192000" cy="1924399"/>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2" name="矩形 41"/>
          <p:cNvSpPr/>
          <p:nvPr/>
        </p:nvSpPr>
        <p:spPr>
          <a:xfrm>
            <a:off x="5634325" y="3158783"/>
            <a:ext cx="5757107" cy="1531958"/>
          </a:xfrm>
          <a:prstGeom prst="rect">
            <a:avLst/>
          </a:prstGeom>
        </p:spPr>
        <p:txBody>
          <a:bodyPr wrap="square">
            <a:spAutoFit/>
          </a:bodyPr>
          <a:lstStyle/>
          <a:p>
            <a:pPr algn="just">
              <a:lnSpc>
                <a:spcPct val="130000"/>
              </a:lnSpc>
            </a:pPr>
            <a:r>
              <a:rPr lang="zh-CN" altLang="zh-CN" sz="18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我们党是一个全心全意为人民服务的政党，我们的权利是党和人民赋予的。党的性质决定了所有领导干部手中的权利</a:t>
            </a:r>
            <a:r>
              <a:rPr lang="zh-CN" altLang="zh-CN" sz="1800" b="1"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只能用来为人民服务</a:t>
            </a:r>
            <a:r>
              <a:rPr lang="zh-CN" altLang="zh-CN" sz="18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，决不能当作谋取个人私利的手段。</a:t>
            </a:r>
            <a:endParaRPr lang="zh-CN" altLang="en-US" sz="18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65" name="图片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083" y="2234720"/>
            <a:ext cx="4218892" cy="3378451"/>
          </a:xfrm>
          <a:custGeom>
            <a:avLst/>
            <a:gdLst>
              <a:gd name="connsiteX0" fmla="*/ 2160240 w 4320480"/>
              <a:gd name="connsiteY0" fmla="*/ 0 h 4320480"/>
              <a:gd name="connsiteX1" fmla="*/ 4320480 w 4320480"/>
              <a:gd name="connsiteY1" fmla="*/ 2160240 h 4320480"/>
              <a:gd name="connsiteX2" fmla="*/ 2160240 w 4320480"/>
              <a:gd name="connsiteY2" fmla="*/ 4320480 h 4320480"/>
              <a:gd name="connsiteX3" fmla="*/ 0 w 4320480"/>
              <a:gd name="connsiteY3" fmla="*/ 2160240 h 4320480"/>
              <a:gd name="connsiteX4" fmla="*/ 2160240 w 4320480"/>
              <a:gd name="connsiteY4" fmla="*/ 0 h 4320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480" h="4320480">
                <a:moveTo>
                  <a:pt x="2160240" y="0"/>
                </a:moveTo>
                <a:cubicBezTo>
                  <a:pt x="3353308" y="0"/>
                  <a:pt x="4320480" y="967172"/>
                  <a:pt x="4320480" y="2160240"/>
                </a:cubicBezTo>
                <a:cubicBezTo>
                  <a:pt x="4320480" y="3353308"/>
                  <a:pt x="3353308" y="4320480"/>
                  <a:pt x="2160240" y="4320480"/>
                </a:cubicBezTo>
                <a:cubicBezTo>
                  <a:pt x="967172" y="4320480"/>
                  <a:pt x="0" y="3353308"/>
                  <a:pt x="0" y="2160240"/>
                </a:cubicBezTo>
                <a:cubicBezTo>
                  <a:pt x="0" y="967172"/>
                  <a:pt x="967172" y="0"/>
                  <a:pt x="2160240" y="0"/>
                </a:cubicBezTo>
                <a:close/>
              </a:path>
            </a:pathLst>
          </a:custGeom>
          <a:ln>
            <a:solidFill>
              <a:schemeClr val="bg1"/>
            </a:solidFill>
          </a:ln>
        </p:spPr>
      </p:pic>
      <p:sp>
        <p:nvSpPr>
          <p:cNvPr id="2" name="矩形 1"/>
          <p:cNvSpPr/>
          <p:nvPr/>
        </p:nvSpPr>
        <p:spPr>
          <a:xfrm>
            <a:off x="5651859" y="2255861"/>
            <a:ext cx="5961446" cy="533416"/>
          </a:xfrm>
          <a:prstGeom prst="rect">
            <a:avLst/>
          </a:prstGeom>
        </p:spPr>
        <p:txBody>
          <a:bodyPr wrap="square">
            <a:spAutoFit/>
          </a:bodyPr>
          <a:lstStyle/>
          <a:p>
            <a:pPr>
              <a:lnSpc>
                <a:spcPct val="130000"/>
              </a:lnSpc>
            </a:pPr>
            <a:r>
              <a:rPr lang="zh-CN" altLang="zh-CN"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我们的权利是党和人民赋予的</a:t>
            </a:r>
            <a:endParaRPr lang="zh-CN" altLang="en-US" sz="24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 name="矩形 62"/>
          <p:cNvSpPr/>
          <p:nvPr/>
        </p:nvSpPr>
        <p:spPr>
          <a:xfrm>
            <a:off x="5634325" y="4941157"/>
            <a:ext cx="5757107" cy="1172052"/>
          </a:xfrm>
          <a:prstGeom prst="rect">
            <a:avLst/>
          </a:prstGeom>
        </p:spPr>
        <p:txBody>
          <a:bodyPr wrap="square">
            <a:spAutoFit/>
          </a:bodyPr>
          <a:lstStyle/>
          <a:p>
            <a:pPr algn="just">
              <a:lnSpc>
                <a:spcPct val="130000"/>
              </a:lnSpc>
            </a:pP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我们党决不允许任何人抱着升官发财的目的加入到干部队伍中来，一个人如果是带着贪污腐化的念头追求官位，有了权就可以捞钱，那么</a:t>
            </a:r>
            <a:r>
              <a:rPr lang="zh-CN" altLang="zh-CN" sz="1800" b="1"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做官的结果就是坐牢。</a:t>
            </a:r>
            <a:endParaRPr lang="zh-CN" altLang="en-US" sz="1800" b="1" kern="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矩形 7"/>
          <p:cNvSpPr/>
          <p:nvPr/>
        </p:nvSpPr>
        <p:spPr>
          <a:xfrm>
            <a:off x="469315" y="201475"/>
            <a:ext cx="4928600"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p:cTn id="11" dur="500" fill="hold"/>
                                        <p:tgtEl>
                                          <p:spTgt spid="65"/>
                                        </p:tgtEl>
                                        <p:attrNameLst>
                                          <p:attrName>ppt_w</p:attrName>
                                        </p:attrNameLst>
                                      </p:cBhvr>
                                      <p:tavLst>
                                        <p:tav tm="0">
                                          <p:val>
                                            <p:fltVal val="0"/>
                                          </p:val>
                                        </p:tav>
                                        <p:tav tm="100000">
                                          <p:val>
                                            <p:strVal val="#ppt_w"/>
                                          </p:val>
                                        </p:tav>
                                      </p:tavLst>
                                    </p:anim>
                                    <p:anim calcmode="lin" valueType="num">
                                      <p:cBhvr>
                                        <p:cTn id="12" dur="500" fill="hold"/>
                                        <p:tgtEl>
                                          <p:spTgt spid="65"/>
                                        </p:tgtEl>
                                        <p:attrNameLst>
                                          <p:attrName>ppt_h</p:attrName>
                                        </p:attrNameLst>
                                      </p:cBhvr>
                                      <p:tavLst>
                                        <p:tav tm="0">
                                          <p:val>
                                            <p:fltVal val="0"/>
                                          </p:val>
                                        </p:tav>
                                        <p:tav tm="100000">
                                          <p:val>
                                            <p:strVal val="#ppt_h"/>
                                          </p:val>
                                        </p:tav>
                                      </p:tavLst>
                                    </p:anim>
                                    <p:animEffect transition="in" filter="fade">
                                      <p:cBhvr>
                                        <p:cTn id="13" dur="500"/>
                                        <p:tgtEl>
                                          <p:spTgt spid="65"/>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 calcmode="lin" valueType="num">
                                      <p:cBhvr>
                                        <p:cTn id="19" dur="500" fill="hold"/>
                                        <p:tgtEl>
                                          <p:spTgt spid="2"/>
                                        </p:tgtEl>
                                        <p:attrNameLst>
                                          <p:attrName>style.rotation</p:attrName>
                                        </p:attrNameLst>
                                      </p:cBhvr>
                                      <p:tavLst>
                                        <p:tav tm="0">
                                          <p:val>
                                            <p:fltVal val="90"/>
                                          </p:val>
                                        </p:tav>
                                        <p:tav tm="100000">
                                          <p:val>
                                            <p:fltVal val="0"/>
                                          </p:val>
                                        </p:tav>
                                      </p:tavLst>
                                    </p:anim>
                                    <p:animEffect transition="in" filter="fade">
                                      <p:cBhvr>
                                        <p:cTn id="20" dur="500"/>
                                        <p:tgtEl>
                                          <p:spTgt spid="2"/>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63">
                                            <p:txEl>
                                              <p:pRg st="0" end="0"/>
                                            </p:txEl>
                                          </p:spTgt>
                                        </p:tgtEl>
                                        <p:attrNameLst>
                                          <p:attrName>style.visibility</p:attrName>
                                        </p:attrNameLst>
                                      </p:cBhvr>
                                      <p:to>
                                        <p:strVal val="visible"/>
                                      </p:to>
                                    </p:set>
                                    <p:animEffect transition="in" filter="fade">
                                      <p:cBhvr>
                                        <p:cTn id="28" dur="500"/>
                                        <p:tgtEl>
                                          <p:spTgt spid="63">
                                            <p:txEl>
                                              <p:pRg st="0" end="0"/>
                                            </p:txEl>
                                          </p:spTgt>
                                        </p:tgtEl>
                                      </p:cBhvr>
                                    </p:animEffect>
                                    <p:anim calcmode="lin" valueType="num">
                                      <p:cBhvr>
                                        <p:cTn id="29"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by="(-#ppt_w*2)" calcmode="lin" valueType="num">
                                      <p:cBhvr rctx="PPT">
                                        <p:cTn id="34" dur="200" autoRev="1" fill="hold">
                                          <p:stCondLst>
                                            <p:cond delay="0"/>
                                          </p:stCondLst>
                                        </p:cTn>
                                        <p:tgtEl>
                                          <p:spTgt spid="8"/>
                                        </p:tgtEl>
                                        <p:attrNameLst>
                                          <p:attrName>ppt_w</p:attrName>
                                        </p:attrNameLst>
                                      </p:cBhvr>
                                    </p:anim>
                                    <p:anim by="(#ppt_w*0.50)" calcmode="lin" valueType="num">
                                      <p:cBhvr>
                                        <p:cTn id="35" dur="200" decel="50000" autoRev="1" fill="hold">
                                          <p:stCondLst>
                                            <p:cond delay="0"/>
                                          </p:stCondLst>
                                        </p:cTn>
                                        <p:tgtEl>
                                          <p:spTgt spid="8"/>
                                        </p:tgtEl>
                                        <p:attrNameLst>
                                          <p:attrName>ppt_x</p:attrName>
                                        </p:attrNameLst>
                                      </p:cBhvr>
                                    </p:anim>
                                    <p:anim from="(-#ppt_h/2)" to="(#ppt_y)" calcmode="lin" valueType="num">
                                      <p:cBhvr>
                                        <p:cTn id="36" dur="400" fill="hold">
                                          <p:stCondLst>
                                            <p:cond delay="0"/>
                                          </p:stCondLst>
                                        </p:cTn>
                                        <p:tgtEl>
                                          <p:spTgt spid="8"/>
                                        </p:tgtEl>
                                        <p:attrNameLst>
                                          <p:attrName>ppt_y</p:attrName>
                                        </p:attrNameLst>
                                      </p:cBhvr>
                                    </p:anim>
                                    <p:animRot by="21600000">
                                      <p:cBhvr>
                                        <p:cTn id="37" dur="4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p:bldP spid="2"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3872" y="2965764"/>
            <a:ext cx="6298128" cy="2952247"/>
          </a:xfrm>
          <a:prstGeom prst="rect">
            <a:avLst/>
          </a:prstGeom>
        </p:spPr>
      </p:pic>
      <p:sp>
        <p:nvSpPr>
          <p:cNvPr id="23" name="矩形 22"/>
          <p:cNvSpPr/>
          <p:nvPr/>
        </p:nvSpPr>
        <p:spPr>
          <a:xfrm>
            <a:off x="2471337" y="1273031"/>
            <a:ext cx="7532282" cy="680443"/>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过分看重金钱，就会成为金钱的奴隶</a:t>
            </a:r>
          </a:p>
        </p:txBody>
      </p:sp>
      <p:sp>
        <p:nvSpPr>
          <p:cNvPr id="24" name="矩形 23"/>
          <p:cNvSpPr/>
          <p:nvPr/>
        </p:nvSpPr>
        <p:spPr>
          <a:xfrm>
            <a:off x="1968699" y="1968982"/>
            <a:ext cx="8403835" cy="423129"/>
          </a:xfrm>
          <a:prstGeom prst="rect">
            <a:avLst/>
          </a:prstGeom>
        </p:spPr>
        <p:txBody>
          <a:bodyPr wrap="square">
            <a:spAutoFit/>
          </a:bodyPr>
          <a:lstStyle/>
          <a:p>
            <a:pPr algn="ctr">
              <a:lnSpc>
                <a:spcPct val="130000"/>
              </a:lnSpc>
            </a:pPr>
            <a:r>
              <a:rPr lang="zh-CN" altLang="en-US"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要坚持“富贵不能淫”的谋利取向，君子爱财，取之有道。</a:t>
            </a:r>
          </a:p>
        </p:txBody>
      </p:sp>
      <p:sp>
        <p:nvSpPr>
          <p:cNvPr id="4" name="矩形 3"/>
          <p:cNvSpPr/>
          <p:nvPr/>
        </p:nvSpPr>
        <p:spPr bwMode="auto">
          <a:xfrm>
            <a:off x="0" y="2544269"/>
            <a:ext cx="6712077" cy="3827613"/>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586625" y="2810734"/>
            <a:ext cx="5757106" cy="756874"/>
          </a:xfrm>
          <a:prstGeom prst="rect">
            <a:avLst/>
          </a:prstGeom>
        </p:spPr>
        <p:txBody>
          <a:bodyPr wrap="square">
            <a:spAutoFit/>
          </a:bodyPr>
          <a:lstStyle/>
          <a:p>
            <a:pPr marL="285750" indent="-285750" algn="just">
              <a:lnSpc>
                <a:spcPct val="120000"/>
              </a:lnSpc>
              <a:buFont typeface="Wingdings" panose="05000000000000000000" pitchFamily="2" charset="2"/>
              <a:buChar char="l"/>
            </a:pPr>
            <a:r>
              <a:rPr lang="zh-CN" altLang="zh-CN" sz="18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党员干部要以人民利益至高无上为基本准则，全心全意为人民谋福利，自觉做最大多数人利益的忠实代表。</a:t>
            </a:r>
          </a:p>
        </p:txBody>
      </p:sp>
      <p:sp>
        <p:nvSpPr>
          <p:cNvPr id="26" name="矩形 25"/>
          <p:cNvSpPr/>
          <p:nvPr/>
        </p:nvSpPr>
        <p:spPr>
          <a:xfrm>
            <a:off x="586625" y="3719766"/>
            <a:ext cx="5757106" cy="1089144"/>
          </a:xfrm>
          <a:prstGeom prst="rect">
            <a:avLst/>
          </a:prstGeom>
        </p:spPr>
        <p:txBody>
          <a:bodyPr wrap="square">
            <a:spAutoFit/>
          </a:bodyPr>
          <a:lstStyle/>
          <a:p>
            <a:pPr marL="285750" indent="-285750" algn="just">
              <a:lnSpc>
                <a:spcPct val="120000"/>
              </a:lnSpc>
              <a:buFont typeface="Wingdings" panose="05000000000000000000" pitchFamily="2" charset="2"/>
              <a:buChar char="l"/>
            </a:pPr>
            <a:r>
              <a:rPr lang="zh-CN"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金钱是一柄双刃剑，过分看重，就会成为金钱的奴隶。要坚持</a:t>
            </a:r>
            <a:r>
              <a:rPr lang="en-US"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富贵不能淫</a:t>
            </a:r>
            <a:r>
              <a:rPr lang="en-US"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的谋利取向，不贪不占不索不要，赚钱不越轨、有钱不奢侈。</a:t>
            </a:r>
          </a:p>
        </p:txBody>
      </p:sp>
      <p:sp>
        <p:nvSpPr>
          <p:cNvPr id="27" name="矩形 26"/>
          <p:cNvSpPr/>
          <p:nvPr/>
        </p:nvSpPr>
        <p:spPr>
          <a:xfrm>
            <a:off x="586625" y="4980788"/>
            <a:ext cx="5757106" cy="1089144"/>
          </a:xfrm>
          <a:prstGeom prst="rect">
            <a:avLst/>
          </a:prstGeom>
        </p:spPr>
        <p:txBody>
          <a:bodyPr wrap="square">
            <a:spAutoFit/>
          </a:bodyPr>
          <a:lstStyle/>
          <a:p>
            <a:pPr marL="285750" indent="-285750" algn="just">
              <a:lnSpc>
                <a:spcPct val="120000"/>
              </a:lnSpc>
              <a:buFont typeface="Wingdings" panose="05000000000000000000" pitchFamily="2" charset="2"/>
              <a:buChar char="l"/>
            </a:pPr>
            <a:r>
              <a:rPr lang="zh-CN"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现在，一些领导干部奉行</a:t>
            </a:r>
            <a:r>
              <a:rPr lang="en-US"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当官不发财，请我也不来</a:t>
            </a:r>
            <a:r>
              <a:rPr lang="en-US"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的理论，为官一任，贪财贪物，敛富一方，</a:t>
            </a:r>
            <a:r>
              <a:rPr lang="zh-CN" altLang="zh-CN" sz="18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结果贪小失大，亡身破家，教训实为深刻。</a:t>
            </a:r>
          </a:p>
        </p:txBody>
      </p:sp>
      <p:sp>
        <p:nvSpPr>
          <p:cNvPr id="10" name="矩形 9"/>
          <p:cNvSpPr/>
          <p:nvPr/>
        </p:nvSpPr>
        <p:spPr>
          <a:xfrm>
            <a:off x="469315" y="201475"/>
            <a:ext cx="4928600"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000"/>
                            </p:stCondLst>
                            <p:childTnLst>
                              <p:par>
                                <p:cTn id="22" presetID="12" presetClass="entr" presetSubtype="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0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1+#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56" presetClass="entr" presetSubtype="0" fill="hold" grpId="0" nodeType="after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 by="(-#ppt_w*2)" calcmode="lin" valueType="num">
                                      <p:cBhvr rctx="PPT">
                                        <p:cTn id="42" dur="200" autoRev="1" fill="hold">
                                          <p:stCondLst>
                                            <p:cond delay="0"/>
                                          </p:stCondLst>
                                        </p:cTn>
                                        <p:tgtEl>
                                          <p:spTgt spid="10"/>
                                        </p:tgtEl>
                                        <p:attrNameLst>
                                          <p:attrName>ppt_w</p:attrName>
                                        </p:attrNameLst>
                                      </p:cBhvr>
                                    </p:anim>
                                    <p:anim by="(#ppt_w*0.50)" calcmode="lin" valueType="num">
                                      <p:cBhvr>
                                        <p:cTn id="43" dur="200" decel="50000" autoRev="1" fill="hold">
                                          <p:stCondLst>
                                            <p:cond delay="0"/>
                                          </p:stCondLst>
                                        </p:cTn>
                                        <p:tgtEl>
                                          <p:spTgt spid="10"/>
                                        </p:tgtEl>
                                        <p:attrNameLst>
                                          <p:attrName>ppt_x</p:attrName>
                                        </p:attrNameLst>
                                      </p:cBhvr>
                                    </p:anim>
                                    <p:anim from="(-#ppt_h/2)" to="(#ppt_y)" calcmode="lin" valueType="num">
                                      <p:cBhvr>
                                        <p:cTn id="44" dur="400" fill="hold">
                                          <p:stCondLst>
                                            <p:cond delay="0"/>
                                          </p:stCondLst>
                                        </p:cTn>
                                        <p:tgtEl>
                                          <p:spTgt spid="10"/>
                                        </p:tgtEl>
                                        <p:attrNameLst>
                                          <p:attrName>ppt_y</p:attrName>
                                        </p:attrNameLst>
                                      </p:cBhvr>
                                    </p:anim>
                                    <p:animRot by="21600000">
                                      <p:cBhvr>
                                        <p:cTn id="45" dur="4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4" grpId="0" animBg="1"/>
      <p:bldP spid="2" grpId="0"/>
      <p:bldP spid="26" grpId="0"/>
      <p:bldP spid="27"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等腰三角形 83"/>
          <p:cNvSpPr/>
          <p:nvPr/>
        </p:nvSpPr>
        <p:spPr bwMode="auto">
          <a:xfrm rot="16200000">
            <a:off x="-319406" y="1754434"/>
            <a:ext cx="6862791" cy="4286680"/>
          </a:xfrm>
          <a:prstGeom prst="triangle">
            <a:avLst/>
          </a:prstGeom>
          <a:gradFill>
            <a:gsLst>
              <a:gs pos="52000">
                <a:srgbClr val="FFFFFF"/>
              </a:gs>
              <a:gs pos="100000">
                <a:schemeClr val="bg1">
                  <a:alpha val="0"/>
                </a:schemeClr>
              </a:gs>
              <a:gs pos="0">
                <a:schemeClr val="bg1"/>
              </a:gs>
            </a:gsLst>
            <a:lin ang="5400000" scaled="0"/>
          </a:gra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4041998" y="2128397"/>
            <a:ext cx="7476835" cy="1500604"/>
          </a:xfrm>
          <a:prstGeom prst="rect">
            <a:avLst/>
          </a:prstGeom>
        </p:spPr>
        <p:txBody>
          <a:bodyPr wrap="square">
            <a:spAutoFit/>
          </a:bodyPr>
          <a:lstStyle/>
          <a:p>
            <a:pPr marL="285750" indent="-285750" algn="just">
              <a:lnSpc>
                <a:spcPct val="200000"/>
              </a:lnSpc>
              <a:buFont typeface="Wingdings" panose="05000000000000000000" pitchFamily="2" charset="2"/>
              <a:buChar char="l"/>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“我是烧死在烟里，醉死在酒里，烂死在金钱里。”原浙江省委常委、省纪委书记王华元忏悔录中这样写道。反腐高官却收受巨额礼金礼品；多次到境外赌博；生活腐化，</a:t>
            </a:r>
            <a:r>
              <a:rPr lang="zh-CN" altLang="en-US" sz="1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被判死缓</a:t>
            </a: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sp>
        <p:nvSpPr>
          <p:cNvPr id="68" name="矩形 67"/>
          <p:cNvSpPr/>
          <p:nvPr/>
        </p:nvSpPr>
        <p:spPr>
          <a:xfrm>
            <a:off x="4041998" y="3629001"/>
            <a:ext cx="7476835" cy="1008161"/>
          </a:xfrm>
          <a:prstGeom prst="rect">
            <a:avLst/>
          </a:prstGeom>
        </p:spPr>
        <p:txBody>
          <a:bodyPr wrap="square">
            <a:spAutoFit/>
          </a:bodyPr>
          <a:lstStyle/>
          <a:p>
            <a:pPr marL="285750" indent="-285750" algn="just">
              <a:lnSpc>
                <a:spcPct val="200000"/>
              </a:lnSpc>
              <a:buFont typeface="Wingdings" panose="05000000000000000000" pitchFamily="2" charset="2"/>
              <a:buChar char="l"/>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贵阳原市长助理樊中黔</a:t>
            </a:r>
            <a:r>
              <a:rPr lang="zh-CN" altLang="en-US" sz="1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被判死缓</a:t>
            </a: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，长期受贿巨额贿赂和贵重物品超千万。尚有数百万财产不能说明来源合法。</a:t>
            </a:r>
          </a:p>
        </p:txBody>
      </p:sp>
      <p:sp>
        <p:nvSpPr>
          <p:cNvPr id="5" name="矩形 4"/>
          <p:cNvSpPr/>
          <p:nvPr/>
        </p:nvSpPr>
        <p:spPr>
          <a:xfrm>
            <a:off x="4335308" y="4981732"/>
            <a:ext cx="7183526" cy="812145"/>
          </a:xfrm>
          <a:prstGeom prst="rect">
            <a:avLst/>
          </a:prstGeom>
        </p:spPr>
        <p:txBody>
          <a:bodyPr wrap="square">
            <a:spAutoFit/>
          </a:bodyPr>
          <a:lstStyle/>
          <a:p>
            <a:pPr algn="just">
              <a:lnSpc>
                <a:spcPct val="130000"/>
              </a:lnSpc>
            </a:pP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党员领导干部必须树立正确的利益观，正确处理个人利益与党和人民利益的关系。</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决不能以权谋私，获取不义之财。</a:t>
            </a:r>
          </a:p>
        </p:txBody>
      </p:sp>
      <p:sp>
        <p:nvSpPr>
          <p:cNvPr id="27" name="矩形 26"/>
          <p:cNvSpPr/>
          <p:nvPr/>
        </p:nvSpPr>
        <p:spPr>
          <a:xfrm>
            <a:off x="469315" y="201475"/>
            <a:ext cx="4928600"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要有守住廉洁自律的“防功”</a:t>
            </a:r>
          </a:p>
        </p:txBody>
      </p:sp>
      <p:grpSp>
        <p:nvGrpSpPr>
          <p:cNvPr id="28" name="组合 27"/>
          <p:cNvGrpSpPr/>
          <p:nvPr/>
        </p:nvGrpSpPr>
        <p:grpSpPr>
          <a:xfrm>
            <a:off x="0" y="2773058"/>
            <a:ext cx="4041998" cy="4316342"/>
            <a:chOff x="0" y="2773058"/>
            <a:chExt cx="4041998" cy="4316342"/>
          </a:xfrm>
        </p:grpSpPr>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30" name="矩形 29"/>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fill="hold"/>
                                        <p:tgtEl>
                                          <p:spTgt spid="68"/>
                                        </p:tgtEl>
                                        <p:attrNameLst>
                                          <p:attrName>ppt_x</p:attrName>
                                        </p:attrNameLst>
                                      </p:cBhvr>
                                      <p:tavLst>
                                        <p:tav tm="0">
                                          <p:val>
                                            <p:strVal val="#ppt_x"/>
                                          </p:val>
                                        </p:tav>
                                        <p:tav tm="100000">
                                          <p:val>
                                            <p:strVal val="#ppt_x"/>
                                          </p:val>
                                        </p:tav>
                                      </p:tavLst>
                                    </p:anim>
                                    <p:anim calcmode="lin" valueType="num">
                                      <p:cBhvr additive="base">
                                        <p:cTn id="16" dur="500" fill="hold"/>
                                        <p:tgtEl>
                                          <p:spTgt spid="6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by="(-#ppt_w*2)" calcmode="lin" valueType="num">
                                      <p:cBhvr rctx="PPT">
                                        <p:cTn id="24" dur="200" autoRev="1" fill="hold">
                                          <p:stCondLst>
                                            <p:cond delay="0"/>
                                          </p:stCondLst>
                                        </p:cTn>
                                        <p:tgtEl>
                                          <p:spTgt spid="27"/>
                                        </p:tgtEl>
                                        <p:attrNameLst>
                                          <p:attrName>ppt_w</p:attrName>
                                        </p:attrNameLst>
                                      </p:cBhvr>
                                    </p:anim>
                                    <p:anim by="(#ppt_w*0.50)" calcmode="lin" valueType="num">
                                      <p:cBhvr>
                                        <p:cTn id="25" dur="200" decel="50000" autoRev="1" fill="hold">
                                          <p:stCondLst>
                                            <p:cond delay="0"/>
                                          </p:stCondLst>
                                        </p:cTn>
                                        <p:tgtEl>
                                          <p:spTgt spid="27"/>
                                        </p:tgtEl>
                                        <p:attrNameLst>
                                          <p:attrName>ppt_x</p:attrName>
                                        </p:attrNameLst>
                                      </p:cBhvr>
                                    </p:anim>
                                    <p:anim from="(-#ppt_h/2)" to="(#ppt_y)" calcmode="lin" valueType="num">
                                      <p:cBhvr>
                                        <p:cTn id="26" dur="400" fill="hold">
                                          <p:stCondLst>
                                            <p:cond delay="0"/>
                                          </p:stCondLst>
                                        </p:cTn>
                                        <p:tgtEl>
                                          <p:spTgt spid="27"/>
                                        </p:tgtEl>
                                        <p:attrNameLst>
                                          <p:attrName>ppt_y</p:attrName>
                                        </p:attrNameLst>
                                      </p:cBhvr>
                                    </p:anim>
                                    <p:animRot by="21600000">
                                      <p:cBhvr>
                                        <p:cTn id="27" dur="400" fill="hold">
                                          <p:stCondLst>
                                            <p:cond delay="0"/>
                                          </p:stCondLst>
                                        </p:cTn>
                                        <p:tgtEl>
                                          <p:spTgt spid="27"/>
                                        </p:tgtEl>
                                        <p:attrNameLst>
                                          <p:attrName>r</p:attrName>
                                        </p:attrNameLst>
                                      </p:cBhvr>
                                    </p:animRot>
                                  </p:childTnLst>
                                </p:cTn>
                              </p:par>
                            </p:childTnLst>
                          </p:cTn>
                        </p:par>
                        <p:par>
                          <p:cTn id="28" fill="hold">
                            <p:stCondLst>
                              <p:cond delay="2079"/>
                            </p:stCondLst>
                            <p:childTnLst>
                              <p:par>
                                <p:cTn id="29" presetID="31"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1000" fill="hold"/>
                                        <p:tgtEl>
                                          <p:spTgt spid="28"/>
                                        </p:tgtEl>
                                        <p:attrNameLst>
                                          <p:attrName>ppt_w</p:attrName>
                                        </p:attrNameLst>
                                      </p:cBhvr>
                                      <p:tavLst>
                                        <p:tav tm="0">
                                          <p:val>
                                            <p:fltVal val="0"/>
                                          </p:val>
                                        </p:tav>
                                        <p:tav tm="100000">
                                          <p:val>
                                            <p:strVal val="#ppt_w"/>
                                          </p:val>
                                        </p:tav>
                                      </p:tavLst>
                                    </p:anim>
                                    <p:anim calcmode="lin" valueType="num">
                                      <p:cBhvr>
                                        <p:cTn id="32" dur="1000" fill="hold"/>
                                        <p:tgtEl>
                                          <p:spTgt spid="28"/>
                                        </p:tgtEl>
                                        <p:attrNameLst>
                                          <p:attrName>ppt_h</p:attrName>
                                        </p:attrNameLst>
                                      </p:cBhvr>
                                      <p:tavLst>
                                        <p:tav tm="0">
                                          <p:val>
                                            <p:fltVal val="0"/>
                                          </p:val>
                                        </p:tav>
                                        <p:tav tm="100000">
                                          <p:val>
                                            <p:strVal val="#ppt_h"/>
                                          </p:val>
                                        </p:tav>
                                      </p:tavLst>
                                    </p:anim>
                                    <p:anim calcmode="lin" valueType="num">
                                      <p:cBhvr>
                                        <p:cTn id="33" dur="1000" fill="hold"/>
                                        <p:tgtEl>
                                          <p:spTgt spid="28"/>
                                        </p:tgtEl>
                                        <p:attrNameLst>
                                          <p:attrName>style.rotation</p:attrName>
                                        </p:attrNameLst>
                                      </p:cBhvr>
                                      <p:tavLst>
                                        <p:tav tm="0">
                                          <p:val>
                                            <p:fltVal val="90"/>
                                          </p:val>
                                        </p:tav>
                                        <p:tav tm="100000">
                                          <p:val>
                                            <p:fltVal val="0"/>
                                          </p:val>
                                        </p:tav>
                                      </p:tavLst>
                                    </p:anim>
                                    <p:animEffect transition="in" filter="fade">
                                      <p:cBhvr>
                                        <p:cTn id="34"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23" grpId="0"/>
      <p:bldP spid="68" grpId="0"/>
      <p:bldP spid="5"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11" cstate="print">
            <a:extLst>
              <a:ext uri="{28A0092B-C50C-407E-A947-70E740481C1C}">
                <a14:useLocalDpi xmlns:a14="http://schemas.microsoft.com/office/drawing/2010/main" val="0"/>
              </a:ext>
            </a:extLst>
          </a:blip>
          <a:srcRect l="2653" t="56389" r="2260" b="19028"/>
          <a:stretch>
            <a:fillRect/>
          </a:stretch>
        </p:blipFill>
        <p:spPr>
          <a:xfrm>
            <a:off x="-1591" y="1281005"/>
            <a:ext cx="12193592" cy="4459227"/>
          </a:xfrm>
          <a:prstGeom prst="rect">
            <a:avLst/>
          </a:prstGeom>
        </p:spPr>
      </p:pic>
      <p:pic>
        <p:nvPicPr>
          <p:cNvPr id="4" name="图片 3"/>
          <p:cNvPicPr>
            <a:picLocks noChangeAspect="1"/>
          </p:cNvPicPr>
          <p:nvPr/>
        </p:nvPicPr>
        <p:blipFill rotWithShape="1">
          <a:blip r:embed="rId12" cstate="print">
            <a:extLst>
              <a:ext uri="{28A0092B-C50C-407E-A947-70E740481C1C}">
                <a14:useLocalDpi xmlns:a14="http://schemas.microsoft.com/office/drawing/2010/main" val="0"/>
              </a:ext>
            </a:extLst>
          </a:blip>
          <a:srcRect l="22743" t="2838" r="2257" b="6052"/>
          <a:stretch>
            <a:fillRect/>
          </a:stretch>
        </p:blipFill>
        <p:spPr>
          <a:xfrm>
            <a:off x="184633" y="304799"/>
            <a:ext cx="5143500" cy="6248401"/>
          </a:xfrm>
          <a:prstGeom prst="rect">
            <a:avLst/>
          </a:prstGeom>
        </p:spPr>
      </p:pic>
      <p:pic>
        <p:nvPicPr>
          <p:cNvPr id="6" name="图片 5"/>
          <p:cNvPicPr>
            <a:picLocks noChangeAspect="1"/>
          </p:cNvPicPr>
          <p:nvPr/>
        </p:nvPicPr>
        <p:blipFill rotWithShape="1">
          <a:blip r:embed="rId13" cstate="print">
            <a:extLst>
              <a:ext uri="{28A0092B-C50C-407E-A947-70E740481C1C}">
                <a14:useLocalDpi xmlns:a14="http://schemas.microsoft.com/office/drawing/2010/main" val="0"/>
              </a:ext>
            </a:extLst>
          </a:blip>
          <a:srcRect l="-102" t="58706" r="44" b="5833"/>
          <a:stretch>
            <a:fillRect/>
          </a:stretch>
        </p:blipFill>
        <p:spPr>
          <a:xfrm>
            <a:off x="-1" y="847725"/>
            <a:ext cx="12192001" cy="6010275"/>
          </a:xfrm>
          <a:prstGeom prst="rect">
            <a:avLst/>
          </a:prstGeom>
        </p:spPr>
      </p:pic>
      <p:sp>
        <p:nvSpPr>
          <p:cNvPr id="26" name="PA-102236"/>
          <p:cNvSpPr txBox="1"/>
          <p:nvPr>
            <p:custDataLst>
              <p:tags r:id="rId1"/>
            </p:custDataLst>
          </p:nvPr>
        </p:nvSpPr>
        <p:spPr>
          <a:xfrm>
            <a:off x="3795386" y="3339362"/>
            <a:ext cx="7399399" cy="830997"/>
          </a:xfrm>
          <a:prstGeom prst="rect">
            <a:avLst/>
          </a:prstGeom>
          <a:noFill/>
        </p:spPr>
        <p:txBody>
          <a:bodyPr wrap="square" rtlCol="0">
            <a:spAutoFit/>
          </a:bodyPr>
          <a:lstStyle/>
          <a:p>
            <a:pPr algn="ctr"/>
            <a:r>
              <a:rPr lang="zh-CN" altLang="en-US" sz="4800" dirty="0">
                <a:solidFill>
                  <a:srgbClr val="E5BD3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grpSp>
        <p:nvGrpSpPr>
          <p:cNvPr id="37" name="PA-102237"/>
          <p:cNvGrpSpPr/>
          <p:nvPr>
            <p:custDataLst>
              <p:tags r:id="rId2"/>
            </p:custDataLst>
          </p:nvPr>
        </p:nvGrpSpPr>
        <p:grpSpPr>
          <a:xfrm>
            <a:off x="3533452" y="3055201"/>
            <a:ext cx="7598369" cy="1308772"/>
            <a:chOff x="1259461" y="2533974"/>
            <a:chExt cx="6659503" cy="1837976"/>
          </a:xfrm>
        </p:grpSpPr>
        <p:sp>
          <p:nvSpPr>
            <p:cNvPr id="38" name="PA-同侧圆角矩形 21"/>
            <p:cNvSpPr/>
            <p:nvPr>
              <p:custDataLst>
                <p:tags r:id="rId6"/>
              </p:custDataLst>
            </p:nvPr>
          </p:nvSpPr>
          <p:spPr>
            <a:xfrm rot="16200000" flipH="1">
              <a:off x="3670225" y="123210"/>
              <a:ext cx="1837976" cy="6659503"/>
            </a:xfrm>
            <a:prstGeom prst="round2SameRect">
              <a:avLst>
                <a:gd name="adj1" fmla="val 50000"/>
                <a:gd name="adj2" fmla="val 50000"/>
              </a:avLst>
            </a:prstGeom>
            <a:noFill/>
            <a:ln w="57150" cap="flat" cmpd="sng" algn="ctr">
              <a:solidFill>
                <a:srgbClr val="E5BD3C"/>
              </a:solidFill>
              <a:prstDash val="solid"/>
            </a:ln>
            <a:effectLst/>
          </p:spPr>
          <p:txBody>
            <a:bodyPr rot="0" spcFirstLastPara="0" vertOverflow="overflow" horzOverflow="overflow" vert="horz" wrap="square" lIns="97192" tIns="48596" rIns="97192" bIns="48596"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bg-BG" sz="19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9" name="PA-同侧圆角矩形 7"/>
            <p:cNvSpPr/>
            <p:nvPr>
              <p:custDataLst>
                <p:tags r:id="rId7"/>
              </p:custDataLst>
            </p:nvPr>
          </p:nvSpPr>
          <p:spPr>
            <a:xfrm rot="16200000" flipH="1">
              <a:off x="3849889" y="252464"/>
              <a:ext cx="1482839" cy="6434577"/>
            </a:xfrm>
            <a:prstGeom prst="round2SameRect">
              <a:avLst>
                <a:gd name="adj1" fmla="val 50000"/>
                <a:gd name="adj2" fmla="val 50000"/>
              </a:avLst>
            </a:prstGeom>
            <a:noFill/>
            <a:ln w="19050" cap="flat" cmpd="sng" algn="ctr">
              <a:solidFill>
                <a:srgbClr val="E5BD3C"/>
              </a:solidFill>
              <a:prstDash val="solid"/>
            </a:ln>
            <a:effectLst/>
          </p:spPr>
          <p:txBody>
            <a:bodyPr lIns="97192" tIns="48596" rIns="97192" bIns="48596" anchor="ctr"/>
            <a:lstStyle/>
            <a:p>
              <a:pPr marL="0" marR="0" lvl="0" indent="0" algn="ctr" defTabSz="758190" eaLnBrk="1" fontAlgn="base" latinLnBrk="0" hangingPunct="1">
                <a:lnSpc>
                  <a:spcPct val="100000"/>
                </a:lnSpc>
                <a:spcBef>
                  <a:spcPct val="0"/>
                </a:spcBef>
                <a:spcAft>
                  <a:spcPct val="0"/>
                </a:spcAft>
                <a:buClrTx/>
                <a:buSzTx/>
                <a:buFontTx/>
                <a:buNone/>
                <a:defRPr/>
              </a:pPr>
              <a:endParaRPr kumimoji="0" lang="bg-BG" sz="15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0" name="PA-102238"/>
          <p:cNvGrpSpPr/>
          <p:nvPr>
            <p:custDataLst>
              <p:tags r:id="rId3"/>
            </p:custDataLst>
          </p:nvPr>
        </p:nvGrpSpPr>
        <p:grpSpPr>
          <a:xfrm>
            <a:off x="6755634" y="1280992"/>
            <a:ext cx="1152872" cy="1322528"/>
            <a:chOff x="2555928" y="1923810"/>
            <a:chExt cx="797263" cy="914258"/>
          </a:xfrm>
        </p:grpSpPr>
        <p:sp>
          <p:nvSpPr>
            <p:cNvPr id="41" name="PA-椭圆 40"/>
            <p:cNvSpPr/>
            <p:nvPr>
              <p:custDataLst>
                <p:tags r:id="rId4"/>
              </p:custDataLst>
            </p:nvPr>
          </p:nvSpPr>
          <p:spPr>
            <a:xfrm>
              <a:off x="2555928" y="2168593"/>
              <a:ext cx="669475" cy="669475"/>
            </a:xfrm>
            <a:prstGeom prst="ellipse">
              <a:avLst/>
            </a:prstGeom>
            <a:solidFill>
              <a:srgbClr val="E5BD3C"/>
            </a:solidFill>
            <a:ln w="1905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915" b="0" i="0" u="none" strike="noStrike" kern="0" cap="none" spc="0" normalizeH="0" baseline="0" noProof="0">
                <a:ln>
                  <a:noFill/>
                </a:ln>
                <a:solidFill>
                  <a:srgbClr val="E5BD3C"/>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2" name="PA-标题 4"/>
            <p:cNvSpPr txBox="1"/>
            <p:nvPr>
              <p:custDataLst>
                <p:tags r:id="rId5"/>
              </p:custDataLst>
            </p:nvPr>
          </p:nvSpPr>
          <p:spPr>
            <a:xfrm>
              <a:off x="2651835" y="1923810"/>
              <a:ext cx="701356" cy="777133"/>
            </a:xfrm>
            <a:prstGeom prst="rect">
              <a:avLst/>
            </a:prstGeom>
          </p:spPr>
          <p:txBody>
            <a:bodyPr vert="horz" lIns="72911" tIns="36456" rIns="72911" bIns="3645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20000"/>
                </a:spcBef>
                <a:spcAft>
                  <a:spcPct val="0"/>
                </a:spcAft>
                <a:buClrTx/>
                <a:buSzTx/>
                <a:buFontTx/>
                <a:buNone/>
                <a:defRPr/>
              </a:pPr>
              <a:r>
                <a:rPr lang="en-US" altLang="zh-CN" sz="4000" dirty="0">
                  <a:solidFill>
                    <a:srgbClr val="AC060D"/>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  </a:t>
              </a:r>
              <a:r>
                <a:rPr kumimoji="0" lang="en-US" altLang="zh-CN" sz="4000" b="0" i="0" u="none" strike="noStrike" kern="1200" cap="none" spc="0" normalizeH="0" baseline="0" noProof="0" dirty="0">
                  <a:ln>
                    <a:noFill/>
                  </a:ln>
                  <a:solidFill>
                    <a:srgbClr val="AC060D"/>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rPr>
                <a:t>03</a:t>
              </a:r>
              <a:endParaRPr kumimoji="0" lang="zh-CN" altLang="en-US" sz="4000" b="0" i="0" u="none" strike="noStrike" kern="1200" cap="none" spc="0" normalizeH="0" baseline="0" noProof="0" dirty="0">
                <a:ln>
                  <a:noFill/>
                </a:ln>
                <a:solidFill>
                  <a:srgbClr val="AC060D"/>
                </a:solidFill>
                <a:effectLst/>
                <a:uLnTx/>
                <a:uFillTx/>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bwMode="auto">
          <a:xfrm>
            <a:off x="5907175" y="2245615"/>
            <a:ext cx="5587317" cy="4062581"/>
          </a:xfrm>
          <a:prstGeom prst="rect">
            <a:avLst/>
          </a:prstGeom>
          <a:solidFill>
            <a:schemeClr val="bg1"/>
          </a:solidFill>
          <a:ln w="9525" cap="flat" cmpd="sng" algn="ctr">
            <a:solidFill>
              <a:srgbClr val="AC060D"/>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4" name="矩形 33"/>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
        <p:nvSpPr>
          <p:cNvPr id="2" name="矩形 1"/>
          <p:cNvSpPr/>
          <p:nvPr/>
        </p:nvSpPr>
        <p:spPr>
          <a:xfrm>
            <a:off x="6234445" y="2415131"/>
            <a:ext cx="5088774" cy="1891865"/>
          </a:xfrm>
          <a:prstGeom prst="rect">
            <a:avLst/>
          </a:prstGeom>
        </p:spPr>
        <p:txBody>
          <a:bodyPr wrap="square">
            <a:spAutoFit/>
          </a:bodyPr>
          <a:lstStyle/>
          <a:p>
            <a:pPr algn="just">
              <a:lnSpc>
                <a:spcPct val="130000"/>
              </a:lnSpc>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很多领导干部因为</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情感资本</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而不自觉地混淆公私，逾越公私界线，无形中埋下不廉洁的</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导火索</a:t>
            </a:r>
            <a:r>
              <a:rPr lang="en-US"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；更有一些领导干部，被一些别有用心的人用</a:t>
            </a:r>
            <a:r>
              <a:rPr lang="en-US" altLang="zh-CN" sz="1800" b="1" kern="0" dirty="0">
                <a:solidFill>
                  <a:schemeClr val="accent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感情关系</a:t>
            </a:r>
            <a:r>
              <a:rPr lang="en-US"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攻破廉政的堡垒</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，走上违法犯罪之路而追悔莫及。</a:t>
            </a:r>
          </a:p>
        </p:txBody>
      </p:sp>
      <p:sp>
        <p:nvSpPr>
          <p:cNvPr id="24" name="矩形 23"/>
          <p:cNvSpPr/>
          <p:nvPr/>
        </p:nvSpPr>
        <p:spPr>
          <a:xfrm>
            <a:off x="4150659" y="1336578"/>
            <a:ext cx="6584016" cy="732316"/>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廉洁自律，首先要做到公私分明</a:t>
            </a:r>
          </a:p>
        </p:txBody>
      </p:sp>
      <p:sp>
        <p:nvSpPr>
          <p:cNvPr id="28" name="矩形 27"/>
          <p:cNvSpPr/>
          <p:nvPr/>
        </p:nvSpPr>
        <p:spPr bwMode="auto">
          <a:xfrm>
            <a:off x="6234445" y="2198115"/>
            <a:ext cx="764662" cy="95000"/>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 name="椭圆 5"/>
          <p:cNvSpPr/>
          <p:nvPr/>
        </p:nvSpPr>
        <p:spPr bwMode="auto">
          <a:xfrm>
            <a:off x="6307173" y="4590869"/>
            <a:ext cx="1332589" cy="1332589"/>
          </a:xfrm>
          <a:prstGeom prst="ellipse">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正确对待</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亲情</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1" name="椭圆 30"/>
          <p:cNvSpPr/>
          <p:nvPr/>
        </p:nvSpPr>
        <p:spPr bwMode="auto">
          <a:xfrm>
            <a:off x="8067047" y="4590869"/>
            <a:ext cx="1332589" cy="1332589"/>
          </a:xfrm>
          <a:prstGeom prst="ellipse">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正确对待</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友情</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2" name="椭圆 31"/>
          <p:cNvSpPr/>
          <p:nvPr/>
        </p:nvSpPr>
        <p:spPr bwMode="auto">
          <a:xfrm>
            <a:off x="9826921" y="4590869"/>
            <a:ext cx="1332589" cy="1332589"/>
          </a:xfrm>
          <a:prstGeom prst="ellipse">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正确对待</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恩情</a:t>
            </a:r>
            <a:endParaRPr lang="zh-CN" altLang="en-US" sz="18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2725" t="1905" r="11721" b="2166"/>
          <a:stretch>
            <a:fillRect/>
          </a:stretch>
        </p:blipFill>
        <p:spPr>
          <a:xfrm>
            <a:off x="962025" y="1533525"/>
            <a:ext cx="3990975" cy="50673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00" autoRev="1" fill="hold">
                                              <p:stCondLst>
                                                <p:cond delay="0"/>
                                              </p:stCondLst>
                                            </p:cTn>
                                            <p:tgtEl>
                                              <p:spTgt spid="24"/>
                                            </p:tgtEl>
                                            <p:attrNameLst>
                                              <p:attrName>ppt_w</p:attrName>
                                            </p:attrNameLst>
                                          </p:cBhvr>
                                        </p:anim>
                                        <p:anim by="(#ppt_w*0.50)" calcmode="lin" valueType="num">
                                          <p:cBhvr>
                                            <p:cTn id="8" dur="200" decel="50000" autoRev="1" fill="hold">
                                              <p:stCondLst>
                                                <p:cond delay="0"/>
                                              </p:stCondLst>
                                            </p:cTn>
                                            <p:tgtEl>
                                              <p:spTgt spid="24"/>
                                            </p:tgtEl>
                                            <p:attrNameLst>
                                              <p:attrName>ppt_x</p:attrName>
                                            </p:attrNameLst>
                                          </p:cBhvr>
                                        </p:anim>
                                        <p:anim from="(-#ppt_h/2)" to="(#ppt_y)" calcmode="lin" valueType="num">
                                          <p:cBhvr>
                                            <p:cTn id="9" dur="400" fill="hold">
                                              <p:stCondLst>
                                                <p:cond delay="0"/>
                                              </p:stCondLst>
                                            </p:cTn>
                                            <p:tgtEl>
                                              <p:spTgt spid="24"/>
                                            </p:tgtEl>
                                            <p:attrNameLst>
                                              <p:attrName>ppt_y</p:attrName>
                                            </p:attrNameLst>
                                          </p:cBhvr>
                                        </p:anim>
                                        <p:animRot by="21600000">
                                          <p:cBhvr>
                                            <p:cTn id="10" dur="400" fill="hold">
                                              <p:stCondLst>
                                                <p:cond delay="0"/>
                                              </p:stCondLst>
                                            </p:cTn>
                                            <p:tgtEl>
                                              <p:spTgt spid="24"/>
                                            </p:tgtEl>
                                            <p:attrNameLst>
                                              <p:attrName>r</p:attrName>
                                            </p:attrNameLst>
                                          </p:cBhvr>
                                        </p:animRot>
                                      </p:childTnLst>
                                    </p:cTn>
                                  </p:par>
                                  <p:par>
                                    <p:cTn id="11" presetID="2" presetClass="entr" presetSubtype="2" fill="hold" grpId="0" nodeType="withEffect" p14:presetBounceEnd="40000">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14:bounceEnd="40000">
                                          <p:cBhvr additive="base">
                                            <p:cTn id="13" dur="5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920"/>
                                </p:stCondLst>
                                <p:childTnLst>
                                  <p:par>
                                    <p:cTn id="16" presetID="31"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400" fill="hold"/>
                                            <p:tgtEl>
                                              <p:spTgt spid="28"/>
                                            </p:tgtEl>
                                            <p:attrNameLst>
                                              <p:attrName>ppt_w</p:attrName>
                                            </p:attrNameLst>
                                          </p:cBhvr>
                                          <p:tavLst>
                                            <p:tav tm="0">
                                              <p:val>
                                                <p:fltVal val="0"/>
                                              </p:val>
                                            </p:tav>
                                            <p:tav tm="100000">
                                              <p:val>
                                                <p:strVal val="#ppt_w"/>
                                              </p:val>
                                            </p:tav>
                                          </p:tavLst>
                                        </p:anim>
                                        <p:anim calcmode="lin" valueType="num">
                                          <p:cBhvr>
                                            <p:cTn id="19" dur="400" fill="hold"/>
                                            <p:tgtEl>
                                              <p:spTgt spid="28"/>
                                            </p:tgtEl>
                                            <p:attrNameLst>
                                              <p:attrName>ppt_h</p:attrName>
                                            </p:attrNameLst>
                                          </p:cBhvr>
                                          <p:tavLst>
                                            <p:tav tm="0">
                                              <p:val>
                                                <p:fltVal val="0"/>
                                              </p:val>
                                            </p:tav>
                                            <p:tav tm="100000">
                                              <p:val>
                                                <p:strVal val="#ppt_h"/>
                                              </p:val>
                                            </p:tav>
                                          </p:tavLst>
                                        </p:anim>
                                        <p:anim calcmode="lin" valueType="num">
                                          <p:cBhvr>
                                            <p:cTn id="20" dur="400" fill="hold"/>
                                            <p:tgtEl>
                                              <p:spTgt spid="28"/>
                                            </p:tgtEl>
                                            <p:attrNameLst>
                                              <p:attrName>style.rotation</p:attrName>
                                            </p:attrNameLst>
                                          </p:cBhvr>
                                          <p:tavLst>
                                            <p:tav tm="0">
                                              <p:val>
                                                <p:fltVal val="90"/>
                                              </p:val>
                                            </p:tav>
                                            <p:tav tm="100000">
                                              <p:val>
                                                <p:fltVal val="0"/>
                                              </p:val>
                                            </p:tav>
                                          </p:tavLst>
                                        </p:anim>
                                        <p:animEffect transition="in" filter="fade">
                                          <p:cBhvr>
                                            <p:cTn id="21" dur="400"/>
                                            <p:tgtEl>
                                              <p:spTgt spid="28"/>
                                            </p:tgtEl>
                                          </p:cBhvr>
                                        </p:animEffect>
                                      </p:childTnLst>
                                    </p:cTn>
                                  </p:par>
                                </p:childTnLst>
                              </p:cTn>
                            </p:par>
                            <p:par>
                              <p:cTn id="22" fill="hold">
                                <p:stCondLst>
                                  <p:cond delay="1420"/>
                                </p:stCondLst>
                                <p:childTnLst>
                                  <p:par>
                                    <p:cTn id="23" presetID="2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192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anim calcmode="lin" valueType="num">
                                          <p:cBhvr>
                                            <p:cTn id="35" dur="500" fill="hold"/>
                                            <p:tgtEl>
                                              <p:spTgt spid="31"/>
                                            </p:tgtEl>
                                            <p:attrNameLst>
                                              <p:attrName>ppt_x</p:attrName>
                                            </p:attrNameLst>
                                          </p:cBhvr>
                                          <p:tavLst>
                                            <p:tav tm="0">
                                              <p:val>
                                                <p:strVal val="#ppt_x"/>
                                              </p:val>
                                            </p:tav>
                                            <p:tav tm="100000">
                                              <p:val>
                                                <p:strVal val="#ppt_x"/>
                                              </p:val>
                                            </p:tav>
                                          </p:tavLst>
                                        </p:anim>
                                        <p:anim calcmode="lin" valueType="num">
                                          <p:cBhvr>
                                            <p:cTn id="36" dur="5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anim calcmode="lin" valueType="num">
                                          <p:cBhvr>
                                            <p:cTn id="40" dur="500" fill="hold"/>
                                            <p:tgtEl>
                                              <p:spTgt spid="32"/>
                                            </p:tgtEl>
                                            <p:attrNameLst>
                                              <p:attrName>ppt_x</p:attrName>
                                            </p:attrNameLst>
                                          </p:cBhvr>
                                          <p:tavLst>
                                            <p:tav tm="0">
                                              <p:val>
                                                <p:strVal val="#ppt_x"/>
                                              </p:val>
                                            </p:tav>
                                            <p:tav tm="100000">
                                              <p:val>
                                                <p:strVal val="#ppt_x"/>
                                              </p:val>
                                            </p:tav>
                                          </p:tavLst>
                                        </p:anim>
                                        <p:anim calcmode="lin" valueType="num">
                                          <p:cBhvr>
                                            <p:cTn id="41"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P spid="24" grpId="0"/>
          <p:bldP spid="28" grpId="0" animBg="1"/>
          <p:bldP spid="6" grpId="0" animBg="1"/>
          <p:bldP spid="31" grpId="0" animBg="1"/>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00" autoRev="1" fill="hold">
                                              <p:stCondLst>
                                                <p:cond delay="0"/>
                                              </p:stCondLst>
                                            </p:cTn>
                                            <p:tgtEl>
                                              <p:spTgt spid="24"/>
                                            </p:tgtEl>
                                            <p:attrNameLst>
                                              <p:attrName>ppt_w</p:attrName>
                                            </p:attrNameLst>
                                          </p:cBhvr>
                                        </p:anim>
                                        <p:anim by="(#ppt_w*0.50)" calcmode="lin" valueType="num">
                                          <p:cBhvr>
                                            <p:cTn id="8" dur="200" decel="50000" autoRev="1" fill="hold">
                                              <p:stCondLst>
                                                <p:cond delay="0"/>
                                              </p:stCondLst>
                                            </p:cTn>
                                            <p:tgtEl>
                                              <p:spTgt spid="24"/>
                                            </p:tgtEl>
                                            <p:attrNameLst>
                                              <p:attrName>ppt_x</p:attrName>
                                            </p:attrNameLst>
                                          </p:cBhvr>
                                        </p:anim>
                                        <p:anim from="(-#ppt_h/2)" to="(#ppt_y)" calcmode="lin" valueType="num">
                                          <p:cBhvr>
                                            <p:cTn id="9" dur="400" fill="hold">
                                              <p:stCondLst>
                                                <p:cond delay="0"/>
                                              </p:stCondLst>
                                            </p:cTn>
                                            <p:tgtEl>
                                              <p:spTgt spid="24"/>
                                            </p:tgtEl>
                                            <p:attrNameLst>
                                              <p:attrName>ppt_y</p:attrName>
                                            </p:attrNameLst>
                                          </p:cBhvr>
                                        </p:anim>
                                        <p:animRot by="21600000">
                                          <p:cBhvr>
                                            <p:cTn id="10" dur="400" fill="hold">
                                              <p:stCondLst>
                                                <p:cond delay="0"/>
                                              </p:stCondLst>
                                            </p:cTn>
                                            <p:tgtEl>
                                              <p:spTgt spid="24"/>
                                            </p:tgtEl>
                                            <p:attrNameLst>
                                              <p:attrName>r</p:attrName>
                                            </p:attrNameLst>
                                          </p:cBhvr>
                                        </p:animRot>
                                      </p:childTnLst>
                                    </p:cTn>
                                  </p:par>
                                  <p:par>
                                    <p:cTn id="11" presetID="2" presetClass="entr" presetSubtype="2"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920"/>
                                </p:stCondLst>
                                <p:childTnLst>
                                  <p:par>
                                    <p:cTn id="16" presetID="31"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400" fill="hold"/>
                                            <p:tgtEl>
                                              <p:spTgt spid="28"/>
                                            </p:tgtEl>
                                            <p:attrNameLst>
                                              <p:attrName>ppt_w</p:attrName>
                                            </p:attrNameLst>
                                          </p:cBhvr>
                                          <p:tavLst>
                                            <p:tav tm="0">
                                              <p:val>
                                                <p:fltVal val="0"/>
                                              </p:val>
                                            </p:tav>
                                            <p:tav tm="100000">
                                              <p:val>
                                                <p:strVal val="#ppt_w"/>
                                              </p:val>
                                            </p:tav>
                                          </p:tavLst>
                                        </p:anim>
                                        <p:anim calcmode="lin" valueType="num">
                                          <p:cBhvr>
                                            <p:cTn id="19" dur="400" fill="hold"/>
                                            <p:tgtEl>
                                              <p:spTgt spid="28"/>
                                            </p:tgtEl>
                                            <p:attrNameLst>
                                              <p:attrName>ppt_h</p:attrName>
                                            </p:attrNameLst>
                                          </p:cBhvr>
                                          <p:tavLst>
                                            <p:tav tm="0">
                                              <p:val>
                                                <p:fltVal val="0"/>
                                              </p:val>
                                            </p:tav>
                                            <p:tav tm="100000">
                                              <p:val>
                                                <p:strVal val="#ppt_h"/>
                                              </p:val>
                                            </p:tav>
                                          </p:tavLst>
                                        </p:anim>
                                        <p:anim calcmode="lin" valueType="num">
                                          <p:cBhvr>
                                            <p:cTn id="20" dur="400" fill="hold"/>
                                            <p:tgtEl>
                                              <p:spTgt spid="28"/>
                                            </p:tgtEl>
                                            <p:attrNameLst>
                                              <p:attrName>style.rotation</p:attrName>
                                            </p:attrNameLst>
                                          </p:cBhvr>
                                          <p:tavLst>
                                            <p:tav tm="0">
                                              <p:val>
                                                <p:fltVal val="90"/>
                                              </p:val>
                                            </p:tav>
                                            <p:tav tm="100000">
                                              <p:val>
                                                <p:fltVal val="0"/>
                                              </p:val>
                                            </p:tav>
                                          </p:tavLst>
                                        </p:anim>
                                        <p:animEffect transition="in" filter="fade">
                                          <p:cBhvr>
                                            <p:cTn id="21" dur="400"/>
                                            <p:tgtEl>
                                              <p:spTgt spid="28"/>
                                            </p:tgtEl>
                                          </p:cBhvr>
                                        </p:animEffect>
                                      </p:childTnLst>
                                    </p:cTn>
                                  </p:par>
                                </p:childTnLst>
                              </p:cTn>
                            </p:par>
                            <p:par>
                              <p:cTn id="22" fill="hold">
                                <p:stCondLst>
                                  <p:cond delay="1420"/>
                                </p:stCondLst>
                                <p:childTnLst>
                                  <p:par>
                                    <p:cTn id="23" presetID="2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192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anim calcmode="lin" valueType="num">
                                          <p:cBhvr>
                                            <p:cTn id="35" dur="500" fill="hold"/>
                                            <p:tgtEl>
                                              <p:spTgt spid="31"/>
                                            </p:tgtEl>
                                            <p:attrNameLst>
                                              <p:attrName>ppt_x</p:attrName>
                                            </p:attrNameLst>
                                          </p:cBhvr>
                                          <p:tavLst>
                                            <p:tav tm="0">
                                              <p:val>
                                                <p:strVal val="#ppt_x"/>
                                              </p:val>
                                            </p:tav>
                                            <p:tav tm="100000">
                                              <p:val>
                                                <p:strVal val="#ppt_x"/>
                                              </p:val>
                                            </p:tav>
                                          </p:tavLst>
                                        </p:anim>
                                        <p:anim calcmode="lin" valueType="num">
                                          <p:cBhvr>
                                            <p:cTn id="36" dur="5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anim calcmode="lin" valueType="num">
                                          <p:cBhvr>
                                            <p:cTn id="40" dur="500" fill="hold"/>
                                            <p:tgtEl>
                                              <p:spTgt spid="32"/>
                                            </p:tgtEl>
                                            <p:attrNameLst>
                                              <p:attrName>ppt_x</p:attrName>
                                            </p:attrNameLst>
                                          </p:cBhvr>
                                          <p:tavLst>
                                            <p:tav tm="0">
                                              <p:val>
                                                <p:strVal val="#ppt_x"/>
                                              </p:val>
                                            </p:tav>
                                            <p:tav tm="100000">
                                              <p:val>
                                                <p:strVal val="#ppt_x"/>
                                              </p:val>
                                            </p:tav>
                                          </p:tavLst>
                                        </p:anim>
                                        <p:anim calcmode="lin" valueType="num">
                                          <p:cBhvr>
                                            <p:cTn id="41"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P spid="24" grpId="0"/>
          <p:bldP spid="28" grpId="0" animBg="1"/>
          <p:bldP spid="6" grpId="0" animBg="1"/>
          <p:bldP spid="31" grpId="0" animBg="1"/>
          <p:bldP spid="32"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1" y="2520298"/>
            <a:ext cx="6282183" cy="3924663"/>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6480156" y="2508120"/>
            <a:ext cx="4883338" cy="1531958"/>
          </a:xfrm>
          <a:prstGeom prst="rect">
            <a:avLst/>
          </a:prstGeom>
        </p:spPr>
        <p:txBody>
          <a:bodyPr wrap="square">
            <a:spAutoFit/>
          </a:bodyPr>
          <a:lstStyle/>
          <a:p>
            <a:pPr algn="just">
              <a:lnSpc>
                <a:spcPct val="130000"/>
              </a:lnSpc>
            </a:pPr>
            <a:r>
              <a:rPr lang="zh-CN" altLang="zh-CN" sz="1800" b="1"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一个领导干部只要他手中有权，他及其家人都存在着拒腐防变的考验。</a:t>
            </a: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当别有用心的人对领导干部本人的正面进攻不奏效时，就可能迂回从领导干部的家庭成员身上寻找突破口。</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7694" y="2855795"/>
            <a:ext cx="4887010" cy="3253669"/>
          </a:xfrm>
          <a:prstGeom prst="rect">
            <a:avLst/>
          </a:prstGeom>
          <a:ln>
            <a:solidFill>
              <a:schemeClr val="bg1"/>
            </a:solidFill>
          </a:ln>
        </p:spPr>
      </p:pic>
      <p:sp>
        <p:nvSpPr>
          <p:cNvPr id="23" name="矩形 22"/>
          <p:cNvSpPr/>
          <p:nvPr/>
        </p:nvSpPr>
        <p:spPr>
          <a:xfrm>
            <a:off x="2471337" y="1223543"/>
            <a:ext cx="7532282" cy="680443"/>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亲人利益再高，也决不能超越法律</a:t>
            </a:r>
          </a:p>
        </p:txBody>
      </p:sp>
      <p:sp>
        <p:nvSpPr>
          <p:cNvPr id="24" name="矩形 23"/>
          <p:cNvSpPr/>
          <p:nvPr/>
        </p:nvSpPr>
        <p:spPr>
          <a:xfrm>
            <a:off x="3292675" y="1882328"/>
            <a:ext cx="5508426" cy="452240"/>
          </a:xfrm>
          <a:prstGeom prst="rect">
            <a:avLst/>
          </a:prstGeom>
        </p:spPr>
        <p:txBody>
          <a:bodyPr wrap="square">
            <a:spAutoFit/>
          </a:bodyPr>
          <a:lstStyle/>
          <a:p>
            <a:pPr algn="ctr">
              <a:lnSpc>
                <a:spcPct val="130000"/>
              </a:lnSpc>
            </a:pPr>
            <a:r>
              <a:rPr lang="zh-CN" altLang="en-US"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亲情因素对领导干部廉洁从政的行为影响不可忽视</a:t>
            </a:r>
          </a:p>
        </p:txBody>
      </p:sp>
      <p:sp>
        <p:nvSpPr>
          <p:cNvPr id="25" name="矩形 24"/>
          <p:cNvSpPr/>
          <p:nvPr/>
        </p:nvSpPr>
        <p:spPr>
          <a:xfrm>
            <a:off x="6480157" y="4242741"/>
            <a:ext cx="4883337" cy="1856277"/>
          </a:xfrm>
          <a:prstGeom prst="rect">
            <a:avLst/>
          </a:prstGeom>
        </p:spPr>
        <p:txBody>
          <a:bodyPr wrap="square">
            <a:spAutoFit/>
          </a:bodyPr>
          <a:lstStyle/>
          <a:p>
            <a:pPr marL="285750" indent="-285750" algn="just">
              <a:lnSpc>
                <a:spcPct val="120000"/>
              </a:lnSpc>
              <a:spcBef>
                <a:spcPts val="400"/>
              </a:spcBef>
              <a:spcAft>
                <a:spcPts val="400"/>
              </a:spcAft>
              <a:buFont typeface="Wingdings" panose="05000000000000000000" pitchFamily="2" charset="2"/>
              <a:buChar char="l"/>
            </a:pP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在当前复杂的社会环境下，领导干部必须树立正确的亲情观，把握好亲情与原则的关系，对自己的配偶、子女及其他亲属要加强教育。</a:t>
            </a:r>
            <a:endParaRPr lang="en-US"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85750" indent="-285750" algn="just">
              <a:lnSpc>
                <a:spcPct val="120000"/>
              </a:lnSpc>
              <a:spcBef>
                <a:spcPts val="400"/>
              </a:spcBef>
              <a:spcAft>
                <a:spcPts val="400"/>
              </a:spcAft>
              <a:buFont typeface="Wingdings" panose="05000000000000000000" pitchFamily="2" charset="2"/>
              <a:buChar char="l"/>
            </a:pPr>
            <a:r>
              <a:rPr lang="zh-CN" altLang="zh-CN"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要管好他们的手、嘴和腿，防止他们打着自己的旗号或利用自己的影响谋私利。</a:t>
            </a:r>
          </a:p>
        </p:txBody>
      </p:sp>
      <p:sp>
        <p:nvSpPr>
          <p:cNvPr id="9" name="矩形 8"/>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22" presetClass="entr" presetSubtype="8" fill="hold" grpId="0" nodeType="withEffect">
                                  <p:stCondLst>
                                    <p:cond delay="10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3" grpId="0"/>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等腰三角形 40"/>
          <p:cNvSpPr/>
          <p:nvPr/>
        </p:nvSpPr>
        <p:spPr bwMode="auto">
          <a:xfrm rot="16200000">
            <a:off x="-319406" y="1754434"/>
            <a:ext cx="6862791" cy="4286680"/>
          </a:xfrm>
          <a:prstGeom prst="triangle">
            <a:avLst/>
          </a:prstGeom>
          <a:gradFill>
            <a:gsLst>
              <a:gs pos="52000">
                <a:srgbClr val="FFFFFF"/>
              </a:gs>
              <a:gs pos="100000">
                <a:schemeClr val="bg1">
                  <a:alpha val="0"/>
                </a:schemeClr>
              </a:gs>
              <a:gs pos="0">
                <a:schemeClr val="bg1"/>
              </a:gs>
            </a:gsLst>
            <a:lin ang="5400000" scaled="0"/>
          </a:gra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4" name="矩形 23"/>
          <p:cNvSpPr/>
          <p:nvPr/>
        </p:nvSpPr>
        <p:spPr>
          <a:xfrm>
            <a:off x="4503086" y="2244536"/>
            <a:ext cx="6646520" cy="1499898"/>
          </a:xfrm>
          <a:prstGeom prst="rect">
            <a:avLst/>
          </a:prstGeom>
        </p:spPr>
        <p:txBody>
          <a:bodyPr wrap="square">
            <a:spAutoFit/>
          </a:bodyPr>
          <a:lstStyle/>
          <a:p>
            <a:pPr algn="just">
              <a:lnSpc>
                <a:spcPct val="200000"/>
              </a:lnSpc>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浙江省宁波市原市委书记许运鸿因徇私情多次滥用职权，致使某公司资产损失和经营亏损总额达</a:t>
            </a:r>
            <a:r>
              <a:rPr lang="zh-CN" altLang="en-US" sz="1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人民币</a:t>
            </a:r>
            <a:r>
              <a:rPr lang="en-US" altLang="zh-CN" sz="1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11.97</a:t>
            </a:r>
            <a:r>
              <a:rPr lang="zh-CN" altLang="en-US" sz="1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亿多元</a:t>
            </a: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。如此巨额亏损的祸首</a:t>
            </a:r>
            <a:r>
              <a:rPr lang="zh-CN" altLang="en-US" sz="16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正是许运鸿的妻子傅培培和儿子许斌</a:t>
            </a:r>
            <a:r>
              <a:rPr lang="zh-CN" altLang="en-US" sz="1600"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p>
        </p:txBody>
      </p:sp>
      <p:sp>
        <p:nvSpPr>
          <p:cNvPr id="61" name="矩形 60"/>
          <p:cNvSpPr/>
          <p:nvPr/>
        </p:nvSpPr>
        <p:spPr>
          <a:xfrm>
            <a:off x="4503086" y="4021329"/>
            <a:ext cx="6769396" cy="792396"/>
          </a:xfrm>
          <a:prstGeom prst="rect">
            <a:avLst/>
          </a:prstGeom>
        </p:spPr>
        <p:txBody>
          <a:bodyPr wrap="square">
            <a:spAutoFit/>
          </a:bodyPr>
          <a:lstStyle/>
          <a:p>
            <a:pPr algn="just">
              <a:lnSpc>
                <a:spcPct val="150000"/>
              </a:lnSpc>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几年间，傅培培和儿子许斌从这家公司先获得好处费达到</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459</a:t>
            </a: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万元。被法院以滥用职权罪判处有期徒刑</a:t>
            </a:r>
            <a:r>
              <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10</a:t>
            </a: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p>
        </p:txBody>
      </p:sp>
      <p:sp>
        <p:nvSpPr>
          <p:cNvPr id="62" name="矩形 61"/>
          <p:cNvSpPr/>
          <p:nvPr/>
        </p:nvSpPr>
        <p:spPr>
          <a:xfrm>
            <a:off x="4403096" y="5371484"/>
            <a:ext cx="7183526" cy="812145"/>
          </a:xfrm>
          <a:prstGeom prst="rect">
            <a:avLst/>
          </a:prstGeom>
        </p:spPr>
        <p:txBody>
          <a:bodyPr wrap="square">
            <a:spAutoFit/>
          </a:bodyPr>
          <a:lstStyle/>
          <a:p>
            <a:pPr algn="just">
              <a:lnSpc>
                <a:spcPct val="130000"/>
              </a:lnSpc>
            </a:pP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“子孙若如我，留钱做什么</a:t>
            </a:r>
            <a:r>
              <a:rPr lang="en-US"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贤而多财则损其志。子孙不如我，留钱做什么</a:t>
            </a:r>
            <a:r>
              <a:rPr lang="en-US"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愚而多财则增其过。”</a:t>
            </a:r>
          </a:p>
        </p:txBody>
      </p:sp>
      <p:sp>
        <p:nvSpPr>
          <p:cNvPr id="25" name="矩形 24"/>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grpSp>
        <p:nvGrpSpPr>
          <p:cNvPr id="27" name="组合 26"/>
          <p:cNvGrpSpPr/>
          <p:nvPr/>
        </p:nvGrpSpPr>
        <p:grpSpPr>
          <a:xfrm>
            <a:off x="0" y="2773058"/>
            <a:ext cx="4041998" cy="4316342"/>
            <a:chOff x="0" y="2773058"/>
            <a:chExt cx="4041998" cy="4316342"/>
          </a:xfrm>
        </p:grpSpPr>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29" name="矩形 28"/>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anim calcmode="lin" valueType="num">
                                      <p:cBhvr>
                                        <p:cTn id="16" dur="500" fill="hold"/>
                                        <p:tgtEl>
                                          <p:spTgt spid="61"/>
                                        </p:tgtEl>
                                        <p:attrNameLst>
                                          <p:attrName>ppt_x</p:attrName>
                                        </p:attrNameLst>
                                      </p:cBhvr>
                                      <p:tavLst>
                                        <p:tav tm="0">
                                          <p:val>
                                            <p:strVal val="#ppt_x"/>
                                          </p:val>
                                        </p:tav>
                                        <p:tav tm="100000">
                                          <p:val>
                                            <p:strVal val="#ppt_x"/>
                                          </p:val>
                                        </p:tav>
                                      </p:tavLst>
                                    </p:anim>
                                    <p:anim calcmode="lin" valueType="num">
                                      <p:cBhvr>
                                        <p:cTn id="17" dur="500" fill="hold"/>
                                        <p:tgtEl>
                                          <p:spTgt spid="6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10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anim calcmode="lin" valueType="num">
                                      <p:cBhvr>
                                        <p:cTn id="21" dur="500" fill="hold"/>
                                        <p:tgtEl>
                                          <p:spTgt spid="62"/>
                                        </p:tgtEl>
                                        <p:attrNameLst>
                                          <p:attrName>ppt_x</p:attrName>
                                        </p:attrNameLst>
                                      </p:cBhvr>
                                      <p:tavLst>
                                        <p:tav tm="0">
                                          <p:val>
                                            <p:strVal val="#ppt_x"/>
                                          </p:val>
                                        </p:tav>
                                        <p:tav tm="100000">
                                          <p:val>
                                            <p:strVal val="#ppt_x"/>
                                          </p:val>
                                        </p:tav>
                                      </p:tavLst>
                                    </p:anim>
                                    <p:anim calcmode="lin" valueType="num">
                                      <p:cBhvr>
                                        <p:cTn id="22" dur="500" fill="hold"/>
                                        <p:tgtEl>
                                          <p:spTgt spid="6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31"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1000" fill="hold"/>
                                        <p:tgtEl>
                                          <p:spTgt spid="27"/>
                                        </p:tgtEl>
                                        <p:attrNameLst>
                                          <p:attrName>ppt_w</p:attrName>
                                        </p:attrNameLst>
                                      </p:cBhvr>
                                      <p:tavLst>
                                        <p:tav tm="0">
                                          <p:val>
                                            <p:fltVal val="0"/>
                                          </p:val>
                                        </p:tav>
                                        <p:tav tm="100000">
                                          <p:val>
                                            <p:strVal val="#ppt_w"/>
                                          </p:val>
                                        </p:tav>
                                      </p:tavLst>
                                    </p:anim>
                                    <p:anim calcmode="lin" valueType="num">
                                      <p:cBhvr>
                                        <p:cTn id="27" dur="1000" fill="hold"/>
                                        <p:tgtEl>
                                          <p:spTgt spid="27"/>
                                        </p:tgtEl>
                                        <p:attrNameLst>
                                          <p:attrName>ppt_h</p:attrName>
                                        </p:attrNameLst>
                                      </p:cBhvr>
                                      <p:tavLst>
                                        <p:tav tm="0">
                                          <p:val>
                                            <p:fltVal val="0"/>
                                          </p:val>
                                        </p:tav>
                                        <p:tav tm="100000">
                                          <p:val>
                                            <p:strVal val="#ppt_h"/>
                                          </p:val>
                                        </p:tav>
                                      </p:tavLst>
                                    </p:anim>
                                    <p:anim calcmode="lin" valueType="num">
                                      <p:cBhvr>
                                        <p:cTn id="28" dur="1000" fill="hold"/>
                                        <p:tgtEl>
                                          <p:spTgt spid="27"/>
                                        </p:tgtEl>
                                        <p:attrNameLst>
                                          <p:attrName>style.rotation</p:attrName>
                                        </p:attrNameLst>
                                      </p:cBhvr>
                                      <p:tavLst>
                                        <p:tav tm="0">
                                          <p:val>
                                            <p:fltVal val="90"/>
                                          </p:val>
                                        </p:tav>
                                        <p:tav tm="100000">
                                          <p:val>
                                            <p:fltVal val="0"/>
                                          </p:val>
                                        </p:tav>
                                      </p:tavLst>
                                    </p:anim>
                                    <p:animEffect transition="in" filter="fade">
                                      <p:cBhvr>
                                        <p:cTn id="2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bwMode="auto">
          <a:xfrm>
            <a:off x="928798" y="2669379"/>
            <a:ext cx="5794230" cy="3158824"/>
          </a:xfrm>
          <a:prstGeom prst="rect">
            <a:avLst/>
          </a:prstGeom>
          <a:solidFill>
            <a:schemeClr val="bg1"/>
          </a:solidFill>
          <a:ln w="9525" cap="flat" cmpd="sng" algn="ctr">
            <a:solidFill>
              <a:srgbClr val="AC060D"/>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1142554" y="3017729"/>
            <a:ext cx="5400070" cy="1172052"/>
          </a:xfrm>
          <a:prstGeom prst="rect">
            <a:avLst/>
          </a:prstGeom>
        </p:spPr>
        <p:txBody>
          <a:bodyPr wrap="square">
            <a:spAutoFit/>
          </a:bodyPr>
          <a:lstStyle/>
          <a:p>
            <a:pPr marL="285750" indent="-285750" algn="just">
              <a:lnSpc>
                <a:spcPct val="130000"/>
              </a:lnSpc>
              <a:buFont typeface="Wingdings" panose="05000000000000000000" pitchFamily="2" charset="2"/>
              <a:buChar char="n"/>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有的干部重个人感情，重朋友关系，重江湖义气，在他们眼里，原则要服从义气，</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却不知有多少人被</a:t>
            </a:r>
            <a:r>
              <a:rPr lang="en-US"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朋友</a:t>
            </a:r>
            <a:r>
              <a:rPr lang="en-US"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送进牢房。</a:t>
            </a:r>
          </a:p>
        </p:txBody>
      </p:sp>
      <p:sp>
        <p:nvSpPr>
          <p:cNvPr id="22" name="矩形 21"/>
          <p:cNvSpPr/>
          <p:nvPr/>
        </p:nvSpPr>
        <p:spPr>
          <a:xfrm>
            <a:off x="2285614" y="1278821"/>
            <a:ext cx="7532282" cy="680443"/>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对待友情须谨慎，防止被人钻空子</a:t>
            </a:r>
          </a:p>
        </p:txBody>
      </p:sp>
      <p:sp>
        <p:nvSpPr>
          <p:cNvPr id="23" name="矩形 22"/>
          <p:cNvSpPr/>
          <p:nvPr/>
        </p:nvSpPr>
        <p:spPr>
          <a:xfrm>
            <a:off x="1842754" y="1959264"/>
            <a:ext cx="8403835" cy="423129"/>
          </a:xfrm>
          <a:prstGeom prst="rect">
            <a:avLst/>
          </a:prstGeom>
        </p:spPr>
        <p:txBody>
          <a:bodyPr wrap="square">
            <a:spAutoFit/>
          </a:bodyPr>
          <a:lstStyle/>
          <a:p>
            <a:pPr algn="ctr">
              <a:lnSpc>
                <a:spcPct val="130000"/>
              </a:lnSpc>
            </a:pPr>
            <a:r>
              <a:rPr lang="zh-CN" altLang="en-US"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交了好的朋友，可以互相促进；交了坏的朋友，则无异于“引狼入室”。</a:t>
            </a:r>
          </a:p>
        </p:txBody>
      </p:sp>
      <p:sp>
        <p:nvSpPr>
          <p:cNvPr id="24" name="矩形 23"/>
          <p:cNvSpPr/>
          <p:nvPr/>
        </p:nvSpPr>
        <p:spPr>
          <a:xfrm>
            <a:off x="1142554" y="4422619"/>
            <a:ext cx="5400070" cy="1172052"/>
          </a:xfrm>
          <a:prstGeom prst="rect">
            <a:avLst/>
          </a:prstGeom>
        </p:spPr>
        <p:txBody>
          <a:bodyPr wrap="square">
            <a:spAutoFit/>
          </a:bodyPr>
          <a:lstStyle/>
          <a:p>
            <a:pPr marL="285750" indent="-285750" algn="just">
              <a:lnSpc>
                <a:spcPct val="130000"/>
              </a:lnSpc>
              <a:buFont typeface="Wingdings" panose="05000000000000000000" pitchFamily="2" charset="2"/>
              <a:buChar char="n"/>
            </a:pP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曾说过，</a:t>
            </a:r>
            <a:r>
              <a:rPr lang="zh-CN" altLang="zh-CN"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天下没有无缘无故的爱，也没有无缘无故的恨。</a:t>
            </a:r>
            <a:r>
              <a:rPr lang="zh-CN" altLang="zh-CN" sz="18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他们相中的是你手中的资金调拨、干部调配、工程立项等权力。</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0034" y="2753256"/>
            <a:ext cx="5315881" cy="2991069"/>
          </a:xfrm>
          <a:prstGeom prst="rect">
            <a:avLst/>
          </a:prstGeom>
          <a:ln>
            <a:solidFill>
              <a:srgbClr val="C00000"/>
            </a:solidFill>
          </a:ln>
        </p:spPr>
      </p:pic>
      <p:sp>
        <p:nvSpPr>
          <p:cNvPr id="31" name="矩形 30"/>
          <p:cNvSpPr/>
          <p:nvPr/>
        </p:nvSpPr>
        <p:spPr bwMode="auto">
          <a:xfrm>
            <a:off x="1320818" y="2621879"/>
            <a:ext cx="764662" cy="95000"/>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9"/>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14:presetBounceEnd="40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40000">
                                          <p:cBhvr additive="base">
                                            <p:cTn id="18" dur="5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31"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 calcmode="lin" valueType="num">
                                          <p:cBhvr>
                                            <p:cTn id="29" dur="500" fill="hold"/>
                                            <p:tgtEl>
                                              <p:spTgt spid="31"/>
                                            </p:tgtEl>
                                            <p:attrNameLst>
                                              <p:attrName>style.rotation</p:attrName>
                                            </p:attrNameLst>
                                          </p:cBhvr>
                                          <p:tavLst>
                                            <p:tav tm="0">
                                              <p:val>
                                                <p:fltVal val="90"/>
                                              </p:val>
                                            </p:tav>
                                            <p:tav tm="100000">
                                              <p:val>
                                                <p:fltVal val="0"/>
                                              </p:val>
                                            </p:tav>
                                          </p:tavLst>
                                        </p:anim>
                                        <p:animEffect transition="in" filter="fade">
                                          <p:cBhvr>
                                            <p:cTn id="30" dur="500"/>
                                            <p:tgtEl>
                                              <p:spTgt spid="31"/>
                                            </p:tgtEl>
                                          </p:cBhvr>
                                        </p:animEffect>
                                      </p:childTnLst>
                                    </p:cTn>
                                  </p:par>
                                </p:childTnLst>
                              </p:cTn>
                            </p:par>
                            <p:par>
                              <p:cTn id="31" fill="hold">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p:bldP spid="22" grpId="0"/>
          <p:bldP spid="23" grpId="0"/>
          <p:bldP spid="24" grpId="0"/>
          <p:bldP spid="3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31"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 calcmode="lin" valueType="num">
                                          <p:cBhvr>
                                            <p:cTn id="29" dur="500" fill="hold"/>
                                            <p:tgtEl>
                                              <p:spTgt spid="31"/>
                                            </p:tgtEl>
                                            <p:attrNameLst>
                                              <p:attrName>style.rotation</p:attrName>
                                            </p:attrNameLst>
                                          </p:cBhvr>
                                          <p:tavLst>
                                            <p:tav tm="0">
                                              <p:val>
                                                <p:fltVal val="90"/>
                                              </p:val>
                                            </p:tav>
                                            <p:tav tm="100000">
                                              <p:val>
                                                <p:fltVal val="0"/>
                                              </p:val>
                                            </p:tav>
                                          </p:tavLst>
                                        </p:anim>
                                        <p:animEffect transition="in" filter="fade">
                                          <p:cBhvr>
                                            <p:cTn id="30" dur="500"/>
                                            <p:tgtEl>
                                              <p:spTgt spid="31"/>
                                            </p:tgtEl>
                                          </p:cBhvr>
                                        </p:animEffect>
                                      </p:childTnLst>
                                    </p:cTn>
                                  </p:par>
                                </p:childTnLst>
                              </p:cTn>
                            </p:par>
                            <p:par>
                              <p:cTn id="31" fill="hold">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p:bldP spid="22" grpId="0"/>
          <p:bldP spid="23" grpId="0"/>
          <p:bldP spid="24" grpId="0"/>
          <p:bldP spid="31"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等腰三角形 40"/>
          <p:cNvSpPr/>
          <p:nvPr/>
        </p:nvSpPr>
        <p:spPr bwMode="auto">
          <a:xfrm rot="16200000">
            <a:off x="-319406" y="1754434"/>
            <a:ext cx="6862791" cy="4286680"/>
          </a:xfrm>
          <a:prstGeom prst="triangle">
            <a:avLst/>
          </a:prstGeom>
          <a:gradFill>
            <a:gsLst>
              <a:gs pos="52000">
                <a:srgbClr val="FFFFFF"/>
              </a:gs>
              <a:gs pos="100000">
                <a:schemeClr val="bg1">
                  <a:alpha val="0"/>
                </a:schemeClr>
              </a:gs>
              <a:gs pos="0">
                <a:schemeClr val="bg1"/>
              </a:gs>
            </a:gsLst>
            <a:lin ang="5400000" scaled="0"/>
          </a:gra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3799053" y="2311006"/>
            <a:ext cx="7509717" cy="2553263"/>
          </a:xfrm>
          <a:prstGeom prst="rect">
            <a:avLst/>
          </a:prstGeom>
        </p:spPr>
        <p:txBody>
          <a:bodyPr wrap="square">
            <a:spAutoFit/>
          </a:bodyPr>
          <a:lstStyle/>
          <a:p>
            <a:pPr algn="just">
              <a:lnSpc>
                <a:spcPct val="200000"/>
              </a:lnSpc>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湖南省纪委原副书记杜湘成和商人李庚的私人关系非同寻常，在很长一段时间里，杜湘成在北京的非职务消费，都是来自于李庚的支持。而杜湘成则为李庚任何合法非法的生意保驾护航。</a:t>
            </a:r>
            <a:endParaRPr lang="en-US"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200000"/>
              </a:lnSpc>
            </a:pPr>
            <a:r>
              <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为了排解“保护神”杜湘成的寂寞，李庚总是设法为杜湘成安排丰富的“娱乐节目”，最终杜湘成在接受李庚提供的“洋妓”服务时，被警方意外抓获而丢官；</a:t>
            </a:r>
          </a:p>
        </p:txBody>
      </p:sp>
      <p:sp>
        <p:nvSpPr>
          <p:cNvPr id="40" name="矩形 39"/>
          <p:cNvSpPr/>
          <p:nvPr/>
        </p:nvSpPr>
        <p:spPr>
          <a:xfrm>
            <a:off x="3799053" y="5208870"/>
            <a:ext cx="7473430" cy="812145"/>
          </a:xfrm>
          <a:prstGeom prst="rect">
            <a:avLst/>
          </a:prstGeom>
        </p:spPr>
        <p:txBody>
          <a:bodyPr wrap="square">
            <a:spAutoFit/>
          </a:bodyPr>
          <a:lstStyle/>
          <a:p>
            <a:pPr algn="just">
              <a:lnSpc>
                <a:spcPct val="130000"/>
              </a:lnSpc>
            </a:pPr>
            <a:r>
              <a:rPr lang="zh-CN" altLang="en-US" sz="18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对自己的同事和朋友，不因私情乱公事，不以义气犯原则，不受关系所左右。更要防止被一些处心积虑“精神贿赂”的人拉拢被腐蚀。</a:t>
            </a:r>
          </a:p>
        </p:txBody>
      </p:sp>
      <p:sp>
        <p:nvSpPr>
          <p:cNvPr id="24" name="矩形 23"/>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grpSp>
        <p:nvGrpSpPr>
          <p:cNvPr id="25" name="组合 24"/>
          <p:cNvGrpSpPr/>
          <p:nvPr/>
        </p:nvGrpSpPr>
        <p:grpSpPr>
          <a:xfrm>
            <a:off x="0" y="2773058"/>
            <a:ext cx="4041998" cy="4316342"/>
            <a:chOff x="0" y="2773058"/>
            <a:chExt cx="4041998" cy="4316342"/>
          </a:xfrm>
        </p:grpSpPr>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3058"/>
              <a:ext cx="4041998" cy="4316342"/>
            </a:xfrm>
            <a:prstGeom prst="rect">
              <a:avLst/>
            </a:prstGeom>
          </p:spPr>
        </p:pic>
        <p:sp>
          <p:nvSpPr>
            <p:cNvPr id="27" name="矩形 26"/>
            <p:cNvSpPr/>
            <p:nvPr/>
          </p:nvSpPr>
          <p:spPr>
            <a:xfrm>
              <a:off x="2277440" y="4245484"/>
              <a:ext cx="831520" cy="830740"/>
            </a:xfrm>
            <a:prstGeom prst="rect">
              <a:avLst/>
            </a:prstGeom>
          </p:spPr>
          <p:txBody>
            <a:bodyPr wrap="square">
              <a:spAutoFit/>
            </a:bodyPr>
            <a:lstStyle/>
            <a:p>
              <a:r>
                <a:rPr lang="zh-CN" altLang="zh-CN"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案例</a:t>
              </a:r>
              <a:r>
                <a:rPr lang="zh-CN" altLang="en-US" sz="2400" b="1" kern="0"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写真</a:t>
              </a:r>
              <a:endParaRPr lang="zh-CN" altLang="en-US" sz="2400" b="1" dirty="0">
                <a:solidFill>
                  <a:schemeClr val="accen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anim calcmode="lin" valueType="num">
                                      <p:cBhvr>
                                        <p:cTn id="16" dur="500" fill="hold"/>
                                        <p:tgtEl>
                                          <p:spTgt spid="40"/>
                                        </p:tgtEl>
                                        <p:attrNameLst>
                                          <p:attrName>ppt_x</p:attrName>
                                        </p:attrNameLst>
                                      </p:cBhvr>
                                      <p:tavLst>
                                        <p:tav tm="0">
                                          <p:val>
                                            <p:strVal val="#ppt_x"/>
                                          </p:val>
                                        </p:tav>
                                        <p:tav tm="100000">
                                          <p:val>
                                            <p:strVal val="#ppt_x"/>
                                          </p:val>
                                        </p:tav>
                                      </p:tavLst>
                                    </p:anim>
                                    <p:anim calcmode="lin" valueType="num">
                                      <p:cBhvr>
                                        <p:cTn id="17" dur="500" fill="hold"/>
                                        <p:tgtEl>
                                          <p:spTgt spid="4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31"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1000" fill="hold"/>
                                        <p:tgtEl>
                                          <p:spTgt spid="25"/>
                                        </p:tgtEl>
                                        <p:attrNameLst>
                                          <p:attrName>ppt_w</p:attrName>
                                        </p:attrNameLst>
                                      </p:cBhvr>
                                      <p:tavLst>
                                        <p:tav tm="0">
                                          <p:val>
                                            <p:fltVal val="0"/>
                                          </p:val>
                                        </p:tav>
                                        <p:tav tm="100000">
                                          <p:val>
                                            <p:strVal val="#ppt_w"/>
                                          </p:val>
                                        </p:tav>
                                      </p:tavLst>
                                    </p:anim>
                                    <p:anim calcmode="lin" valueType="num">
                                      <p:cBhvr>
                                        <p:cTn id="22" dur="1000" fill="hold"/>
                                        <p:tgtEl>
                                          <p:spTgt spid="25"/>
                                        </p:tgtEl>
                                        <p:attrNameLst>
                                          <p:attrName>ppt_h</p:attrName>
                                        </p:attrNameLst>
                                      </p:cBhvr>
                                      <p:tavLst>
                                        <p:tav tm="0">
                                          <p:val>
                                            <p:fltVal val="0"/>
                                          </p:val>
                                        </p:tav>
                                        <p:tav tm="100000">
                                          <p:val>
                                            <p:strVal val="#ppt_h"/>
                                          </p:val>
                                        </p:tav>
                                      </p:tavLst>
                                    </p:anim>
                                    <p:anim calcmode="lin" valueType="num">
                                      <p:cBhvr>
                                        <p:cTn id="23" dur="1000" fill="hold"/>
                                        <p:tgtEl>
                                          <p:spTgt spid="25"/>
                                        </p:tgtEl>
                                        <p:attrNameLst>
                                          <p:attrName>style.rotation</p:attrName>
                                        </p:attrNameLst>
                                      </p:cBhvr>
                                      <p:tavLst>
                                        <p:tav tm="0">
                                          <p:val>
                                            <p:fltVal val="90"/>
                                          </p:val>
                                        </p:tav>
                                        <p:tav tm="100000">
                                          <p:val>
                                            <p:fltVal val="0"/>
                                          </p:val>
                                        </p:tav>
                                      </p:tavLst>
                                    </p:anim>
                                    <p:animEffect transition="in" filter="fade">
                                      <p:cBhvr>
                                        <p:cTn id="2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3"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386589" y="1158711"/>
            <a:ext cx="8301177" cy="680443"/>
          </a:xfrm>
          <a:prstGeom prst="rect">
            <a:avLst/>
          </a:prstGeom>
        </p:spPr>
        <p:txBody>
          <a:bodyPr wrap="square">
            <a:spAutoFit/>
          </a:bodyPr>
          <a:lstStyle/>
          <a:p>
            <a:pPr algn="ctr">
              <a:lnSpc>
                <a:spcPct val="130000"/>
              </a:lnSpc>
            </a:pPr>
            <a:r>
              <a:rPr lang="zh-CN" altLang="en-US" sz="3200" b="1" kern="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要处理好组织之恩、人民之恩和私恩的关系</a:t>
            </a:r>
          </a:p>
        </p:txBody>
      </p:sp>
      <p:sp>
        <p:nvSpPr>
          <p:cNvPr id="23" name="矩形 22"/>
          <p:cNvSpPr/>
          <p:nvPr/>
        </p:nvSpPr>
        <p:spPr>
          <a:xfrm>
            <a:off x="2283825" y="1778854"/>
            <a:ext cx="8403835" cy="423129"/>
          </a:xfrm>
          <a:prstGeom prst="rect">
            <a:avLst/>
          </a:prstGeom>
        </p:spPr>
        <p:txBody>
          <a:bodyPr wrap="square">
            <a:spAutoFit/>
          </a:bodyPr>
          <a:lstStyle/>
          <a:p>
            <a:pPr algn="ctr">
              <a:lnSpc>
                <a:spcPct val="130000"/>
              </a:lnSpc>
            </a:pPr>
            <a:r>
              <a:rPr lang="zh-CN" altLang="en-US" sz="18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把党的培养和人民群众的信任，变成奉献党和人民事业的实际行动。</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6294" y="2755997"/>
            <a:ext cx="4999902" cy="3333268"/>
          </a:xfrm>
          <a:prstGeom prst="rect">
            <a:avLst/>
          </a:prstGeom>
          <a:ln>
            <a:solidFill>
              <a:srgbClr val="C00000"/>
            </a:solidFill>
          </a:ln>
        </p:spPr>
      </p:pic>
      <p:sp>
        <p:nvSpPr>
          <p:cNvPr id="27" name="矩形 26"/>
          <p:cNvSpPr/>
          <p:nvPr/>
        </p:nvSpPr>
        <p:spPr bwMode="auto">
          <a:xfrm>
            <a:off x="0" y="2544269"/>
            <a:ext cx="6712077" cy="3827613"/>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792570" y="2788765"/>
            <a:ext cx="5617759" cy="1371914"/>
          </a:xfrm>
          <a:prstGeom prst="rect">
            <a:avLst/>
          </a:prstGeom>
        </p:spPr>
        <p:txBody>
          <a:bodyPr wrap="square">
            <a:spAutoFit/>
          </a:bodyPr>
          <a:lstStyle/>
          <a:p>
            <a:pPr marL="285750" indent="-285750" algn="just">
              <a:lnSpc>
                <a:spcPct val="130000"/>
              </a:lnSpc>
              <a:buFont typeface="Wingdings" panose="05000000000000000000" pitchFamily="2" charset="2"/>
              <a:buChar char="l"/>
            </a:pP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滴水之恩，当以涌泉相报，是中国人的传统美德</a:t>
            </a:r>
            <a:r>
              <a:rPr lang="en-US"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也就是说人要知道报恩。可如今一些领导干部</a:t>
            </a:r>
            <a:r>
              <a:rPr lang="zh-CN" altLang="zh-CN" sz="1600" b="1" kern="0" dirty="0">
                <a:solidFill>
                  <a:schemeClr val="accent4"/>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不感国家、组织、</a:t>
            </a:r>
            <a:r>
              <a:rPr lang="zh-CN" altLang="zh-CN" sz="16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人民之恩，把组织之培养当作私情</a:t>
            </a:r>
            <a:r>
              <a:rPr lang="zh-CN" altLang="zh-CN" sz="1600"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将自己的提拔重用归功于某个人的</a:t>
            </a:r>
            <a:r>
              <a:rPr lang="en-US"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关照</a:t>
            </a:r>
            <a:r>
              <a:rPr lang="en-US"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en-US"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5" name="矩形 24"/>
          <p:cNvSpPr/>
          <p:nvPr/>
        </p:nvSpPr>
        <p:spPr>
          <a:xfrm>
            <a:off x="792570" y="4232597"/>
            <a:ext cx="5617758" cy="1052019"/>
          </a:xfrm>
          <a:prstGeom prst="rect">
            <a:avLst/>
          </a:prstGeom>
        </p:spPr>
        <p:txBody>
          <a:bodyPr wrap="square">
            <a:spAutoFit/>
          </a:bodyPr>
          <a:lstStyle/>
          <a:p>
            <a:pPr marL="285750" indent="-285750" algn="just">
              <a:lnSpc>
                <a:spcPct val="130000"/>
              </a:lnSpc>
              <a:buFont typeface="Wingdings" panose="05000000000000000000" pitchFamily="2" charset="2"/>
              <a:buChar char="l"/>
            </a:pPr>
            <a:r>
              <a:rPr lang="zh-CN" altLang="zh-CN" sz="16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干部一定要处理好组织之恩、人民之恩和私恩的关系，把握好公与私、情与理的尺度，把党的培养和人民群众的信任，变成奉献党和人民事业的实际行动。</a:t>
            </a:r>
          </a:p>
        </p:txBody>
      </p:sp>
      <p:sp>
        <p:nvSpPr>
          <p:cNvPr id="26" name="矩形 25"/>
          <p:cNvSpPr/>
          <p:nvPr/>
        </p:nvSpPr>
        <p:spPr>
          <a:xfrm>
            <a:off x="792570" y="5357142"/>
            <a:ext cx="5617758" cy="732123"/>
          </a:xfrm>
          <a:prstGeom prst="rect">
            <a:avLst/>
          </a:prstGeom>
        </p:spPr>
        <p:txBody>
          <a:bodyPr wrap="square">
            <a:spAutoFit/>
          </a:bodyPr>
          <a:lstStyle/>
          <a:p>
            <a:pPr marL="285750" indent="-285750" algn="just">
              <a:lnSpc>
                <a:spcPct val="130000"/>
              </a:lnSpc>
              <a:buFont typeface="Wingdings" panose="05000000000000000000" pitchFamily="2" charset="2"/>
              <a:buChar char="l"/>
            </a:pPr>
            <a:r>
              <a:rPr lang="zh-CN" altLang="zh-CN" sz="16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党把我们放在哪个岗位，就要在哪个岗位兢兢业业地履行职责，真正干出成绩来。</a:t>
            </a:r>
          </a:p>
        </p:txBody>
      </p:sp>
      <p:sp>
        <p:nvSpPr>
          <p:cNvPr id="10" name="矩形 9"/>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14:presetBounceEnd="40000">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14:bounceEnd="40000">
                                          <p:cBhvr additive="base">
                                            <p:cTn id="18" dur="5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1+#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animBg="1"/>
          <p:bldP spid="2"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1+#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animBg="1"/>
          <p:bldP spid="2" grpId="0"/>
          <p:bldP spid="25" grpId="0"/>
          <p:bldP spid="26"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矩形 70"/>
          <p:cNvSpPr/>
          <p:nvPr/>
        </p:nvSpPr>
        <p:spPr bwMode="auto">
          <a:xfrm>
            <a:off x="1070864" y="3331274"/>
            <a:ext cx="4750146" cy="1372577"/>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2" name="矩形 71"/>
          <p:cNvSpPr/>
          <p:nvPr/>
        </p:nvSpPr>
        <p:spPr bwMode="auto">
          <a:xfrm>
            <a:off x="1070864" y="5075171"/>
            <a:ext cx="4750146" cy="1372577"/>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3" name="矩形 72"/>
          <p:cNvSpPr/>
          <p:nvPr/>
        </p:nvSpPr>
        <p:spPr bwMode="auto">
          <a:xfrm>
            <a:off x="6446880" y="1575349"/>
            <a:ext cx="4750146" cy="1372577"/>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4" name="矩形 73"/>
          <p:cNvSpPr/>
          <p:nvPr/>
        </p:nvSpPr>
        <p:spPr bwMode="auto">
          <a:xfrm>
            <a:off x="6446880" y="3331274"/>
            <a:ext cx="4750146" cy="1372577"/>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5" name="矩形 74"/>
          <p:cNvSpPr/>
          <p:nvPr/>
        </p:nvSpPr>
        <p:spPr bwMode="auto">
          <a:xfrm>
            <a:off x="6446880" y="5075171"/>
            <a:ext cx="4750146" cy="1372577"/>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10"/>
          <p:cNvSpPr/>
          <p:nvPr/>
        </p:nvSpPr>
        <p:spPr bwMode="auto">
          <a:xfrm>
            <a:off x="1070864" y="1575349"/>
            <a:ext cx="4750146" cy="1372577"/>
          </a:xfrm>
          <a:prstGeom prst="rect">
            <a:avLst/>
          </a:prstGeom>
          <a:solidFill>
            <a:schemeClr val="bg1"/>
          </a:solidFill>
          <a:ln w="9525" cap="flat" cmpd="sng" algn="ctr">
            <a:solidFill>
              <a:schemeClr val="accent5">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 name="矩形 8"/>
          <p:cNvSpPr/>
          <p:nvPr/>
        </p:nvSpPr>
        <p:spPr>
          <a:xfrm>
            <a:off x="1250796" y="1896583"/>
            <a:ext cx="4365758" cy="978345"/>
          </a:xfrm>
          <a:prstGeom prst="rect">
            <a:avLst/>
          </a:prstGeom>
        </p:spPr>
        <p:txBody>
          <a:bodyPr wrap="square">
            <a:spAutoFit/>
          </a:bodyPr>
          <a:lstStyle/>
          <a:p>
            <a:pPr algn="just">
              <a:lnSpc>
                <a:spcPct val="120000"/>
              </a:lnSpc>
            </a:pP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每一名党员干部，各项工作业绩和荣誉的取得，都是组织精心培养</a:t>
            </a: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和</a:t>
            </a: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个人的艰苦奋斗的结果</a:t>
            </a: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应当加倍珍惜自己的政治生命。</a:t>
            </a:r>
            <a:endPar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圆角 9"/>
          <p:cNvSpPr/>
          <p:nvPr/>
        </p:nvSpPr>
        <p:spPr bwMode="auto">
          <a:xfrm>
            <a:off x="1070864" y="1395410"/>
            <a:ext cx="4761765" cy="451506"/>
          </a:xfrm>
          <a:prstGeom prst="roundRect">
            <a:avLst>
              <a:gd name="adj" fmla="val 8854"/>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179930" tIns="0" rIns="0" bIns="0" numCol="1" anchor="ctr" anchorCtr="0" compatLnSpc="1"/>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一要算好</a:t>
            </a:r>
            <a:r>
              <a:rPr lang="zh-CN" altLang="en-US" sz="2000" b="1" dirty="0">
                <a:solidFill>
                  <a:schemeClr val="accent4"/>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政治帐”，</a:t>
            </a:r>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不要自毁前程</a:t>
            </a:r>
          </a:p>
        </p:txBody>
      </p:sp>
      <p:sp>
        <p:nvSpPr>
          <p:cNvPr id="30" name="矩形 29"/>
          <p:cNvSpPr/>
          <p:nvPr/>
        </p:nvSpPr>
        <p:spPr>
          <a:xfrm>
            <a:off x="1250796" y="3618331"/>
            <a:ext cx="4365758" cy="1052019"/>
          </a:xfrm>
          <a:prstGeom prst="rect">
            <a:avLst/>
          </a:prstGeom>
        </p:spPr>
        <p:txBody>
          <a:bodyPr wrap="square">
            <a:spAutoFit/>
          </a:bodyPr>
          <a:lstStyle/>
          <a:p>
            <a:pPr algn="just">
              <a:lnSpc>
                <a:spcPct val="130000"/>
              </a:lnSpc>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国家给予我们工资、奖金以及福利待遇已经足以让我们衣食无忧。是走向光明大道，还是步入万丈深渊，全在贪廉一念之间。</a:t>
            </a:r>
          </a:p>
        </p:txBody>
      </p:sp>
      <p:sp>
        <p:nvSpPr>
          <p:cNvPr id="31" name="矩形: 圆角 30"/>
          <p:cNvSpPr/>
          <p:nvPr/>
        </p:nvSpPr>
        <p:spPr bwMode="auto">
          <a:xfrm>
            <a:off x="1070864" y="3074185"/>
            <a:ext cx="4761765" cy="451506"/>
          </a:xfrm>
          <a:prstGeom prst="roundRect">
            <a:avLst>
              <a:gd name="adj" fmla="val 8854"/>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179930" tIns="0" rIns="0" bIns="0" numCol="1" anchor="ctr" anchorCtr="0" compatLnSpc="1"/>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二要算好</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“经济帐”，</a:t>
            </a:r>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不要倾家荡产</a:t>
            </a:r>
          </a:p>
        </p:txBody>
      </p:sp>
      <p:sp>
        <p:nvSpPr>
          <p:cNvPr id="32" name="矩形 31"/>
          <p:cNvSpPr/>
          <p:nvPr/>
        </p:nvSpPr>
        <p:spPr>
          <a:xfrm>
            <a:off x="1250796" y="5376099"/>
            <a:ext cx="4365758" cy="732123"/>
          </a:xfrm>
          <a:prstGeom prst="rect">
            <a:avLst/>
          </a:prstGeom>
        </p:spPr>
        <p:txBody>
          <a:bodyPr wrap="square">
            <a:spAutoFit/>
          </a:bodyPr>
          <a:lstStyle/>
          <a:p>
            <a:pPr algn="just">
              <a:lnSpc>
                <a:spcPct val="130000"/>
              </a:lnSpc>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拼搏多年才能赢得他人的尊重和荣誉，如果不懂得珍重，自毁其名，实在是令人痛惜。</a:t>
            </a:r>
          </a:p>
        </p:txBody>
      </p:sp>
      <p:sp>
        <p:nvSpPr>
          <p:cNvPr id="33" name="矩形: 圆角 32"/>
          <p:cNvSpPr/>
          <p:nvPr/>
        </p:nvSpPr>
        <p:spPr bwMode="auto">
          <a:xfrm>
            <a:off x="1070864" y="4831146"/>
            <a:ext cx="4761765" cy="451506"/>
          </a:xfrm>
          <a:prstGeom prst="roundRect">
            <a:avLst>
              <a:gd name="adj" fmla="val 8854"/>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179930" tIns="0" rIns="0" bIns="0" numCol="1" anchor="ctr" anchorCtr="0" compatLnSpc="1"/>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三要算好</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“名誉帐”，</a:t>
            </a:r>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不要身败名裂</a:t>
            </a:r>
          </a:p>
        </p:txBody>
      </p:sp>
      <p:sp>
        <p:nvSpPr>
          <p:cNvPr id="65" name="矩形 64"/>
          <p:cNvSpPr/>
          <p:nvPr/>
        </p:nvSpPr>
        <p:spPr>
          <a:xfrm>
            <a:off x="6683564" y="1896583"/>
            <a:ext cx="4321034" cy="1052019"/>
          </a:xfrm>
          <a:prstGeom prst="rect">
            <a:avLst/>
          </a:prstGeom>
        </p:spPr>
        <p:txBody>
          <a:bodyPr wrap="square">
            <a:spAutoFit/>
          </a:bodyPr>
          <a:lstStyle/>
          <a:p>
            <a:pPr algn="just">
              <a:lnSpc>
                <a:spcPct val="130000"/>
              </a:lnSpc>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有的人为追求所谓的“家庭幸福”，结果把家庭变成了不廉洁的大后方，不但让自己受罪，还使家人受牵连；</a:t>
            </a:r>
          </a:p>
        </p:txBody>
      </p:sp>
      <p:sp>
        <p:nvSpPr>
          <p:cNvPr id="66" name="矩形: 圆角 65"/>
          <p:cNvSpPr/>
          <p:nvPr/>
        </p:nvSpPr>
        <p:spPr bwMode="auto">
          <a:xfrm>
            <a:off x="6437661" y="1395410"/>
            <a:ext cx="4761765" cy="451506"/>
          </a:xfrm>
          <a:prstGeom prst="roundRect">
            <a:avLst>
              <a:gd name="adj" fmla="val 8854"/>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179930" tIns="0" rIns="0" bIns="0" numCol="1" anchor="ctr" anchorCtr="0" compatLnSpc="1"/>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四要算好</a:t>
            </a:r>
            <a:r>
              <a:rPr lang="zh-CN" altLang="en-US" sz="2000" b="1" dirty="0">
                <a:solidFill>
                  <a:schemeClr val="accent4"/>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家庭帐”</a:t>
            </a:r>
            <a:r>
              <a:rPr lang="zh-CN" altLang="en-US" sz="2000"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t>
            </a:r>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不要妻离子散</a:t>
            </a:r>
          </a:p>
        </p:txBody>
      </p:sp>
      <p:sp>
        <p:nvSpPr>
          <p:cNvPr id="67" name="矩形 66"/>
          <p:cNvSpPr/>
          <p:nvPr/>
        </p:nvSpPr>
        <p:spPr>
          <a:xfrm>
            <a:off x="6683564" y="3618331"/>
            <a:ext cx="4321034" cy="1052019"/>
          </a:xfrm>
          <a:prstGeom prst="rect">
            <a:avLst/>
          </a:prstGeom>
        </p:spPr>
        <p:txBody>
          <a:bodyPr wrap="square">
            <a:spAutoFit/>
          </a:bodyPr>
          <a:lstStyle/>
          <a:p>
            <a:pPr algn="just">
              <a:lnSpc>
                <a:spcPct val="130000"/>
              </a:lnSpc>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一个人一旦有了官位，这样那样的“朋友”就会纷至沓来，一旦违纪违法被审查，就会门可罗雀，既失去了亲情，也失去了友情</a:t>
            </a:r>
          </a:p>
        </p:txBody>
      </p:sp>
      <p:sp>
        <p:nvSpPr>
          <p:cNvPr id="68" name="矩形: 圆角 67"/>
          <p:cNvSpPr/>
          <p:nvPr/>
        </p:nvSpPr>
        <p:spPr bwMode="auto">
          <a:xfrm>
            <a:off x="6437661" y="3074185"/>
            <a:ext cx="4761765" cy="451506"/>
          </a:xfrm>
          <a:prstGeom prst="roundRect">
            <a:avLst>
              <a:gd name="adj" fmla="val 8854"/>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179930" tIns="0" rIns="0" bIns="0" numCol="1" anchor="ctr" anchorCtr="0" compatLnSpc="1"/>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五要算好</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“亲情帐”</a:t>
            </a:r>
            <a:r>
              <a:rPr lang="zh-CN" altLang="en-US" sz="2000"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t>
            </a:r>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不要众叛亲离</a:t>
            </a:r>
          </a:p>
        </p:txBody>
      </p:sp>
      <p:sp>
        <p:nvSpPr>
          <p:cNvPr id="69" name="矩形 68"/>
          <p:cNvSpPr/>
          <p:nvPr/>
        </p:nvSpPr>
        <p:spPr>
          <a:xfrm>
            <a:off x="6683564" y="5376099"/>
            <a:ext cx="4321034" cy="1052019"/>
          </a:xfrm>
          <a:prstGeom prst="rect">
            <a:avLst/>
          </a:prstGeom>
        </p:spPr>
        <p:txBody>
          <a:bodyPr wrap="square">
            <a:spAutoFit/>
          </a:bodyPr>
          <a:lstStyle/>
          <a:p>
            <a:pPr algn="just">
              <a:lnSpc>
                <a:spcPct val="130000"/>
              </a:lnSpc>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人如果触碰党纪国法的“高压线”，心理承受着巨大的压力，怎么会有一个好身体呢？不廉洁分子是</a:t>
            </a:r>
            <a:r>
              <a:rPr lang="en-US"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50%</a:t>
            </a: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以上都患有癌症。</a:t>
            </a:r>
          </a:p>
        </p:txBody>
      </p:sp>
      <p:sp>
        <p:nvSpPr>
          <p:cNvPr id="70" name="矩形: 圆角 69"/>
          <p:cNvSpPr/>
          <p:nvPr/>
        </p:nvSpPr>
        <p:spPr bwMode="auto">
          <a:xfrm>
            <a:off x="6437661" y="4831146"/>
            <a:ext cx="4761765" cy="451506"/>
          </a:xfrm>
          <a:prstGeom prst="roundRect">
            <a:avLst>
              <a:gd name="adj" fmla="val 8854"/>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179930" tIns="0" rIns="0" bIns="0" numCol="1" anchor="ctr" anchorCtr="0" compatLnSpc="1"/>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五要算好</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“健康帐”</a:t>
            </a:r>
            <a:r>
              <a:rPr lang="zh-CN" altLang="en-US" sz="2000" dirty="0">
                <a:solidFill>
                  <a:srgbClr val="FFFF00"/>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t>
            </a:r>
            <a:r>
              <a:rPr lang="zh-CN" altLang="en-US" sz="2000" dirty="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不要身心交瘁</a:t>
            </a:r>
          </a:p>
        </p:txBody>
      </p:sp>
      <p:sp>
        <p:nvSpPr>
          <p:cNvPr id="21" name="矩形 20"/>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1+#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500" fill="hold"/>
                                        <p:tgtEl>
                                          <p:spTgt spid="71"/>
                                        </p:tgtEl>
                                        <p:attrNameLst>
                                          <p:attrName>ppt_x</p:attrName>
                                        </p:attrNameLst>
                                      </p:cBhvr>
                                      <p:tavLst>
                                        <p:tav tm="0">
                                          <p:val>
                                            <p:strVal val="0-#ppt_w/2"/>
                                          </p:val>
                                        </p:tav>
                                        <p:tav tm="100000">
                                          <p:val>
                                            <p:strVal val="#ppt_x"/>
                                          </p:val>
                                        </p:tav>
                                      </p:tavLst>
                                    </p:anim>
                                    <p:anim calcmode="lin" valueType="num">
                                      <p:cBhvr additive="base">
                                        <p:cTn id="16" dur="500" fill="hold"/>
                                        <p:tgtEl>
                                          <p:spTgt spid="7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500" fill="hold"/>
                                        <p:tgtEl>
                                          <p:spTgt spid="74"/>
                                        </p:tgtEl>
                                        <p:attrNameLst>
                                          <p:attrName>ppt_x</p:attrName>
                                        </p:attrNameLst>
                                      </p:cBhvr>
                                      <p:tavLst>
                                        <p:tav tm="0">
                                          <p:val>
                                            <p:strVal val="1+#ppt_w/2"/>
                                          </p:val>
                                        </p:tav>
                                        <p:tav tm="100000">
                                          <p:val>
                                            <p:strVal val="#ppt_x"/>
                                          </p:val>
                                        </p:tav>
                                      </p:tavLst>
                                    </p:anim>
                                    <p:anim calcmode="lin" valueType="num">
                                      <p:cBhvr additive="base">
                                        <p:cTn id="20" dur="5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0-#ppt_w/2"/>
                                          </p:val>
                                        </p:tav>
                                        <p:tav tm="100000">
                                          <p:val>
                                            <p:strVal val="#ppt_x"/>
                                          </p:val>
                                        </p:tav>
                                      </p:tavLst>
                                    </p:anim>
                                    <p:anim calcmode="lin" valueType="num">
                                      <p:cBhvr additive="base">
                                        <p:cTn id="24" dur="500" fill="hold"/>
                                        <p:tgtEl>
                                          <p:spTgt spid="7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0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1+#ppt_w/2"/>
                                          </p:val>
                                        </p:tav>
                                        <p:tav tm="100000">
                                          <p:val>
                                            <p:strVal val="#ppt_x"/>
                                          </p:val>
                                        </p:tav>
                                      </p:tavLst>
                                    </p:anim>
                                    <p:anim calcmode="lin" valueType="num">
                                      <p:cBhvr additive="base">
                                        <p:cTn id="28" dur="500" fill="hold"/>
                                        <p:tgtEl>
                                          <p:spTgt spid="75"/>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400" fill="hold"/>
                                        <p:tgtEl>
                                          <p:spTgt spid="10"/>
                                        </p:tgtEl>
                                        <p:attrNameLst>
                                          <p:attrName>ppt_w</p:attrName>
                                        </p:attrNameLst>
                                      </p:cBhvr>
                                      <p:tavLst>
                                        <p:tav tm="0">
                                          <p:val>
                                            <p:fltVal val="0"/>
                                          </p:val>
                                        </p:tav>
                                        <p:tav tm="100000">
                                          <p:val>
                                            <p:strVal val="#ppt_w"/>
                                          </p:val>
                                        </p:tav>
                                      </p:tavLst>
                                    </p:anim>
                                    <p:anim calcmode="lin" valueType="num">
                                      <p:cBhvr>
                                        <p:cTn id="33" dur="400" fill="hold"/>
                                        <p:tgtEl>
                                          <p:spTgt spid="10"/>
                                        </p:tgtEl>
                                        <p:attrNameLst>
                                          <p:attrName>ppt_h</p:attrName>
                                        </p:attrNameLst>
                                      </p:cBhvr>
                                      <p:tavLst>
                                        <p:tav tm="0">
                                          <p:val>
                                            <p:fltVal val="0"/>
                                          </p:val>
                                        </p:tav>
                                        <p:tav tm="100000">
                                          <p:val>
                                            <p:strVal val="#ppt_h"/>
                                          </p:val>
                                        </p:tav>
                                      </p:tavLst>
                                    </p:anim>
                                    <p:anim calcmode="lin" valueType="num">
                                      <p:cBhvr>
                                        <p:cTn id="34" dur="400" fill="hold"/>
                                        <p:tgtEl>
                                          <p:spTgt spid="10"/>
                                        </p:tgtEl>
                                        <p:attrNameLst>
                                          <p:attrName>style.rotation</p:attrName>
                                        </p:attrNameLst>
                                      </p:cBhvr>
                                      <p:tavLst>
                                        <p:tav tm="0">
                                          <p:val>
                                            <p:fltVal val="90"/>
                                          </p:val>
                                        </p:tav>
                                        <p:tav tm="100000">
                                          <p:val>
                                            <p:fltVal val="0"/>
                                          </p:val>
                                        </p:tav>
                                      </p:tavLst>
                                    </p:anim>
                                    <p:animEffect transition="in" filter="fade">
                                      <p:cBhvr>
                                        <p:cTn id="35" dur="400"/>
                                        <p:tgtEl>
                                          <p:spTgt spid="10"/>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1500"/>
                            </p:stCondLst>
                            <p:childTnLst>
                              <p:par>
                                <p:cTn id="41" presetID="31"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400" fill="hold"/>
                                        <p:tgtEl>
                                          <p:spTgt spid="31"/>
                                        </p:tgtEl>
                                        <p:attrNameLst>
                                          <p:attrName>ppt_w</p:attrName>
                                        </p:attrNameLst>
                                      </p:cBhvr>
                                      <p:tavLst>
                                        <p:tav tm="0">
                                          <p:val>
                                            <p:fltVal val="0"/>
                                          </p:val>
                                        </p:tav>
                                        <p:tav tm="100000">
                                          <p:val>
                                            <p:strVal val="#ppt_w"/>
                                          </p:val>
                                        </p:tav>
                                      </p:tavLst>
                                    </p:anim>
                                    <p:anim calcmode="lin" valueType="num">
                                      <p:cBhvr>
                                        <p:cTn id="44" dur="400" fill="hold"/>
                                        <p:tgtEl>
                                          <p:spTgt spid="31"/>
                                        </p:tgtEl>
                                        <p:attrNameLst>
                                          <p:attrName>ppt_h</p:attrName>
                                        </p:attrNameLst>
                                      </p:cBhvr>
                                      <p:tavLst>
                                        <p:tav tm="0">
                                          <p:val>
                                            <p:fltVal val="0"/>
                                          </p:val>
                                        </p:tav>
                                        <p:tav tm="100000">
                                          <p:val>
                                            <p:strVal val="#ppt_h"/>
                                          </p:val>
                                        </p:tav>
                                      </p:tavLst>
                                    </p:anim>
                                    <p:anim calcmode="lin" valueType="num">
                                      <p:cBhvr>
                                        <p:cTn id="45" dur="400" fill="hold"/>
                                        <p:tgtEl>
                                          <p:spTgt spid="31"/>
                                        </p:tgtEl>
                                        <p:attrNameLst>
                                          <p:attrName>style.rotation</p:attrName>
                                        </p:attrNameLst>
                                      </p:cBhvr>
                                      <p:tavLst>
                                        <p:tav tm="0">
                                          <p:val>
                                            <p:fltVal val="90"/>
                                          </p:val>
                                        </p:tav>
                                        <p:tav tm="100000">
                                          <p:val>
                                            <p:fltVal val="0"/>
                                          </p:val>
                                        </p:tav>
                                      </p:tavLst>
                                    </p:anim>
                                    <p:animEffect transition="in" filter="fade">
                                      <p:cBhvr>
                                        <p:cTn id="46" dur="400"/>
                                        <p:tgtEl>
                                          <p:spTgt spid="31"/>
                                        </p:tgtEl>
                                      </p:cBhvr>
                                    </p:animEffect>
                                  </p:childTnLst>
                                </p:cTn>
                              </p:par>
                            </p:childTnLst>
                          </p:cTn>
                        </p:par>
                        <p:par>
                          <p:cTn id="47" fill="hold">
                            <p:stCondLst>
                              <p:cond delay="2000"/>
                            </p:stCondLst>
                            <p:childTnLst>
                              <p:par>
                                <p:cTn id="48" presetID="22" presetClass="entr" presetSubtype="1"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up)">
                                      <p:cBhvr>
                                        <p:cTn id="50" dur="500"/>
                                        <p:tgtEl>
                                          <p:spTgt spid="30"/>
                                        </p:tgtEl>
                                      </p:cBhvr>
                                    </p:animEffect>
                                  </p:childTnLst>
                                </p:cTn>
                              </p:par>
                            </p:childTnLst>
                          </p:cTn>
                        </p:par>
                        <p:par>
                          <p:cTn id="51" fill="hold">
                            <p:stCondLst>
                              <p:cond delay="2500"/>
                            </p:stCondLst>
                            <p:childTnLst>
                              <p:par>
                                <p:cTn id="52" presetID="31" presetClass="entr" presetSubtype="0"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400" fill="hold"/>
                                        <p:tgtEl>
                                          <p:spTgt spid="33"/>
                                        </p:tgtEl>
                                        <p:attrNameLst>
                                          <p:attrName>ppt_w</p:attrName>
                                        </p:attrNameLst>
                                      </p:cBhvr>
                                      <p:tavLst>
                                        <p:tav tm="0">
                                          <p:val>
                                            <p:fltVal val="0"/>
                                          </p:val>
                                        </p:tav>
                                        <p:tav tm="100000">
                                          <p:val>
                                            <p:strVal val="#ppt_w"/>
                                          </p:val>
                                        </p:tav>
                                      </p:tavLst>
                                    </p:anim>
                                    <p:anim calcmode="lin" valueType="num">
                                      <p:cBhvr>
                                        <p:cTn id="55" dur="400" fill="hold"/>
                                        <p:tgtEl>
                                          <p:spTgt spid="33"/>
                                        </p:tgtEl>
                                        <p:attrNameLst>
                                          <p:attrName>ppt_h</p:attrName>
                                        </p:attrNameLst>
                                      </p:cBhvr>
                                      <p:tavLst>
                                        <p:tav tm="0">
                                          <p:val>
                                            <p:fltVal val="0"/>
                                          </p:val>
                                        </p:tav>
                                        <p:tav tm="100000">
                                          <p:val>
                                            <p:strVal val="#ppt_h"/>
                                          </p:val>
                                        </p:tav>
                                      </p:tavLst>
                                    </p:anim>
                                    <p:anim calcmode="lin" valueType="num">
                                      <p:cBhvr>
                                        <p:cTn id="56" dur="400" fill="hold"/>
                                        <p:tgtEl>
                                          <p:spTgt spid="33"/>
                                        </p:tgtEl>
                                        <p:attrNameLst>
                                          <p:attrName>style.rotation</p:attrName>
                                        </p:attrNameLst>
                                      </p:cBhvr>
                                      <p:tavLst>
                                        <p:tav tm="0">
                                          <p:val>
                                            <p:fltVal val="90"/>
                                          </p:val>
                                        </p:tav>
                                        <p:tav tm="100000">
                                          <p:val>
                                            <p:fltVal val="0"/>
                                          </p:val>
                                        </p:tav>
                                      </p:tavLst>
                                    </p:anim>
                                    <p:animEffect transition="in" filter="fade">
                                      <p:cBhvr>
                                        <p:cTn id="57" dur="400"/>
                                        <p:tgtEl>
                                          <p:spTgt spid="33"/>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up)">
                                      <p:cBhvr>
                                        <p:cTn id="61" dur="500"/>
                                        <p:tgtEl>
                                          <p:spTgt spid="32"/>
                                        </p:tgtEl>
                                      </p:cBhvr>
                                    </p:animEffect>
                                  </p:childTnLst>
                                </p:cTn>
                              </p:par>
                            </p:childTnLst>
                          </p:cTn>
                        </p:par>
                        <p:par>
                          <p:cTn id="62" fill="hold">
                            <p:stCondLst>
                              <p:cond delay="3500"/>
                            </p:stCondLst>
                            <p:childTnLst>
                              <p:par>
                                <p:cTn id="63" presetID="31" presetClass="entr" presetSubtype="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p:cTn id="65" dur="400" fill="hold"/>
                                        <p:tgtEl>
                                          <p:spTgt spid="66"/>
                                        </p:tgtEl>
                                        <p:attrNameLst>
                                          <p:attrName>ppt_w</p:attrName>
                                        </p:attrNameLst>
                                      </p:cBhvr>
                                      <p:tavLst>
                                        <p:tav tm="0">
                                          <p:val>
                                            <p:fltVal val="0"/>
                                          </p:val>
                                        </p:tav>
                                        <p:tav tm="100000">
                                          <p:val>
                                            <p:strVal val="#ppt_w"/>
                                          </p:val>
                                        </p:tav>
                                      </p:tavLst>
                                    </p:anim>
                                    <p:anim calcmode="lin" valueType="num">
                                      <p:cBhvr>
                                        <p:cTn id="66" dur="400" fill="hold"/>
                                        <p:tgtEl>
                                          <p:spTgt spid="66"/>
                                        </p:tgtEl>
                                        <p:attrNameLst>
                                          <p:attrName>ppt_h</p:attrName>
                                        </p:attrNameLst>
                                      </p:cBhvr>
                                      <p:tavLst>
                                        <p:tav tm="0">
                                          <p:val>
                                            <p:fltVal val="0"/>
                                          </p:val>
                                        </p:tav>
                                        <p:tav tm="100000">
                                          <p:val>
                                            <p:strVal val="#ppt_h"/>
                                          </p:val>
                                        </p:tav>
                                      </p:tavLst>
                                    </p:anim>
                                    <p:anim calcmode="lin" valueType="num">
                                      <p:cBhvr>
                                        <p:cTn id="67" dur="400" fill="hold"/>
                                        <p:tgtEl>
                                          <p:spTgt spid="66"/>
                                        </p:tgtEl>
                                        <p:attrNameLst>
                                          <p:attrName>style.rotation</p:attrName>
                                        </p:attrNameLst>
                                      </p:cBhvr>
                                      <p:tavLst>
                                        <p:tav tm="0">
                                          <p:val>
                                            <p:fltVal val="90"/>
                                          </p:val>
                                        </p:tav>
                                        <p:tav tm="100000">
                                          <p:val>
                                            <p:fltVal val="0"/>
                                          </p:val>
                                        </p:tav>
                                      </p:tavLst>
                                    </p:anim>
                                    <p:animEffect transition="in" filter="fade">
                                      <p:cBhvr>
                                        <p:cTn id="68" dur="400"/>
                                        <p:tgtEl>
                                          <p:spTgt spid="66"/>
                                        </p:tgtEl>
                                      </p:cBhvr>
                                    </p:animEffect>
                                  </p:childTnLst>
                                </p:cTn>
                              </p:par>
                            </p:childTnLst>
                          </p:cTn>
                        </p:par>
                        <p:par>
                          <p:cTn id="69" fill="hold">
                            <p:stCondLst>
                              <p:cond delay="4000"/>
                            </p:stCondLst>
                            <p:childTnLst>
                              <p:par>
                                <p:cTn id="70" presetID="22" presetClass="entr" presetSubtype="1" fill="hold" grpId="0" nodeType="after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up)">
                                      <p:cBhvr>
                                        <p:cTn id="72" dur="500"/>
                                        <p:tgtEl>
                                          <p:spTgt spid="65"/>
                                        </p:tgtEl>
                                      </p:cBhvr>
                                    </p:animEffect>
                                  </p:childTnLst>
                                </p:cTn>
                              </p:par>
                            </p:childTnLst>
                          </p:cTn>
                        </p:par>
                        <p:par>
                          <p:cTn id="73" fill="hold">
                            <p:stCondLst>
                              <p:cond delay="4500"/>
                            </p:stCondLst>
                            <p:childTnLst>
                              <p:par>
                                <p:cTn id="74" presetID="31" presetClass="entr" presetSubtype="0" fill="hold" grpId="0" nodeType="afterEffect">
                                  <p:stCondLst>
                                    <p:cond delay="0"/>
                                  </p:stCondLst>
                                  <p:childTnLst>
                                    <p:set>
                                      <p:cBhvr>
                                        <p:cTn id="75" dur="1" fill="hold">
                                          <p:stCondLst>
                                            <p:cond delay="0"/>
                                          </p:stCondLst>
                                        </p:cTn>
                                        <p:tgtEl>
                                          <p:spTgt spid="68"/>
                                        </p:tgtEl>
                                        <p:attrNameLst>
                                          <p:attrName>style.visibility</p:attrName>
                                        </p:attrNameLst>
                                      </p:cBhvr>
                                      <p:to>
                                        <p:strVal val="visible"/>
                                      </p:to>
                                    </p:set>
                                    <p:anim calcmode="lin" valueType="num">
                                      <p:cBhvr>
                                        <p:cTn id="76" dur="400" fill="hold"/>
                                        <p:tgtEl>
                                          <p:spTgt spid="68"/>
                                        </p:tgtEl>
                                        <p:attrNameLst>
                                          <p:attrName>ppt_w</p:attrName>
                                        </p:attrNameLst>
                                      </p:cBhvr>
                                      <p:tavLst>
                                        <p:tav tm="0">
                                          <p:val>
                                            <p:fltVal val="0"/>
                                          </p:val>
                                        </p:tav>
                                        <p:tav tm="100000">
                                          <p:val>
                                            <p:strVal val="#ppt_w"/>
                                          </p:val>
                                        </p:tav>
                                      </p:tavLst>
                                    </p:anim>
                                    <p:anim calcmode="lin" valueType="num">
                                      <p:cBhvr>
                                        <p:cTn id="77" dur="400" fill="hold"/>
                                        <p:tgtEl>
                                          <p:spTgt spid="68"/>
                                        </p:tgtEl>
                                        <p:attrNameLst>
                                          <p:attrName>ppt_h</p:attrName>
                                        </p:attrNameLst>
                                      </p:cBhvr>
                                      <p:tavLst>
                                        <p:tav tm="0">
                                          <p:val>
                                            <p:fltVal val="0"/>
                                          </p:val>
                                        </p:tav>
                                        <p:tav tm="100000">
                                          <p:val>
                                            <p:strVal val="#ppt_h"/>
                                          </p:val>
                                        </p:tav>
                                      </p:tavLst>
                                    </p:anim>
                                    <p:anim calcmode="lin" valueType="num">
                                      <p:cBhvr>
                                        <p:cTn id="78" dur="400" fill="hold"/>
                                        <p:tgtEl>
                                          <p:spTgt spid="68"/>
                                        </p:tgtEl>
                                        <p:attrNameLst>
                                          <p:attrName>style.rotation</p:attrName>
                                        </p:attrNameLst>
                                      </p:cBhvr>
                                      <p:tavLst>
                                        <p:tav tm="0">
                                          <p:val>
                                            <p:fltVal val="90"/>
                                          </p:val>
                                        </p:tav>
                                        <p:tav tm="100000">
                                          <p:val>
                                            <p:fltVal val="0"/>
                                          </p:val>
                                        </p:tav>
                                      </p:tavLst>
                                    </p:anim>
                                    <p:animEffect transition="in" filter="fade">
                                      <p:cBhvr>
                                        <p:cTn id="79" dur="400"/>
                                        <p:tgtEl>
                                          <p:spTgt spid="68"/>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up)">
                                      <p:cBhvr>
                                        <p:cTn id="83" dur="500"/>
                                        <p:tgtEl>
                                          <p:spTgt spid="67"/>
                                        </p:tgtEl>
                                      </p:cBhvr>
                                    </p:animEffect>
                                  </p:childTnLst>
                                </p:cTn>
                              </p:par>
                            </p:childTnLst>
                          </p:cTn>
                        </p:par>
                        <p:par>
                          <p:cTn id="84" fill="hold">
                            <p:stCondLst>
                              <p:cond delay="5500"/>
                            </p:stCondLst>
                            <p:childTnLst>
                              <p:par>
                                <p:cTn id="85" presetID="31" presetClass="entr" presetSubtype="0"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 calcmode="lin" valueType="num">
                                      <p:cBhvr>
                                        <p:cTn id="87" dur="400" fill="hold"/>
                                        <p:tgtEl>
                                          <p:spTgt spid="70"/>
                                        </p:tgtEl>
                                        <p:attrNameLst>
                                          <p:attrName>ppt_w</p:attrName>
                                        </p:attrNameLst>
                                      </p:cBhvr>
                                      <p:tavLst>
                                        <p:tav tm="0">
                                          <p:val>
                                            <p:fltVal val="0"/>
                                          </p:val>
                                        </p:tav>
                                        <p:tav tm="100000">
                                          <p:val>
                                            <p:strVal val="#ppt_w"/>
                                          </p:val>
                                        </p:tav>
                                      </p:tavLst>
                                    </p:anim>
                                    <p:anim calcmode="lin" valueType="num">
                                      <p:cBhvr>
                                        <p:cTn id="88" dur="400" fill="hold"/>
                                        <p:tgtEl>
                                          <p:spTgt spid="70"/>
                                        </p:tgtEl>
                                        <p:attrNameLst>
                                          <p:attrName>ppt_h</p:attrName>
                                        </p:attrNameLst>
                                      </p:cBhvr>
                                      <p:tavLst>
                                        <p:tav tm="0">
                                          <p:val>
                                            <p:fltVal val="0"/>
                                          </p:val>
                                        </p:tav>
                                        <p:tav tm="100000">
                                          <p:val>
                                            <p:strVal val="#ppt_h"/>
                                          </p:val>
                                        </p:tav>
                                      </p:tavLst>
                                    </p:anim>
                                    <p:anim calcmode="lin" valueType="num">
                                      <p:cBhvr>
                                        <p:cTn id="89" dur="400" fill="hold"/>
                                        <p:tgtEl>
                                          <p:spTgt spid="70"/>
                                        </p:tgtEl>
                                        <p:attrNameLst>
                                          <p:attrName>style.rotation</p:attrName>
                                        </p:attrNameLst>
                                      </p:cBhvr>
                                      <p:tavLst>
                                        <p:tav tm="0">
                                          <p:val>
                                            <p:fltVal val="90"/>
                                          </p:val>
                                        </p:tav>
                                        <p:tav tm="100000">
                                          <p:val>
                                            <p:fltVal val="0"/>
                                          </p:val>
                                        </p:tav>
                                      </p:tavLst>
                                    </p:anim>
                                    <p:animEffect transition="in" filter="fade">
                                      <p:cBhvr>
                                        <p:cTn id="90" dur="400"/>
                                        <p:tgtEl>
                                          <p:spTgt spid="70"/>
                                        </p:tgtEl>
                                      </p:cBhvr>
                                    </p:animEffect>
                                  </p:childTnLst>
                                </p:cTn>
                              </p:par>
                            </p:childTnLst>
                          </p:cTn>
                        </p:par>
                        <p:par>
                          <p:cTn id="91" fill="hold">
                            <p:stCondLst>
                              <p:cond delay="6000"/>
                            </p:stCondLst>
                            <p:childTnLst>
                              <p:par>
                                <p:cTn id="92" presetID="22" presetClass="entr" presetSubtype="1" fill="hold" grpId="0"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wipe(up)">
                                      <p:cBhvr>
                                        <p:cTn id="9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animBg="1"/>
      <p:bldP spid="75" grpId="0" animBg="1"/>
      <p:bldP spid="11" grpId="0" animBg="1"/>
      <p:bldP spid="9" grpId="0"/>
      <p:bldP spid="10" grpId="0" animBg="1"/>
      <p:bldP spid="30" grpId="0"/>
      <p:bldP spid="31" grpId="0" animBg="1"/>
      <p:bldP spid="32" grpId="0"/>
      <p:bldP spid="33" grpId="0" animBg="1"/>
      <p:bldP spid="65" grpId="0"/>
      <p:bldP spid="66" grpId="0" animBg="1"/>
      <p:bldP spid="67" grpId="0"/>
      <p:bldP spid="68" grpId="0" animBg="1"/>
      <p:bldP spid="69" grpId="0"/>
      <p:bldP spid="7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9307" y="3728321"/>
            <a:ext cx="2922220" cy="1864357"/>
          </a:xfrm>
          <a:prstGeom prst="rect">
            <a:avLst/>
          </a:prstGeom>
        </p:spPr>
        <p:txBody>
          <a:bodyPr wrap="square">
            <a:spAutoFit/>
          </a:bodyPr>
          <a:lstStyle/>
          <a:p>
            <a:pPr algn="just">
              <a:lnSpc>
                <a:spcPct val="120000"/>
              </a:lnSpc>
            </a:pP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党风廉政建设责任制是反腐倡廉建设中一项带有根本性、全局性、基础性的制度，各级党组织都要把落实党风廉政建设责任制当作一项重要的政治任务来对待。</a:t>
            </a:r>
            <a:endPar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 name="矩形 5"/>
          <p:cNvSpPr/>
          <p:nvPr/>
        </p:nvSpPr>
        <p:spPr>
          <a:xfrm>
            <a:off x="2857477" y="1855865"/>
            <a:ext cx="6093620" cy="683007"/>
          </a:xfrm>
          <a:prstGeom prst="rect">
            <a:avLst/>
          </a:prstGeom>
        </p:spPr>
        <p:txBody>
          <a:bodyPr wrap="square">
            <a:spAutoFit/>
          </a:bodyPr>
          <a:lstStyle/>
          <a:p>
            <a:pPr algn="ctr">
              <a:lnSpc>
                <a:spcPct val="120000"/>
              </a:lnSpc>
            </a:pP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各级领导班子和领导干部既要抓好本职范围内的业务工作，又要肩负起党风廉政建设的职责</a:t>
            </a:r>
            <a:r>
              <a:rPr lang="en-US"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坚持</a:t>
            </a:r>
            <a:r>
              <a:rPr lang="en-US"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两手抓，两手都要硬</a:t>
            </a:r>
            <a:r>
              <a:rPr lang="en-US"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矩形 7"/>
          <p:cNvSpPr/>
          <p:nvPr/>
        </p:nvSpPr>
        <p:spPr>
          <a:xfrm>
            <a:off x="8142425" y="3715823"/>
            <a:ext cx="3130057" cy="1569019"/>
          </a:xfrm>
          <a:prstGeom prst="rect">
            <a:avLst/>
          </a:prstGeom>
        </p:spPr>
        <p:txBody>
          <a:bodyPr wrap="square">
            <a:spAutoFit/>
          </a:bodyPr>
          <a:lstStyle/>
          <a:p>
            <a:pPr algn="just">
              <a:lnSpc>
                <a:spcPct val="120000"/>
              </a:lnSpc>
            </a:pP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反腐倡廉建设的长期性、复杂性、艰巨性，要求我们必须根据不断变化的新形势和新情况，积极研究新思路、新方法，制定出新的措施。</a:t>
            </a:r>
            <a:endPar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9" name="Freeform 223"/>
          <p:cNvSpPr>
            <a:spLocks noEditPoints="1"/>
          </p:cNvSpPr>
          <p:nvPr/>
        </p:nvSpPr>
        <p:spPr bwMode="auto">
          <a:xfrm>
            <a:off x="3953656" y="4764502"/>
            <a:ext cx="865170" cy="317516"/>
          </a:xfrm>
          <a:custGeom>
            <a:avLst/>
            <a:gdLst>
              <a:gd name="T0" fmla="*/ 75 w 352"/>
              <a:gd name="T1" fmla="*/ 31 h 129"/>
              <a:gd name="T2" fmla="*/ 82 w 352"/>
              <a:gd name="T3" fmla="*/ 41 h 129"/>
              <a:gd name="T4" fmla="*/ 85 w 352"/>
              <a:gd name="T5" fmla="*/ 26 h 129"/>
              <a:gd name="T6" fmla="*/ 150 w 352"/>
              <a:gd name="T7" fmla="*/ 56 h 129"/>
              <a:gd name="T8" fmla="*/ 157 w 352"/>
              <a:gd name="T9" fmla="*/ 66 h 129"/>
              <a:gd name="T10" fmla="*/ 160 w 352"/>
              <a:gd name="T11" fmla="*/ 51 h 129"/>
              <a:gd name="T12" fmla="*/ 0 w 352"/>
              <a:gd name="T13" fmla="*/ 8 h 129"/>
              <a:gd name="T14" fmla="*/ 8 w 352"/>
              <a:gd name="T15" fmla="*/ 16 h 129"/>
              <a:gd name="T16" fmla="*/ 16 w 352"/>
              <a:gd name="T17" fmla="*/ 8 h 129"/>
              <a:gd name="T18" fmla="*/ 2 w 352"/>
              <a:gd name="T19" fmla="*/ 3 h 129"/>
              <a:gd name="T20" fmla="*/ 38 w 352"/>
              <a:gd name="T21" fmla="*/ 18 h 129"/>
              <a:gd name="T22" fmla="*/ 45 w 352"/>
              <a:gd name="T23" fmla="*/ 29 h 129"/>
              <a:gd name="T24" fmla="*/ 48 w 352"/>
              <a:gd name="T25" fmla="*/ 13 h 129"/>
              <a:gd name="T26" fmla="*/ 112 w 352"/>
              <a:gd name="T27" fmla="*/ 43 h 129"/>
              <a:gd name="T28" fmla="*/ 120 w 352"/>
              <a:gd name="T29" fmla="*/ 54 h 129"/>
              <a:gd name="T30" fmla="*/ 122 w 352"/>
              <a:gd name="T31" fmla="*/ 38 h 129"/>
              <a:gd name="T32" fmla="*/ 338 w 352"/>
              <a:gd name="T33" fmla="*/ 115 h 129"/>
              <a:gd name="T34" fmla="*/ 338 w 352"/>
              <a:gd name="T35" fmla="*/ 126 h 129"/>
              <a:gd name="T36" fmla="*/ 349 w 352"/>
              <a:gd name="T37" fmla="*/ 126 h 129"/>
              <a:gd name="T38" fmla="*/ 349 w 352"/>
              <a:gd name="T39" fmla="*/ 115 h 129"/>
              <a:gd name="T40" fmla="*/ 299 w 352"/>
              <a:gd name="T41" fmla="*/ 106 h 129"/>
              <a:gd name="T42" fmla="*/ 306 w 352"/>
              <a:gd name="T43" fmla="*/ 116 h 129"/>
              <a:gd name="T44" fmla="*/ 309 w 352"/>
              <a:gd name="T45" fmla="*/ 101 h 129"/>
              <a:gd name="T46" fmla="*/ 262 w 352"/>
              <a:gd name="T47" fmla="*/ 93 h 129"/>
              <a:gd name="T48" fmla="*/ 269 w 352"/>
              <a:gd name="T49" fmla="*/ 104 h 129"/>
              <a:gd name="T50" fmla="*/ 272 w 352"/>
              <a:gd name="T51" fmla="*/ 88 h 129"/>
              <a:gd name="T52" fmla="*/ 187 w 352"/>
              <a:gd name="T53" fmla="*/ 68 h 129"/>
              <a:gd name="T54" fmla="*/ 194 w 352"/>
              <a:gd name="T55" fmla="*/ 79 h 129"/>
              <a:gd name="T56" fmla="*/ 197 w 352"/>
              <a:gd name="T57" fmla="*/ 63 h 129"/>
              <a:gd name="T58" fmla="*/ 224 w 352"/>
              <a:gd name="T59" fmla="*/ 81 h 129"/>
              <a:gd name="T60" fmla="*/ 232 w 352"/>
              <a:gd name="T61" fmla="*/ 91 h 129"/>
              <a:gd name="T62" fmla="*/ 234 w 352"/>
              <a:gd name="T63"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2" h="129">
                <a:moveTo>
                  <a:pt x="85" y="26"/>
                </a:moveTo>
                <a:cubicBezTo>
                  <a:pt x="81" y="24"/>
                  <a:pt x="76" y="26"/>
                  <a:pt x="75" y="31"/>
                </a:cubicBezTo>
                <a:cubicBezTo>
                  <a:pt x="73" y="35"/>
                  <a:pt x="76" y="39"/>
                  <a:pt x="80" y="41"/>
                </a:cubicBezTo>
                <a:cubicBezTo>
                  <a:pt x="81" y="41"/>
                  <a:pt x="82" y="41"/>
                  <a:pt x="82" y="41"/>
                </a:cubicBezTo>
                <a:cubicBezTo>
                  <a:pt x="86" y="41"/>
                  <a:pt x="89" y="39"/>
                  <a:pt x="90" y="36"/>
                </a:cubicBezTo>
                <a:cubicBezTo>
                  <a:pt x="91" y="32"/>
                  <a:pt x="89" y="27"/>
                  <a:pt x="85" y="26"/>
                </a:cubicBezTo>
                <a:close/>
                <a:moveTo>
                  <a:pt x="160" y="51"/>
                </a:moveTo>
                <a:cubicBezTo>
                  <a:pt x="155" y="49"/>
                  <a:pt x="151" y="51"/>
                  <a:pt x="150" y="56"/>
                </a:cubicBezTo>
                <a:cubicBezTo>
                  <a:pt x="148" y="60"/>
                  <a:pt x="150" y="64"/>
                  <a:pt x="155" y="66"/>
                </a:cubicBezTo>
                <a:cubicBezTo>
                  <a:pt x="155" y="66"/>
                  <a:pt x="156" y="66"/>
                  <a:pt x="157" y="66"/>
                </a:cubicBezTo>
                <a:cubicBezTo>
                  <a:pt x="160" y="66"/>
                  <a:pt x="164" y="64"/>
                  <a:pt x="165" y="61"/>
                </a:cubicBezTo>
                <a:cubicBezTo>
                  <a:pt x="166" y="57"/>
                  <a:pt x="164" y="52"/>
                  <a:pt x="160" y="51"/>
                </a:cubicBezTo>
                <a:close/>
                <a:moveTo>
                  <a:pt x="2" y="3"/>
                </a:moveTo>
                <a:cubicBezTo>
                  <a:pt x="1" y="4"/>
                  <a:pt x="0" y="6"/>
                  <a:pt x="0" y="8"/>
                </a:cubicBezTo>
                <a:cubicBezTo>
                  <a:pt x="0" y="10"/>
                  <a:pt x="1" y="12"/>
                  <a:pt x="2" y="14"/>
                </a:cubicBezTo>
                <a:cubicBezTo>
                  <a:pt x="4" y="15"/>
                  <a:pt x="6" y="16"/>
                  <a:pt x="8" y="16"/>
                </a:cubicBezTo>
                <a:cubicBezTo>
                  <a:pt x="10" y="16"/>
                  <a:pt x="12" y="15"/>
                  <a:pt x="13" y="14"/>
                </a:cubicBezTo>
                <a:cubicBezTo>
                  <a:pt x="15" y="12"/>
                  <a:pt x="16" y="10"/>
                  <a:pt x="16" y="8"/>
                </a:cubicBezTo>
                <a:cubicBezTo>
                  <a:pt x="16" y="6"/>
                  <a:pt x="15" y="4"/>
                  <a:pt x="13" y="3"/>
                </a:cubicBezTo>
                <a:cubicBezTo>
                  <a:pt x="10" y="0"/>
                  <a:pt x="5" y="0"/>
                  <a:pt x="2" y="3"/>
                </a:cubicBezTo>
                <a:close/>
                <a:moveTo>
                  <a:pt x="48" y="13"/>
                </a:moveTo>
                <a:cubicBezTo>
                  <a:pt x="43" y="12"/>
                  <a:pt x="39" y="14"/>
                  <a:pt x="38" y="18"/>
                </a:cubicBezTo>
                <a:cubicBezTo>
                  <a:pt x="36" y="22"/>
                  <a:pt x="38" y="27"/>
                  <a:pt x="43" y="28"/>
                </a:cubicBezTo>
                <a:cubicBezTo>
                  <a:pt x="43" y="29"/>
                  <a:pt x="44" y="29"/>
                  <a:pt x="45" y="29"/>
                </a:cubicBezTo>
                <a:cubicBezTo>
                  <a:pt x="48" y="29"/>
                  <a:pt x="52" y="27"/>
                  <a:pt x="53" y="23"/>
                </a:cubicBezTo>
                <a:cubicBezTo>
                  <a:pt x="54" y="19"/>
                  <a:pt x="52" y="15"/>
                  <a:pt x="48" y="13"/>
                </a:cubicBezTo>
                <a:close/>
                <a:moveTo>
                  <a:pt x="122" y="38"/>
                </a:moveTo>
                <a:cubicBezTo>
                  <a:pt x="118" y="37"/>
                  <a:pt x="114" y="39"/>
                  <a:pt x="112" y="43"/>
                </a:cubicBezTo>
                <a:cubicBezTo>
                  <a:pt x="111" y="47"/>
                  <a:pt x="113" y="52"/>
                  <a:pt x="117" y="53"/>
                </a:cubicBezTo>
                <a:cubicBezTo>
                  <a:pt x="118" y="54"/>
                  <a:pt x="119" y="54"/>
                  <a:pt x="120" y="54"/>
                </a:cubicBezTo>
                <a:cubicBezTo>
                  <a:pt x="123" y="54"/>
                  <a:pt x="126" y="52"/>
                  <a:pt x="127" y="48"/>
                </a:cubicBezTo>
                <a:cubicBezTo>
                  <a:pt x="129" y="44"/>
                  <a:pt x="127" y="40"/>
                  <a:pt x="122" y="38"/>
                </a:cubicBezTo>
                <a:close/>
                <a:moveTo>
                  <a:pt x="349" y="115"/>
                </a:moveTo>
                <a:cubicBezTo>
                  <a:pt x="346" y="112"/>
                  <a:pt x="341" y="112"/>
                  <a:pt x="338" y="115"/>
                </a:cubicBezTo>
                <a:cubicBezTo>
                  <a:pt x="337" y="116"/>
                  <a:pt x="336" y="118"/>
                  <a:pt x="336" y="121"/>
                </a:cubicBezTo>
                <a:cubicBezTo>
                  <a:pt x="336" y="123"/>
                  <a:pt x="337" y="125"/>
                  <a:pt x="338" y="126"/>
                </a:cubicBezTo>
                <a:cubicBezTo>
                  <a:pt x="340" y="128"/>
                  <a:pt x="342" y="129"/>
                  <a:pt x="344" y="129"/>
                </a:cubicBezTo>
                <a:cubicBezTo>
                  <a:pt x="346" y="129"/>
                  <a:pt x="348" y="128"/>
                  <a:pt x="349" y="126"/>
                </a:cubicBezTo>
                <a:cubicBezTo>
                  <a:pt x="351" y="125"/>
                  <a:pt x="352" y="123"/>
                  <a:pt x="352" y="121"/>
                </a:cubicBezTo>
                <a:cubicBezTo>
                  <a:pt x="352" y="118"/>
                  <a:pt x="351" y="116"/>
                  <a:pt x="349" y="115"/>
                </a:cubicBezTo>
                <a:close/>
                <a:moveTo>
                  <a:pt x="309" y="101"/>
                </a:moveTo>
                <a:cubicBezTo>
                  <a:pt x="305" y="99"/>
                  <a:pt x="300" y="101"/>
                  <a:pt x="299" y="106"/>
                </a:cubicBezTo>
                <a:cubicBezTo>
                  <a:pt x="297" y="110"/>
                  <a:pt x="300" y="114"/>
                  <a:pt x="304" y="116"/>
                </a:cubicBezTo>
                <a:cubicBezTo>
                  <a:pt x="305" y="116"/>
                  <a:pt x="306" y="116"/>
                  <a:pt x="306" y="116"/>
                </a:cubicBezTo>
                <a:cubicBezTo>
                  <a:pt x="310" y="116"/>
                  <a:pt x="313" y="114"/>
                  <a:pt x="314" y="111"/>
                </a:cubicBezTo>
                <a:cubicBezTo>
                  <a:pt x="315" y="106"/>
                  <a:pt x="313" y="102"/>
                  <a:pt x="309" y="101"/>
                </a:cubicBezTo>
                <a:close/>
                <a:moveTo>
                  <a:pt x="272" y="88"/>
                </a:moveTo>
                <a:cubicBezTo>
                  <a:pt x="267" y="87"/>
                  <a:pt x="263" y="89"/>
                  <a:pt x="262" y="93"/>
                </a:cubicBezTo>
                <a:cubicBezTo>
                  <a:pt x="260" y="97"/>
                  <a:pt x="262" y="102"/>
                  <a:pt x="267" y="103"/>
                </a:cubicBezTo>
                <a:cubicBezTo>
                  <a:pt x="267" y="103"/>
                  <a:pt x="268" y="104"/>
                  <a:pt x="269" y="104"/>
                </a:cubicBezTo>
                <a:cubicBezTo>
                  <a:pt x="272" y="104"/>
                  <a:pt x="276" y="102"/>
                  <a:pt x="277" y="98"/>
                </a:cubicBezTo>
                <a:cubicBezTo>
                  <a:pt x="278" y="94"/>
                  <a:pt x="276" y="89"/>
                  <a:pt x="272" y="88"/>
                </a:cubicBezTo>
                <a:close/>
                <a:moveTo>
                  <a:pt x="197" y="63"/>
                </a:moveTo>
                <a:cubicBezTo>
                  <a:pt x="193" y="62"/>
                  <a:pt x="188" y="64"/>
                  <a:pt x="187" y="68"/>
                </a:cubicBezTo>
                <a:cubicBezTo>
                  <a:pt x="185" y="72"/>
                  <a:pt x="188" y="77"/>
                  <a:pt x="192" y="78"/>
                </a:cubicBezTo>
                <a:cubicBezTo>
                  <a:pt x="193" y="79"/>
                  <a:pt x="194" y="79"/>
                  <a:pt x="194" y="79"/>
                </a:cubicBezTo>
                <a:cubicBezTo>
                  <a:pt x="198" y="79"/>
                  <a:pt x="201" y="77"/>
                  <a:pt x="202" y="73"/>
                </a:cubicBezTo>
                <a:cubicBezTo>
                  <a:pt x="203" y="69"/>
                  <a:pt x="201" y="64"/>
                  <a:pt x="197" y="63"/>
                </a:cubicBezTo>
                <a:close/>
                <a:moveTo>
                  <a:pt x="234" y="76"/>
                </a:moveTo>
                <a:cubicBezTo>
                  <a:pt x="230" y="74"/>
                  <a:pt x="226" y="76"/>
                  <a:pt x="224" y="81"/>
                </a:cubicBezTo>
                <a:cubicBezTo>
                  <a:pt x="223" y="85"/>
                  <a:pt x="225" y="89"/>
                  <a:pt x="229" y="91"/>
                </a:cubicBezTo>
                <a:cubicBezTo>
                  <a:pt x="230" y="91"/>
                  <a:pt x="231" y="91"/>
                  <a:pt x="232" y="91"/>
                </a:cubicBezTo>
                <a:cubicBezTo>
                  <a:pt x="235" y="91"/>
                  <a:pt x="238" y="89"/>
                  <a:pt x="239" y="86"/>
                </a:cubicBezTo>
                <a:cubicBezTo>
                  <a:pt x="241" y="81"/>
                  <a:pt x="239" y="77"/>
                  <a:pt x="234" y="76"/>
                </a:cubicBezTo>
                <a:close/>
              </a:path>
            </a:pathLst>
          </a:custGeom>
          <a:solidFill>
            <a:srgbClr val="C00000"/>
          </a:solid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1" name="Freeform 225"/>
          <p:cNvSpPr>
            <a:spLocks noEditPoints="1"/>
          </p:cNvSpPr>
          <p:nvPr/>
        </p:nvSpPr>
        <p:spPr bwMode="auto">
          <a:xfrm>
            <a:off x="6947906" y="4764502"/>
            <a:ext cx="867631" cy="317516"/>
          </a:xfrm>
          <a:custGeom>
            <a:avLst/>
            <a:gdLst>
              <a:gd name="T0" fmla="*/ 113 w 353"/>
              <a:gd name="T1" fmla="*/ 86 h 129"/>
              <a:gd name="T2" fmla="*/ 123 w 353"/>
              <a:gd name="T3" fmla="*/ 91 h 129"/>
              <a:gd name="T4" fmla="*/ 118 w 353"/>
              <a:gd name="T5" fmla="*/ 76 h 129"/>
              <a:gd name="T6" fmla="*/ 75 w 353"/>
              <a:gd name="T7" fmla="*/ 98 h 129"/>
              <a:gd name="T8" fmla="*/ 85 w 353"/>
              <a:gd name="T9" fmla="*/ 104 h 129"/>
              <a:gd name="T10" fmla="*/ 80 w 353"/>
              <a:gd name="T11" fmla="*/ 88 h 129"/>
              <a:gd name="T12" fmla="*/ 150 w 353"/>
              <a:gd name="T13" fmla="*/ 73 h 129"/>
              <a:gd name="T14" fmla="*/ 160 w 353"/>
              <a:gd name="T15" fmla="*/ 78 h 129"/>
              <a:gd name="T16" fmla="*/ 155 w 353"/>
              <a:gd name="T17" fmla="*/ 63 h 129"/>
              <a:gd name="T18" fmla="*/ 0 w 353"/>
              <a:gd name="T19" fmla="*/ 121 h 129"/>
              <a:gd name="T20" fmla="*/ 8 w 353"/>
              <a:gd name="T21" fmla="*/ 129 h 129"/>
              <a:gd name="T22" fmla="*/ 16 w 353"/>
              <a:gd name="T23" fmla="*/ 121 h 129"/>
              <a:gd name="T24" fmla="*/ 2 w 353"/>
              <a:gd name="T25" fmla="*/ 115 h 129"/>
              <a:gd name="T26" fmla="*/ 38 w 353"/>
              <a:gd name="T27" fmla="*/ 111 h 129"/>
              <a:gd name="T28" fmla="*/ 48 w 353"/>
              <a:gd name="T29" fmla="*/ 116 h 129"/>
              <a:gd name="T30" fmla="*/ 43 w 353"/>
              <a:gd name="T31" fmla="*/ 101 h 129"/>
              <a:gd name="T32" fmla="*/ 188 w 353"/>
              <a:gd name="T33" fmla="*/ 61 h 129"/>
              <a:gd name="T34" fmla="*/ 198 w 353"/>
              <a:gd name="T35" fmla="*/ 66 h 129"/>
              <a:gd name="T36" fmla="*/ 193 w 353"/>
              <a:gd name="T37" fmla="*/ 51 h 129"/>
              <a:gd name="T38" fmla="*/ 339 w 353"/>
              <a:gd name="T39" fmla="*/ 3 h 129"/>
              <a:gd name="T40" fmla="*/ 340 w 353"/>
              <a:gd name="T41" fmla="*/ 14 h 129"/>
              <a:gd name="T42" fmla="*/ 351 w 353"/>
              <a:gd name="T43" fmla="*/ 14 h 129"/>
              <a:gd name="T44" fmla="*/ 351 w 353"/>
              <a:gd name="T45" fmla="*/ 3 h 129"/>
              <a:gd name="T46" fmla="*/ 300 w 353"/>
              <a:gd name="T47" fmla="*/ 23 h 129"/>
              <a:gd name="T48" fmla="*/ 310 w 353"/>
              <a:gd name="T49" fmla="*/ 28 h 129"/>
              <a:gd name="T50" fmla="*/ 305 w 353"/>
              <a:gd name="T51" fmla="*/ 13 h 129"/>
              <a:gd name="T52" fmla="*/ 263 w 353"/>
              <a:gd name="T53" fmla="*/ 36 h 129"/>
              <a:gd name="T54" fmla="*/ 273 w 353"/>
              <a:gd name="T55" fmla="*/ 41 h 129"/>
              <a:gd name="T56" fmla="*/ 268 w 353"/>
              <a:gd name="T57" fmla="*/ 26 h 129"/>
              <a:gd name="T58" fmla="*/ 225 w 353"/>
              <a:gd name="T59" fmla="*/ 48 h 129"/>
              <a:gd name="T60" fmla="*/ 235 w 353"/>
              <a:gd name="T61" fmla="*/ 53 h 129"/>
              <a:gd name="T62" fmla="*/ 230 w 353"/>
              <a:gd name="T63" fmla="*/ 3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3" h="129">
                <a:moveTo>
                  <a:pt x="118" y="76"/>
                </a:moveTo>
                <a:cubicBezTo>
                  <a:pt x="114" y="77"/>
                  <a:pt x="111" y="82"/>
                  <a:pt x="113" y="86"/>
                </a:cubicBezTo>
                <a:cubicBezTo>
                  <a:pt x="114" y="89"/>
                  <a:pt x="117" y="91"/>
                  <a:pt x="120" y="91"/>
                </a:cubicBezTo>
                <a:cubicBezTo>
                  <a:pt x="121" y="91"/>
                  <a:pt x="122" y="91"/>
                  <a:pt x="123" y="91"/>
                </a:cubicBezTo>
                <a:cubicBezTo>
                  <a:pt x="127" y="90"/>
                  <a:pt x="129" y="85"/>
                  <a:pt x="128" y="81"/>
                </a:cubicBezTo>
                <a:cubicBezTo>
                  <a:pt x="126" y="77"/>
                  <a:pt x="122" y="74"/>
                  <a:pt x="118" y="76"/>
                </a:cubicBezTo>
                <a:close/>
                <a:moveTo>
                  <a:pt x="80" y="88"/>
                </a:moveTo>
                <a:cubicBezTo>
                  <a:pt x="76" y="90"/>
                  <a:pt x="74" y="94"/>
                  <a:pt x="75" y="98"/>
                </a:cubicBezTo>
                <a:cubicBezTo>
                  <a:pt x="76" y="102"/>
                  <a:pt x="79" y="104"/>
                  <a:pt x="83" y="104"/>
                </a:cubicBezTo>
                <a:cubicBezTo>
                  <a:pt x="84" y="104"/>
                  <a:pt x="85" y="104"/>
                  <a:pt x="85" y="104"/>
                </a:cubicBezTo>
                <a:cubicBezTo>
                  <a:pt x="90" y="102"/>
                  <a:pt x="92" y="98"/>
                  <a:pt x="90" y="93"/>
                </a:cubicBezTo>
                <a:cubicBezTo>
                  <a:pt x="89" y="89"/>
                  <a:pt x="84" y="87"/>
                  <a:pt x="80" y="88"/>
                </a:cubicBezTo>
                <a:close/>
                <a:moveTo>
                  <a:pt x="155" y="63"/>
                </a:moveTo>
                <a:cubicBezTo>
                  <a:pt x="151" y="65"/>
                  <a:pt x="149" y="69"/>
                  <a:pt x="150" y="73"/>
                </a:cubicBezTo>
                <a:cubicBezTo>
                  <a:pt x="151" y="77"/>
                  <a:pt x="154" y="79"/>
                  <a:pt x="158" y="79"/>
                </a:cubicBezTo>
                <a:cubicBezTo>
                  <a:pt x="159" y="79"/>
                  <a:pt x="159" y="79"/>
                  <a:pt x="160" y="78"/>
                </a:cubicBezTo>
                <a:cubicBezTo>
                  <a:pt x="165" y="77"/>
                  <a:pt x="167" y="73"/>
                  <a:pt x="165" y="68"/>
                </a:cubicBezTo>
                <a:cubicBezTo>
                  <a:pt x="164" y="64"/>
                  <a:pt x="159" y="62"/>
                  <a:pt x="155" y="63"/>
                </a:cubicBezTo>
                <a:close/>
                <a:moveTo>
                  <a:pt x="2" y="115"/>
                </a:moveTo>
                <a:cubicBezTo>
                  <a:pt x="1" y="117"/>
                  <a:pt x="0" y="119"/>
                  <a:pt x="0" y="121"/>
                </a:cubicBezTo>
                <a:cubicBezTo>
                  <a:pt x="0" y="123"/>
                  <a:pt x="1" y="125"/>
                  <a:pt x="2" y="127"/>
                </a:cubicBezTo>
                <a:cubicBezTo>
                  <a:pt x="4" y="128"/>
                  <a:pt x="6" y="129"/>
                  <a:pt x="8" y="129"/>
                </a:cubicBezTo>
                <a:cubicBezTo>
                  <a:pt x="10" y="129"/>
                  <a:pt x="12" y="128"/>
                  <a:pt x="14" y="127"/>
                </a:cubicBezTo>
                <a:cubicBezTo>
                  <a:pt x="15" y="125"/>
                  <a:pt x="16" y="123"/>
                  <a:pt x="16" y="121"/>
                </a:cubicBezTo>
                <a:cubicBezTo>
                  <a:pt x="16" y="119"/>
                  <a:pt x="15" y="117"/>
                  <a:pt x="14" y="115"/>
                </a:cubicBezTo>
                <a:cubicBezTo>
                  <a:pt x="11" y="112"/>
                  <a:pt x="5" y="112"/>
                  <a:pt x="2" y="115"/>
                </a:cubicBezTo>
                <a:close/>
                <a:moveTo>
                  <a:pt x="43" y="101"/>
                </a:moveTo>
                <a:cubicBezTo>
                  <a:pt x="39" y="102"/>
                  <a:pt x="36" y="107"/>
                  <a:pt x="38" y="111"/>
                </a:cubicBezTo>
                <a:cubicBezTo>
                  <a:pt x="39" y="114"/>
                  <a:pt x="42" y="116"/>
                  <a:pt x="45" y="116"/>
                </a:cubicBezTo>
                <a:cubicBezTo>
                  <a:pt x="46" y="116"/>
                  <a:pt x="47" y="116"/>
                  <a:pt x="48" y="116"/>
                </a:cubicBezTo>
                <a:cubicBezTo>
                  <a:pt x="52" y="115"/>
                  <a:pt x="54" y="110"/>
                  <a:pt x="53" y="106"/>
                </a:cubicBezTo>
                <a:cubicBezTo>
                  <a:pt x="52" y="102"/>
                  <a:pt x="47" y="99"/>
                  <a:pt x="43" y="101"/>
                </a:cubicBezTo>
                <a:close/>
                <a:moveTo>
                  <a:pt x="193" y="51"/>
                </a:moveTo>
                <a:cubicBezTo>
                  <a:pt x="189" y="52"/>
                  <a:pt x="186" y="57"/>
                  <a:pt x="188" y="61"/>
                </a:cubicBezTo>
                <a:cubicBezTo>
                  <a:pt x="189" y="64"/>
                  <a:pt x="192" y="66"/>
                  <a:pt x="195" y="66"/>
                </a:cubicBezTo>
                <a:cubicBezTo>
                  <a:pt x="196" y="66"/>
                  <a:pt x="197" y="66"/>
                  <a:pt x="198" y="66"/>
                </a:cubicBezTo>
                <a:cubicBezTo>
                  <a:pt x="202" y="65"/>
                  <a:pt x="204" y="60"/>
                  <a:pt x="203" y="56"/>
                </a:cubicBezTo>
                <a:cubicBezTo>
                  <a:pt x="201" y="52"/>
                  <a:pt x="197" y="49"/>
                  <a:pt x="193" y="51"/>
                </a:cubicBezTo>
                <a:close/>
                <a:moveTo>
                  <a:pt x="351" y="3"/>
                </a:moveTo>
                <a:cubicBezTo>
                  <a:pt x="348" y="0"/>
                  <a:pt x="342" y="0"/>
                  <a:pt x="339" y="3"/>
                </a:cubicBezTo>
                <a:cubicBezTo>
                  <a:pt x="338" y="4"/>
                  <a:pt x="337" y="6"/>
                  <a:pt x="337" y="8"/>
                </a:cubicBezTo>
                <a:cubicBezTo>
                  <a:pt x="337" y="10"/>
                  <a:pt x="338" y="12"/>
                  <a:pt x="340" y="14"/>
                </a:cubicBezTo>
                <a:cubicBezTo>
                  <a:pt x="341" y="15"/>
                  <a:pt x="343" y="16"/>
                  <a:pt x="345" y="16"/>
                </a:cubicBezTo>
                <a:cubicBezTo>
                  <a:pt x="347" y="16"/>
                  <a:pt x="349" y="15"/>
                  <a:pt x="351" y="14"/>
                </a:cubicBezTo>
                <a:cubicBezTo>
                  <a:pt x="352" y="12"/>
                  <a:pt x="353" y="10"/>
                  <a:pt x="353" y="8"/>
                </a:cubicBezTo>
                <a:cubicBezTo>
                  <a:pt x="353" y="6"/>
                  <a:pt x="352" y="4"/>
                  <a:pt x="351" y="3"/>
                </a:cubicBezTo>
                <a:close/>
                <a:moveTo>
                  <a:pt x="305" y="13"/>
                </a:moveTo>
                <a:cubicBezTo>
                  <a:pt x="301" y="15"/>
                  <a:pt x="299" y="19"/>
                  <a:pt x="300" y="23"/>
                </a:cubicBezTo>
                <a:cubicBezTo>
                  <a:pt x="301" y="27"/>
                  <a:pt x="304" y="29"/>
                  <a:pt x="308" y="29"/>
                </a:cubicBezTo>
                <a:cubicBezTo>
                  <a:pt x="309" y="29"/>
                  <a:pt x="309" y="29"/>
                  <a:pt x="310" y="28"/>
                </a:cubicBezTo>
                <a:cubicBezTo>
                  <a:pt x="314" y="27"/>
                  <a:pt x="317" y="22"/>
                  <a:pt x="315" y="18"/>
                </a:cubicBezTo>
                <a:cubicBezTo>
                  <a:pt x="314" y="14"/>
                  <a:pt x="309" y="12"/>
                  <a:pt x="305" y="13"/>
                </a:cubicBezTo>
                <a:close/>
                <a:moveTo>
                  <a:pt x="268" y="26"/>
                </a:moveTo>
                <a:cubicBezTo>
                  <a:pt x="263" y="27"/>
                  <a:pt x="261" y="32"/>
                  <a:pt x="263" y="36"/>
                </a:cubicBezTo>
                <a:cubicBezTo>
                  <a:pt x="264" y="39"/>
                  <a:pt x="267" y="41"/>
                  <a:pt x="270" y="41"/>
                </a:cubicBezTo>
                <a:cubicBezTo>
                  <a:pt x="271" y="41"/>
                  <a:pt x="272" y="41"/>
                  <a:pt x="273" y="41"/>
                </a:cubicBezTo>
                <a:cubicBezTo>
                  <a:pt x="277" y="40"/>
                  <a:pt x="279" y="35"/>
                  <a:pt x="278" y="31"/>
                </a:cubicBezTo>
                <a:cubicBezTo>
                  <a:pt x="276" y="27"/>
                  <a:pt x="272" y="24"/>
                  <a:pt x="268" y="26"/>
                </a:cubicBezTo>
                <a:close/>
                <a:moveTo>
                  <a:pt x="230" y="38"/>
                </a:moveTo>
                <a:cubicBezTo>
                  <a:pt x="226" y="40"/>
                  <a:pt x="224" y="44"/>
                  <a:pt x="225" y="48"/>
                </a:cubicBezTo>
                <a:cubicBezTo>
                  <a:pt x="226" y="52"/>
                  <a:pt x="229" y="54"/>
                  <a:pt x="233" y="54"/>
                </a:cubicBezTo>
                <a:cubicBezTo>
                  <a:pt x="234" y="54"/>
                  <a:pt x="234" y="54"/>
                  <a:pt x="235" y="53"/>
                </a:cubicBezTo>
                <a:cubicBezTo>
                  <a:pt x="239" y="52"/>
                  <a:pt x="242" y="47"/>
                  <a:pt x="240" y="43"/>
                </a:cubicBezTo>
                <a:cubicBezTo>
                  <a:pt x="239" y="39"/>
                  <a:pt x="234" y="37"/>
                  <a:pt x="230" y="38"/>
                </a:cubicBezTo>
                <a:close/>
              </a:path>
            </a:pathLst>
          </a:custGeom>
          <a:solidFill>
            <a:srgbClr val="C00000"/>
          </a:solid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2" name="Freeform 226"/>
          <p:cNvSpPr>
            <a:spLocks noEditPoints="1"/>
          </p:cNvSpPr>
          <p:nvPr/>
        </p:nvSpPr>
        <p:spPr bwMode="auto">
          <a:xfrm>
            <a:off x="5864906" y="3386138"/>
            <a:ext cx="39382" cy="716257"/>
          </a:xfrm>
          <a:custGeom>
            <a:avLst/>
            <a:gdLst>
              <a:gd name="T0" fmla="*/ 8 w 16"/>
              <a:gd name="T1" fmla="*/ 196 h 291"/>
              <a:gd name="T2" fmla="*/ 0 w 16"/>
              <a:gd name="T3" fmla="*/ 204 h 291"/>
              <a:gd name="T4" fmla="*/ 8 w 16"/>
              <a:gd name="T5" fmla="*/ 212 h 291"/>
              <a:gd name="T6" fmla="*/ 16 w 16"/>
              <a:gd name="T7" fmla="*/ 204 h 291"/>
              <a:gd name="T8" fmla="*/ 8 w 16"/>
              <a:gd name="T9" fmla="*/ 196 h 291"/>
              <a:gd name="T10" fmla="*/ 8 w 16"/>
              <a:gd name="T11" fmla="*/ 235 h 291"/>
              <a:gd name="T12" fmla="*/ 0 w 16"/>
              <a:gd name="T13" fmla="*/ 243 h 291"/>
              <a:gd name="T14" fmla="*/ 8 w 16"/>
              <a:gd name="T15" fmla="*/ 251 h 291"/>
              <a:gd name="T16" fmla="*/ 16 w 16"/>
              <a:gd name="T17" fmla="*/ 243 h 291"/>
              <a:gd name="T18" fmla="*/ 8 w 16"/>
              <a:gd name="T19" fmla="*/ 235 h 291"/>
              <a:gd name="T20" fmla="*/ 2 w 16"/>
              <a:gd name="T21" fmla="*/ 277 h 291"/>
              <a:gd name="T22" fmla="*/ 0 w 16"/>
              <a:gd name="T23" fmla="*/ 283 h 291"/>
              <a:gd name="T24" fmla="*/ 2 w 16"/>
              <a:gd name="T25" fmla="*/ 288 h 291"/>
              <a:gd name="T26" fmla="*/ 8 w 16"/>
              <a:gd name="T27" fmla="*/ 291 h 291"/>
              <a:gd name="T28" fmla="*/ 14 w 16"/>
              <a:gd name="T29" fmla="*/ 288 h 291"/>
              <a:gd name="T30" fmla="*/ 16 w 16"/>
              <a:gd name="T31" fmla="*/ 283 h 291"/>
              <a:gd name="T32" fmla="*/ 14 w 16"/>
              <a:gd name="T33" fmla="*/ 277 h 291"/>
              <a:gd name="T34" fmla="*/ 2 w 16"/>
              <a:gd name="T35" fmla="*/ 277 h 291"/>
              <a:gd name="T36" fmla="*/ 8 w 16"/>
              <a:gd name="T37" fmla="*/ 17 h 291"/>
              <a:gd name="T38" fmla="*/ 14 w 16"/>
              <a:gd name="T39" fmla="*/ 14 h 291"/>
              <a:gd name="T40" fmla="*/ 16 w 16"/>
              <a:gd name="T41" fmla="*/ 9 h 291"/>
              <a:gd name="T42" fmla="*/ 14 w 16"/>
              <a:gd name="T43" fmla="*/ 3 h 291"/>
              <a:gd name="T44" fmla="*/ 2 w 16"/>
              <a:gd name="T45" fmla="*/ 3 h 291"/>
              <a:gd name="T46" fmla="*/ 0 w 16"/>
              <a:gd name="T47" fmla="*/ 9 h 291"/>
              <a:gd name="T48" fmla="*/ 2 w 16"/>
              <a:gd name="T49" fmla="*/ 14 h 291"/>
              <a:gd name="T50" fmla="*/ 8 w 16"/>
              <a:gd name="T51" fmla="*/ 17 h 291"/>
              <a:gd name="T52" fmla="*/ 8 w 16"/>
              <a:gd name="T53" fmla="*/ 157 h 291"/>
              <a:gd name="T54" fmla="*/ 0 w 16"/>
              <a:gd name="T55" fmla="*/ 165 h 291"/>
              <a:gd name="T56" fmla="*/ 8 w 16"/>
              <a:gd name="T57" fmla="*/ 173 h 291"/>
              <a:gd name="T58" fmla="*/ 16 w 16"/>
              <a:gd name="T59" fmla="*/ 165 h 291"/>
              <a:gd name="T60" fmla="*/ 8 w 16"/>
              <a:gd name="T61" fmla="*/ 157 h 291"/>
              <a:gd name="T62" fmla="*/ 8 w 16"/>
              <a:gd name="T63" fmla="*/ 118 h 291"/>
              <a:gd name="T64" fmla="*/ 0 w 16"/>
              <a:gd name="T65" fmla="*/ 126 h 291"/>
              <a:gd name="T66" fmla="*/ 8 w 16"/>
              <a:gd name="T67" fmla="*/ 134 h 291"/>
              <a:gd name="T68" fmla="*/ 16 w 16"/>
              <a:gd name="T69" fmla="*/ 126 h 291"/>
              <a:gd name="T70" fmla="*/ 8 w 16"/>
              <a:gd name="T71" fmla="*/ 118 h 291"/>
              <a:gd name="T72" fmla="*/ 8 w 16"/>
              <a:gd name="T73" fmla="*/ 40 h 291"/>
              <a:gd name="T74" fmla="*/ 0 w 16"/>
              <a:gd name="T75" fmla="*/ 48 h 291"/>
              <a:gd name="T76" fmla="*/ 8 w 16"/>
              <a:gd name="T77" fmla="*/ 56 h 291"/>
              <a:gd name="T78" fmla="*/ 16 w 16"/>
              <a:gd name="T79" fmla="*/ 48 h 291"/>
              <a:gd name="T80" fmla="*/ 8 w 16"/>
              <a:gd name="T81" fmla="*/ 40 h 291"/>
              <a:gd name="T82" fmla="*/ 8 w 16"/>
              <a:gd name="T83" fmla="*/ 79 h 291"/>
              <a:gd name="T84" fmla="*/ 0 w 16"/>
              <a:gd name="T85" fmla="*/ 87 h 291"/>
              <a:gd name="T86" fmla="*/ 8 w 16"/>
              <a:gd name="T87" fmla="*/ 95 h 291"/>
              <a:gd name="T88" fmla="*/ 16 w 16"/>
              <a:gd name="T89" fmla="*/ 87 h 291"/>
              <a:gd name="T90" fmla="*/ 8 w 16"/>
              <a:gd name="T91" fmla="*/ 7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 h="291">
                <a:moveTo>
                  <a:pt x="8" y="196"/>
                </a:moveTo>
                <a:cubicBezTo>
                  <a:pt x="4" y="196"/>
                  <a:pt x="0" y="200"/>
                  <a:pt x="0" y="204"/>
                </a:cubicBezTo>
                <a:cubicBezTo>
                  <a:pt x="0" y="209"/>
                  <a:pt x="4" y="212"/>
                  <a:pt x="8" y="212"/>
                </a:cubicBezTo>
                <a:cubicBezTo>
                  <a:pt x="12" y="212"/>
                  <a:pt x="16" y="209"/>
                  <a:pt x="16" y="204"/>
                </a:cubicBezTo>
                <a:cubicBezTo>
                  <a:pt x="16" y="200"/>
                  <a:pt x="12" y="196"/>
                  <a:pt x="8" y="196"/>
                </a:cubicBezTo>
                <a:close/>
                <a:moveTo>
                  <a:pt x="8" y="235"/>
                </a:moveTo>
                <a:cubicBezTo>
                  <a:pt x="4" y="235"/>
                  <a:pt x="0" y="239"/>
                  <a:pt x="0" y="243"/>
                </a:cubicBezTo>
                <a:cubicBezTo>
                  <a:pt x="0" y="248"/>
                  <a:pt x="4" y="251"/>
                  <a:pt x="8" y="251"/>
                </a:cubicBezTo>
                <a:cubicBezTo>
                  <a:pt x="12" y="251"/>
                  <a:pt x="16" y="248"/>
                  <a:pt x="16" y="243"/>
                </a:cubicBezTo>
                <a:cubicBezTo>
                  <a:pt x="16" y="239"/>
                  <a:pt x="12" y="235"/>
                  <a:pt x="8" y="235"/>
                </a:cubicBezTo>
                <a:close/>
                <a:moveTo>
                  <a:pt x="2" y="277"/>
                </a:moveTo>
                <a:cubicBezTo>
                  <a:pt x="1" y="278"/>
                  <a:pt x="0" y="281"/>
                  <a:pt x="0" y="283"/>
                </a:cubicBezTo>
                <a:cubicBezTo>
                  <a:pt x="0" y="285"/>
                  <a:pt x="1" y="287"/>
                  <a:pt x="2" y="288"/>
                </a:cubicBezTo>
                <a:cubicBezTo>
                  <a:pt x="4" y="290"/>
                  <a:pt x="6" y="291"/>
                  <a:pt x="8" y="291"/>
                </a:cubicBezTo>
                <a:cubicBezTo>
                  <a:pt x="10" y="291"/>
                  <a:pt x="12" y="290"/>
                  <a:pt x="14" y="288"/>
                </a:cubicBezTo>
                <a:cubicBezTo>
                  <a:pt x="15" y="287"/>
                  <a:pt x="16" y="285"/>
                  <a:pt x="16" y="283"/>
                </a:cubicBezTo>
                <a:cubicBezTo>
                  <a:pt x="16" y="281"/>
                  <a:pt x="15" y="278"/>
                  <a:pt x="14" y="277"/>
                </a:cubicBezTo>
                <a:cubicBezTo>
                  <a:pt x="11" y="274"/>
                  <a:pt x="5" y="274"/>
                  <a:pt x="2" y="277"/>
                </a:cubicBezTo>
                <a:close/>
                <a:moveTo>
                  <a:pt x="8" y="17"/>
                </a:moveTo>
                <a:cubicBezTo>
                  <a:pt x="10" y="17"/>
                  <a:pt x="12" y="16"/>
                  <a:pt x="14" y="14"/>
                </a:cubicBezTo>
                <a:cubicBezTo>
                  <a:pt x="15" y="13"/>
                  <a:pt x="16" y="11"/>
                  <a:pt x="16" y="9"/>
                </a:cubicBezTo>
                <a:cubicBezTo>
                  <a:pt x="16" y="7"/>
                  <a:pt x="15" y="4"/>
                  <a:pt x="14" y="3"/>
                </a:cubicBezTo>
                <a:cubicBezTo>
                  <a:pt x="11" y="0"/>
                  <a:pt x="5" y="0"/>
                  <a:pt x="2" y="3"/>
                </a:cubicBezTo>
                <a:cubicBezTo>
                  <a:pt x="1" y="4"/>
                  <a:pt x="0" y="7"/>
                  <a:pt x="0" y="9"/>
                </a:cubicBezTo>
                <a:cubicBezTo>
                  <a:pt x="0" y="11"/>
                  <a:pt x="1" y="13"/>
                  <a:pt x="2" y="14"/>
                </a:cubicBezTo>
                <a:cubicBezTo>
                  <a:pt x="4" y="16"/>
                  <a:pt x="6" y="17"/>
                  <a:pt x="8" y="17"/>
                </a:cubicBezTo>
                <a:close/>
                <a:moveTo>
                  <a:pt x="8" y="157"/>
                </a:moveTo>
                <a:cubicBezTo>
                  <a:pt x="4" y="157"/>
                  <a:pt x="0" y="161"/>
                  <a:pt x="0" y="165"/>
                </a:cubicBezTo>
                <a:cubicBezTo>
                  <a:pt x="0" y="170"/>
                  <a:pt x="4" y="173"/>
                  <a:pt x="8" y="173"/>
                </a:cubicBezTo>
                <a:cubicBezTo>
                  <a:pt x="12" y="173"/>
                  <a:pt x="16" y="170"/>
                  <a:pt x="16" y="165"/>
                </a:cubicBezTo>
                <a:cubicBezTo>
                  <a:pt x="16" y="161"/>
                  <a:pt x="12" y="157"/>
                  <a:pt x="8" y="157"/>
                </a:cubicBezTo>
                <a:close/>
                <a:moveTo>
                  <a:pt x="8" y="118"/>
                </a:moveTo>
                <a:cubicBezTo>
                  <a:pt x="4" y="118"/>
                  <a:pt x="0" y="122"/>
                  <a:pt x="0" y="126"/>
                </a:cubicBezTo>
                <a:cubicBezTo>
                  <a:pt x="0" y="130"/>
                  <a:pt x="4" y="134"/>
                  <a:pt x="8" y="134"/>
                </a:cubicBezTo>
                <a:cubicBezTo>
                  <a:pt x="12" y="134"/>
                  <a:pt x="16" y="130"/>
                  <a:pt x="16" y="126"/>
                </a:cubicBezTo>
                <a:cubicBezTo>
                  <a:pt x="16" y="122"/>
                  <a:pt x="12" y="118"/>
                  <a:pt x="8" y="118"/>
                </a:cubicBezTo>
                <a:close/>
                <a:moveTo>
                  <a:pt x="8" y="40"/>
                </a:moveTo>
                <a:cubicBezTo>
                  <a:pt x="4" y="40"/>
                  <a:pt x="0" y="43"/>
                  <a:pt x="0" y="48"/>
                </a:cubicBezTo>
                <a:cubicBezTo>
                  <a:pt x="0" y="52"/>
                  <a:pt x="4" y="56"/>
                  <a:pt x="8" y="56"/>
                </a:cubicBezTo>
                <a:cubicBezTo>
                  <a:pt x="12" y="56"/>
                  <a:pt x="16" y="52"/>
                  <a:pt x="16" y="48"/>
                </a:cubicBezTo>
                <a:cubicBezTo>
                  <a:pt x="16" y="43"/>
                  <a:pt x="12" y="40"/>
                  <a:pt x="8" y="40"/>
                </a:cubicBezTo>
                <a:close/>
                <a:moveTo>
                  <a:pt x="8" y="79"/>
                </a:moveTo>
                <a:cubicBezTo>
                  <a:pt x="4" y="79"/>
                  <a:pt x="0" y="82"/>
                  <a:pt x="0" y="87"/>
                </a:cubicBezTo>
                <a:cubicBezTo>
                  <a:pt x="0" y="91"/>
                  <a:pt x="4" y="95"/>
                  <a:pt x="8" y="95"/>
                </a:cubicBezTo>
                <a:cubicBezTo>
                  <a:pt x="12" y="95"/>
                  <a:pt x="16" y="91"/>
                  <a:pt x="16" y="87"/>
                </a:cubicBezTo>
                <a:cubicBezTo>
                  <a:pt x="16" y="82"/>
                  <a:pt x="12" y="79"/>
                  <a:pt x="8" y="79"/>
                </a:cubicBezTo>
                <a:close/>
              </a:path>
            </a:pathLst>
          </a:custGeom>
          <a:solidFill>
            <a:srgbClr val="C00000"/>
          </a:solid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3" name="Freeform 227"/>
          <p:cNvSpPr/>
          <p:nvPr/>
        </p:nvSpPr>
        <p:spPr bwMode="auto">
          <a:xfrm>
            <a:off x="3835512" y="3373831"/>
            <a:ext cx="4098172" cy="3482830"/>
          </a:xfrm>
          <a:custGeom>
            <a:avLst/>
            <a:gdLst>
              <a:gd name="T0" fmla="*/ 1655 w 1666"/>
              <a:gd name="T1" fmla="*/ 693 h 1415"/>
              <a:gd name="T2" fmla="*/ 1576 w 1666"/>
              <a:gd name="T3" fmla="*/ 456 h 1415"/>
              <a:gd name="T4" fmla="*/ 1418 w 1666"/>
              <a:gd name="T5" fmla="*/ 240 h 1415"/>
              <a:gd name="T6" fmla="*/ 1216 w 1666"/>
              <a:gd name="T7" fmla="*/ 93 h 1415"/>
              <a:gd name="T8" fmla="*/ 958 w 1666"/>
              <a:gd name="T9" fmla="*/ 9 h 1415"/>
              <a:gd name="T10" fmla="*/ 833 w 1666"/>
              <a:gd name="T11" fmla="*/ 0 h 1415"/>
              <a:gd name="T12" fmla="*/ 708 w 1666"/>
              <a:gd name="T13" fmla="*/ 9 h 1415"/>
              <a:gd name="T14" fmla="*/ 450 w 1666"/>
              <a:gd name="T15" fmla="*/ 93 h 1415"/>
              <a:gd name="T16" fmla="*/ 248 w 1666"/>
              <a:gd name="T17" fmla="*/ 240 h 1415"/>
              <a:gd name="T18" fmla="*/ 90 w 1666"/>
              <a:gd name="T19" fmla="*/ 456 h 1415"/>
              <a:gd name="T20" fmla="*/ 11 w 1666"/>
              <a:gd name="T21" fmla="*/ 693 h 1415"/>
              <a:gd name="T22" fmla="*/ 0 w 1666"/>
              <a:gd name="T23" fmla="*/ 833 h 1415"/>
              <a:gd name="T24" fmla="*/ 237 w 1666"/>
              <a:gd name="T25" fmla="*/ 1415 h 1415"/>
              <a:gd name="T26" fmla="*/ 271 w 1666"/>
              <a:gd name="T27" fmla="*/ 1415 h 1415"/>
              <a:gd name="T28" fmla="*/ 24 w 1666"/>
              <a:gd name="T29" fmla="*/ 833 h 1415"/>
              <a:gd name="T30" fmla="*/ 35 w 1666"/>
              <a:gd name="T31" fmla="*/ 699 h 1415"/>
              <a:gd name="T32" fmla="*/ 65 w 1666"/>
              <a:gd name="T33" fmla="*/ 576 h 1415"/>
              <a:gd name="T34" fmla="*/ 112 w 1666"/>
              <a:gd name="T35" fmla="*/ 465 h 1415"/>
              <a:gd name="T36" fmla="*/ 264 w 1666"/>
              <a:gd name="T37" fmla="*/ 258 h 1415"/>
              <a:gd name="T38" fmla="*/ 359 w 1666"/>
              <a:gd name="T39" fmla="*/ 178 h 1415"/>
              <a:gd name="T40" fmla="*/ 463 w 1666"/>
              <a:gd name="T41" fmla="*/ 113 h 1415"/>
              <a:gd name="T42" fmla="*/ 710 w 1666"/>
              <a:gd name="T43" fmla="*/ 33 h 1415"/>
              <a:gd name="T44" fmla="*/ 833 w 1666"/>
              <a:gd name="T45" fmla="*/ 24 h 1415"/>
              <a:gd name="T46" fmla="*/ 956 w 1666"/>
              <a:gd name="T47" fmla="*/ 33 h 1415"/>
              <a:gd name="T48" fmla="*/ 1203 w 1666"/>
              <a:gd name="T49" fmla="*/ 113 h 1415"/>
              <a:gd name="T50" fmla="*/ 1307 w 1666"/>
              <a:gd name="T51" fmla="*/ 178 h 1415"/>
              <a:gd name="T52" fmla="*/ 1402 w 1666"/>
              <a:gd name="T53" fmla="*/ 258 h 1415"/>
              <a:gd name="T54" fmla="*/ 1554 w 1666"/>
              <a:gd name="T55" fmla="*/ 465 h 1415"/>
              <a:gd name="T56" fmla="*/ 1601 w 1666"/>
              <a:gd name="T57" fmla="*/ 576 h 1415"/>
              <a:gd name="T58" fmla="*/ 1631 w 1666"/>
              <a:gd name="T59" fmla="*/ 699 h 1415"/>
              <a:gd name="T60" fmla="*/ 1642 w 1666"/>
              <a:gd name="T61" fmla="*/ 833 h 1415"/>
              <a:gd name="T62" fmla="*/ 1395 w 1666"/>
              <a:gd name="T63" fmla="*/ 1415 h 1415"/>
              <a:gd name="T64" fmla="*/ 1429 w 1666"/>
              <a:gd name="T65" fmla="*/ 1415 h 1415"/>
              <a:gd name="T66" fmla="*/ 1666 w 1666"/>
              <a:gd name="T67" fmla="*/ 833 h 1415"/>
              <a:gd name="T68" fmla="*/ 1655 w 1666"/>
              <a:gd name="T69" fmla="*/ 693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6" h="1415">
                <a:moveTo>
                  <a:pt x="1655" y="693"/>
                </a:moveTo>
                <a:cubicBezTo>
                  <a:pt x="1640" y="609"/>
                  <a:pt x="1614" y="530"/>
                  <a:pt x="1576" y="456"/>
                </a:cubicBezTo>
                <a:cubicBezTo>
                  <a:pt x="1535" y="376"/>
                  <a:pt x="1481" y="303"/>
                  <a:pt x="1418" y="240"/>
                </a:cubicBezTo>
                <a:cubicBezTo>
                  <a:pt x="1358" y="181"/>
                  <a:pt x="1290" y="132"/>
                  <a:pt x="1216" y="93"/>
                </a:cubicBezTo>
                <a:cubicBezTo>
                  <a:pt x="1136" y="52"/>
                  <a:pt x="1050" y="23"/>
                  <a:pt x="958" y="9"/>
                </a:cubicBezTo>
                <a:cubicBezTo>
                  <a:pt x="917" y="3"/>
                  <a:pt x="875" y="0"/>
                  <a:pt x="833" y="0"/>
                </a:cubicBezTo>
                <a:cubicBezTo>
                  <a:pt x="791" y="0"/>
                  <a:pt x="749" y="3"/>
                  <a:pt x="708" y="9"/>
                </a:cubicBezTo>
                <a:cubicBezTo>
                  <a:pt x="616" y="23"/>
                  <a:pt x="530" y="52"/>
                  <a:pt x="450" y="93"/>
                </a:cubicBezTo>
                <a:cubicBezTo>
                  <a:pt x="376" y="132"/>
                  <a:pt x="308" y="181"/>
                  <a:pt x="248" y="240"/>
                </a:cubicBezTo>
                <a:cubicBezTo>
                  <a:pt x="185" y="303"/>
                  <a:pt x="131" y="376"/>
                  <a:pt x="90" y="456"/>
                </a:cubicBezTo>
                <a:cubicBezTo>
                  <a:pt x="52" y="530"/>
                  <a:pt x="26" y="609"/>
                  <a:pt x="11" y="693"/>
                </a:cubicBezTo>
                <a:cubicBezTo>
                  <a:pt x="4" y="738"/>
                  <a:pt x="0" y="785"/>
                  <a:pt x="0" y="833"/>
                </a:cubicBezTo>
                <a:cubicBezTo>
                  <a:pt x="0" y="1059"/>
                  <a:pt x="90" y="1265"/>
                  <a:pt x="237" y="1415"/>
                </a:cubicBezTo>
                <a:cubicBezTo>
                  <a:pt x="271" y="1415"/>
                  <a:pt x="271" y="1415"/>
                  <a:pt x="271" y="1415"/>
                </a:cubicBezTo>
                <a:cubicBezTo>
                  <a:pt x="118" y="1268"/>
                  <a:pt x="24" y="1061"/>
                  <a:pt x="24" y="833"/>
                </a:cubicBezTo>
                <a:cubicBezTo>
                  <a:pt x="24" y="788"/>
                  <a:pt x="27" y="743"/>
                  <a:pt x="35" y="699"/>
                </a:cubicBezTo>
                <a:cubicBezTo>
                  <a:pt x="42" y="657"/>
                  <a:pt x="52" y="616"/>
                  <a:pt x="65" y="576"/>
                </a:cubicBezTo>
                <a:cubicBezTo>
                  <a:pt x="78" y="538"/>
                  <a:pt x="94" y="501"/>
                  <a:pt x="112" y="465"/>
                </a:cubicBezTo>
                <a:cubicBezTo>
                  <a:pt x="152" y="388"/>
                  <a:pt x="203" y="319"/>
                  <a:pt x="264" y="258"/>
                </a:cubicBezTo>
                <a:cubicBezTo>
                  <a:pt x="293" y="229"/>
                  <a:pt x="325" y="202"/>
                  <a:pt x="359" y="178"/>
                </a:cubicBezTo>
                <a:cubicBezTo>
                  <a:pt x="392" y="154"/>
                  <a:pt x="427" y="132"/>
                  <a:pt x="463" y="113"/>
                </a:cubicBezTo>
                <a:cubicBezTo>
                  <a:pt x="539" y="74"/>
                  <a:pt x="622" y="46"/>
                  <a:pt x="710" y="33"/>
                </a:cubicBezTo>
                <a:cubicBezTo>
                  <a:pt x="750" y="27"/>
                  <a:pt x="791" y="24"/>
                  <a:pt x="833" y="24"/>
                </a:cubicBezTo>
                <a:cubicBezTo>
                  <a:pt x="875" y="24"/>
                  <a:pt x="916" y="27"/>
                  <a:pt x="956" y="33"/>
                </a:cubicBezTo>
                <a:cubicBezTo>
                  <a:pt x="1044" y="46"/>
                  <a:pt x="1127" y="74"/>
                  <a:pt x="1203" y="113"/>
                </a:cubicBezTo>
                <a:cubicBezTo>
                  <a:pt x="1239" y="132"/>
                  <a:pt x="1274" y="154"/>
                  <a:pt x="1307" y="178"/>
                </a:cubicBezTo>
                <a:cubicBezTo>
                  <a:pt x="1341" y="202"/>
                  <a:pt x="1373" y="229"/>
                  <a:pt x="1402" y="258"/>
                </a:cubicBezTo>
                <a:cubicBezTo>
                  <a:pt x="1463" y="319"/>
                  <a:pt x="1514" y="388"/>
                  <a:pt x="1554" y="465"/>
                </a:cubicBezTo>
                <a:cubicBezTo>
                  <a:pt x="1572" y="501"/>
                  <a:pt x="1588" y="538"/>
                  <a:pt x="1601" y="576"/>
                </a:cubicBezTo>
                <a:cubicBezTo>
                  <a:pt x="1614" y="616"/>
                  <a:pt x="1624" y="657"/>
                  <a:pt x="1631" y="699"/>
                </a:cubicBezTo>
                <a:cubicBezTo>
                  <a:pt x="1639" y="743"/>
                  <a:pt x="1642" y="788"/>
                  <a:pt x="1642" y="833"/>
                </a:cubicBezTo>
                <a:cubicBezTo>
                  <a:pt x="1642" y="1061"/>
                  <a:pt x="1547" y="1268"/>
                  <a:pt x="1395" y="1415"/>
                </a:cubicBezTo>
                <a:cubicBezTo>
                  <a:pt x="1429" y="1415"/>
                  <a:pt x="1429" y="1415"/>
                  <a:pt x="1429" y="1415"/>
                </a:cubicBezTo>
                <a:cubicBezTo>
                  <a:pt x="1576" y="1265"/>
                  <a:pt x="1666" y="1059"/>
                  <a:pt x="1666" y="833"/>
                </a:cubicBezTo>
                <a:cubicBezTo>
                  <a:pt x="1666" y="785"/>
                  <a:pt x="1662" y="738"/>
                  <a:pt x="1655" y="693"/>
                </a:cubicBezTo>
                <a:close/>
              </a:path>
            </a:pathLst>
          </a:custGeom>
          <a:solidFill>
            <a:schemeClr val="accent5">
              <a:lumMod val="60000"/>
              <a:lumOff val="40000"/>
            </a:schemeClr>
          </a:solid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4" name="Oval 229"/>
          <p:cNvSpPr>
            <a:spLocks noChangeArrowheads="1"/>
          </p:cNvSpPr>
          <p:nvPr/>
        </p:nvSpPr>
        <p:spPr bwMode="auto">
          <a:xfrm>
            <a:off x="3665677" y="4486368"/>
            <a:ext cx="614111" cy="612880"/>
          </a:xfrm>
          <a:prstGeom prst="ellipse">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sz="24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1</a:t>
            </a:r>
          </a:p>
        </p:txBody>
      </p:sp>
      <p:sp>
        <p:nvSpPr>
          <p:cNvPr id="166" name="Oval 235"/>
          <p:cNvSpPr>
            <a:spLocks noChangeArrowheads="1"/>
          </p:cNvSpPr>
          <p:nvPr/>
        </p:nvSpPr>
        <p:spPr bwMode="auto">
          <a:xfrm>
            <a:off x="5576926" y="3100620"/>
            <a:ext cx="615341" cy="612880"/>
          </a:xfrm>
          <a:prstGeom prst="ellipse">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sz="24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2</a:t>
            </a:r>
          </a:p>
        </p:txBody>
      </p:sp>
      <p:sp>
        <p:nvSpPr>
          <p:cNvPr id="168" name="Oval 241"/>
          <p:cNvSpPr>
            <a:spLocks noChangeArrowheads="1"/>
          </p:cNvSpPr>
          <p:nvPr/>
        </p:nvSpPr>
        <p:spPr bwMode="auto">
          <a:xfrm>
            <a:off x="7489406" y="4486368"/>
            <a:ext cx="614111" cy="612880"/>
          </a:xfrm>
          <a:prstGeom prst="ellipse">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en-US" sz="24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3</a:t>
            </a:r>
          </a:p>
        </p:txBody>
      </p:sp>
      <p:grpSp>
        <p:nvGrpSpPr>
          <p:cNvPr id="169" name="组合 168"/>
          <p:cNvGrpSpPr/>
          <p:nvPr/>
        </p:nvGrpSpPr>
        <p:grpSpPr>
          <a:xfrm>
            <a:off x="5010813" y="4227924"/>
            <a:ext cx="1700803" cy="1302061"/>
            <a:chOff x="4862879" y="3138659"/>
            <a:chExt cx="2406427" cy="1842258"/>
          </a:xfrm>
          <a:solidFill>
            <a:srgbClr val="C00000"/>
          </a:solidFill>
        </p:grpSpPr>
        <p:grpSp>
          <p:nvGrpSpPr>
            <p:cNvPr id="170" name="Group 5"/>
            <p:cNvGrpSpPr/>
            <p:nvPr/>
          </p:nvGrpSpPr>
          <p:grpSpPr>
            <a:xfrm>
              <a:off x="4862879" y="3138659"/>
              <a:ext cx="2371602" cy="1730817"/>
              <a:chOff x="3444876" y="3467100"/>
              <a:chExt cx="2162175" cy="1577975"/>
            </a:xfrm>
            <a:grpFill/>
          </p:grpSpPr>
          <p:sp>
            <p:nvSpPr>
              <p:cNvPr id="172" name="Freeform 219"/>
              <p:cNvSpPr/>
              <p:nvPr/>
            </p:nvSpPr>
            <p:spPr bwMode="auto">
              <a:xfrm>
                <a:off x="4003676" y="3756025"/>
                <a:ext cx="749300" cy="676275"/>
              </a:xfrm>
              <a:custGeom>
                <a:avLst/>
                <a:gdLst>
                  <a:gd name="T0" fmla="*/ 147 w 236"/>
                  <a:gd name="T1" fmla="*/ 7 h 213"/>
                  <a:gd name="T2" fmla="*/ 99 w 236"/>
                  <a:gd name="T3" fmla="*/ 51 h 213"/>
                  <a:gd name="T4" fmla="*/ 97 w 236"/>
                  <a:gd name="T5" fmla="*/ 60 h 213"/>
                  <a:gd name="T6" fmla="*/ 88 w 236"/>
                  <a:gd name="T7" fmla="*/ 60 h 213"/>
                  <a:gd name="T8" fmla="*/ 16 w 236"/>
                  <a:gd name="T9" fmla="*/ 86 h 213"/>
                  <a:gd name="T10" fmla="*/ 0 w 236"/>
                  <a:gd name="T11" fmla="*/ 133 h 213"/>
                  <a:gd name="T12" fmla="*/ 93 w 236"/>
                  <a:gd name="T13" fmla="*/ 213 h 213"/>
                  <a:gd name="T14" fmla="*/ 113 w 236"/>
                  <a:gd name="T15" fmla="*/ 181 h 213"/>
                  <a:gd name="T16" fmla="*/ 185 w 236"/>
                  <a:gd name="T17" fmla="*/ 157 h 213"/>
                  <a:gd name="T18" fmla="*/ 215 w 236"/>
                  <a:gd name="T19" fmla="*/ 132 h 213"/>
                  <a:gd name="T20" fmla="*/ 217 w 236"/>
                  <a:gd name="T21" fmla="*/ 131 h 213"/>
                  <a:gd name="T22" fmla="*/ 236 w 236"/>
                  <a:gd name="T23" fmla="*/ 38 h 213"/>
                  <a:gd name="T24" fmla="*/ 147 w 236"/>
                  <a:gd name="T25" fmla="*/ 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6" h="213">
                    <a:moveTo>
                      <a:pt x="147" y="7"/>
                    </a:moveTo>
                    <a:cubicBezTo>
                      <a:pt x="108" y="14"/>
                      <a:pt x="99" y="51"/>
                      <a:pt x="99" y="51"/>
                    </a:cubicBezTo>
                    <a:cubicBezTo>
                      <a:pt x="97" y="60"/>
                      <a:pt x="97" y="60"/>
                      <a:pt x="97" y="60"/>
                    </a:cubicBezTo>
                    <a:cubicBezTo>
                      <a:pt x="88" y="60"/>
                      <a:pt x="88" y="60"/>
                      <a:pt x="88" y="60"/>
                    </a:cubicBezTo>
                    <a:cubicBezTo>
                      <a:pt x="55" y="60"/>
                      <a:pt x="31" y="69"/>
                      <a:pt x="16" y="86"/>
                    </a:cubicBezTo>
                    <a:cubicBezTo>
                      <a:pt x="2" y="102"/>
                      <a:pt x="0" y="122"/>
                      <a:pt x="0" y="133"/>
                    </a:cubicBezTo>
                    <a:cubicBezTo>
                      <a:pt x="37" y="145"/>
                      <a:pt x="74" y="188"/>
                      <a:pt x="93" y="213"/>
                    </a:cubicBezTo>
                    <a:cubicBezTo>
                      <a:pt x="97" y="202"/>
                      <a:pt x="103" y="191"/>
                      <a:pt x="113" y="181"/>
                    </a:cubicBezTo>
                    <a:cubicBezTo>
                      <a:pt x="130" y="164"/>
                      <a:pt x="154" y="156"/>
                      <a:pt x="185" y="157"/>
                    </a:cubicBezTo>
                    <a:cubicBezTo>
                      <a:pt x="190" y="151"/>
                      <a:pt x="200" y="140"/>
                      <a:pt x="215" y="132"/>
                    </a:cubicBezTo>
                    <a:cubicBezTo>
                      <a:pt x="216" y="132"/>
                      <a:pt x="216" y="131"/>
                      <a:pt x="217" y="131"/>
                    </a:cubicBezTo>
                    <a:cubicBezTo>
                      <a:pt x="212" y="112"/>
                      <a:pt x="208" y="70"/>
                      <a:pt x="236" y="38"/>
                    </a:cubicBezTo>
                    <a:cubicBezTo>
                      <a:pt x="216" y="18"/>
                      <a:pt x="185" y="0"/>
                      <a:pt x="147" y="7"/>
                    </a:cubicBezTo>
                    <a:close/>
                  </a:path>
                </a:pathLst>
              </a:custGeom>
              <a:grp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3" name="Freeform 220"/>
              <p:cNvSpPr/>
              <p:nvPr/>
            </p:nvSpPr>
            <p:spPr bwMode="auto">
              <a:xfrm>
                <a:off x="3444876" y="3467100"/>
                <a:ext cx="2162175" cy="1577975"/>
              </a:xfrm>
              <a:custGeom>
                <a:avLst/>
                <a:gdLst>
                  <a:gd name="T0" fmla="*/ 596 w 681"/>
                  <a:gd name="T1" fmla="*/ 117 h 497"/>
                  <a:gd name="T2" fmla="*/ 400 w 681"/>
                  <a:gd name="T3" fmla="*/ 44 h 497"/>
                  <a:gd name="T4" fmla="*/ 225 w 681"/>
                  <a:gd name="T5" fmla="*/ 78 h 497"/>
                  <a:gd name="T6" fmla="*/ 85 w 681"/>
                  <a:gd name="T7" fmla="*/ 184 h 497"/>
                  <a:gd name="T8" fmla="*/ 49 w 681"/>
                  <a:gd name="T9" fmla="*/ 355 h 497"/>
                  <a:gd name="T10" fmla="*/ 220 w 681"/>
                  <a:gd name="T11" fmla="*/ 405 h 497"/>
                  <a:gd name="T12" fmla="*/ 261 w 681"/>
                  <a:gd name="T13" fmla="*/ 330 h 497"/>
                  <a:gd name="T14" fmla="*/ 162 w 681"/>
                  <a:gd name="T15" fmla="*/ 243 h 497"/>
                  <a:gd name="T16" fmla="*/ 112 w 681"/>
                  <a:gd name="T17" fmla="*/ 260 h 497"/>
                  <a:gd name="T18" fmla="*/ 109 w 681"/>
                  <a:gd name="T19" fmla="*/ 310 h 497"/>
                  <a:gd name="T20" fmla="*/ 172 w 681"/>
                  <a:gd name="T21" fmla="*/ 330 h 497"/>
                  <a:gd name="T22" fmla="*/ 186 w 681"/>
                  <a:gd name="T23" fmla="*/ 337 h 497"/>
                  <a:gd name="T24" fmla="*/ 180 w 681"/>
                  <a:gd name="T25" fmla="*/ 351 h 497"/>
                  <a:gd name="T26" fmla="*/ 150 w 681"/>
                  <a:gd name="T27" fmla="*/ 356 h 497"/>
                  <a:gd name="T28" fmla="*/ 90 w 681"/>
                  <a:gd name="T29" fmla="*/ 320 h 497"/>
                  <a:gd name="T30" fmla="*/ 94 w 681"/>
                  <a:gd name="T31" fmla="*/ 247 h 497"/>
                  <a:gd name="T32" fmla="*/ 153 w 681"/>
                  <a:gd name="T33" fmla="*/ 220 h 497"/>
                  <a:gd name="T34" fmla="*/ 175 w 681"/>
                  <a:gd name="T35" fmla="*/ 162 h 497"/>
                  <a:gd name="T36" fmla="*/ 256 w 681"/>
                  <a:gd name="T37" fmla="*/ 129 h 497"/>
                  <a:gd name="T38" fmla="*/ 319 w 681"/>
                  <a:gd name="T39" fmla="*/ 76 h 497"/>
                  <a:gd name="T40" fmla="*/ 429 w 681"/>
                  <a:gd name="T41" fmla="*/ 114 h 497"/>
                  <a:gd name="T42" fmla="*/ 526 w 681"/>
                  <a:gd name="T43" fmla="*/ 99 h 497"/>
                  <a:gd name="T44" fmla="*/ 583 w 681"/>
                  <a:gd name="T45" fmla="*/ 178 h 497"/>
                  <a:gd name="T46" fmla="*/ 616 w 681"/>
                  <a:gd name="T47" fmla="*/ 206 h 497"/>
                  <a:gd name="T48" fmla="*/ 621 w 681"/>
                  <a:gd name="T49" fmla="*/ 267 h 497"/>
                  <a:gd name="T50" fmla="*/ 532 w 681"/>
                  <a:gd name="T51" fmla="*/ 313 h 497"/>
                  <a:gd name="T52" fmla="*/ 462 w 681"/>
                  <a:gd name="T53" fmla="*/ 325 h 497"/>
                  <a:gd name="T54" fmla="*/ 416 w 681"/>
                  <a:gd name="T55" fmla="*/ 368 h 497"/>
                  <a:gd name="T56" fmla="*/ 365 w 681"/>
                  <a:gd name="T57" fmla="*/ 407 h 497"/>
                  <a:gd name="T58" fmla="*/ 363 w 681"/>
                  <a:gd name="T59" fmla="*/ 407 h 497"/>
                  <a:gd name="T60" fmla="*/ 324 w 681"/>
                  <a:gd name="T61" fmla="*/ 388 h 497"/>
                  <a:gd name="T62" fmla="*/ 324 w 681"/>
                  <a:gd name="T63" fmla="*/ 372 h 497"/>
                  <a:gd name="T64" fmla="*/ 340 w 681"/>
                  <a:gd name="T65" fmla="*/ 372 h 497"/>
                  <a:gd name="T66" fmla="*/ 364 w 681"/>
                  <a:gd name="T67" fmla="*/ 385 h 497"/>
                  <a:gd name="T68" fmla="*/ 399 w 681"/>
                  <a:gd name="T69" fmla="*/ 354 h 497"/>
                  <a:gd name="T70" fmla="*/ 450 w 681"/>
                  <a:gd name="T71" fmla="*/ 305 h 497"/>
                  <a:gd name="T72" fmla="*/ 532 w 681"/>
                  <a:gd name="T73" fmla="*/ 290 h 497"/>
                  <a:gd name="T74" fmla="*/ 600 w 681"/>
                  <a:gd name="T75" fmla="*/ 261 h 497"/>
                  <a:gd name="T76" fmla="*/ 597 w 681"/>
                  <a:gd name="T77" fmla="*/ 217 h 497"/>
                  <a:gd name="T78" fmla="*/ 570 w 681"/>
                  <a:gd name="T79" fmla="*/ 198 h 497"/>
                  <a:gd name="T80" fmla="*/ 563 w 681"/>
                  <a:gd name="T81" fmla="*/ 196 h 497"/>
                  <a:gd name="T82" fmla="*/ 562 w 681"/>
                  <a:gd name="T83" fmla="*/ 188 h 497"/>
                  <a:gd name="T84" fmla="*/ 518 w 681"/>
                  <a:gd name="T85" fmla="*/ 120 h 497"/>
                  <a:gd name="T86" fmla="*/ 436 w 681"/>
                  <a:gd name="T87" fmla="*/ 136 h 497"/>
                  <a:gd name="T88" fmla="*/ 414 w 681"/>
                  <a:gd name="T89" fmla="*/ 214 h 497"/>
                  <a:gd name="T90" fmla="*/ 488 w 681"/>
                  <a:gd name="T91" fmla="*/ 219 h 497"/>
                  <a:gd name="T92" fmla="*/ 494 w 681"/>
                  <a:gd name="T93" fmla="*/ 234 h 497"/>
                  <a:gd name="T94" fmla="*/ 479 w 681"/>
                  <a:gd name="T95" fmla="*/ 240 h 497"/>
                  <a:gd name="T96" fmla="*/ 376 w 681"/>
                  <a:gd name="T97" fmla="*/ 265 h 497"/>
                  <a:gd name="T98" fmla="*/ 372 w 681"/>
                  <a:gd name="T99" fmla="*/ 270 h 497"/>
                  <a:gd name="T100" fmla="*/ 366 w 681"/>
                  <a:gd name="T101" fmla="*/ 270 h 497"/>
                  <a:gd name="T102" fmla="*/ 305 w 681"/>
                  <a:gd name="T103" fmla="*/ 288 h 497"/>
                  <a:gd name="T104" fmla="*/ 287 w 681"/>
                  <a:gd name="T105" fmla="*/ 334 h 497"/>
                  <a:gd name="T106" fmla="*/ 287 w 681"/>
                  <a:gd name="T107" fmla="*/ 340 h 497"/>
                  <a:gd name="T108" fmla="*/ 282 w 681"/>
                  <a:gd name="T109" fmla="*/ 344 h 497"/>
                  <a:gd name="T110" fmla="*/ 243 w 681"/>
                  <a:gd name="T111" fmla="*/ 421 h 497"/>
                  <a:gd name="T112" fmla="*/ 281 w 681"/>
                  <a:gd name="T113" fmla="*/ 467 h 497"/>
                  <a:gd name="T114" fmla="*/ 366 w 681"/>
                  <a:gd name="T115" fmla="*/ 456 h 497"/>
                  <a:gd name="T116" fmla="*/ 534 w 681"/>
                  <a:gd name="T117" fmla="*/ 367 h 497"/>
                  <a:gd name="T118" fmla="*/ 679 w 681"/>
                  <a:gd name="T119" fmla="*/ 261 h 497"/>
                  <a:gd name="T120" fmla="*/ 596 w 681"/>
                  <a:gd name="T121" fmla="*/ 11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1" h="497">
                    <a:moveTo>
                      <a:pt x="596" y="117"/>
                    </a:moveTo>
                    <a:cubicBezTo>
                      <a:pt x="528" y="8"/>
                      <a:pt x="400" y="44"/>
                      <a:pt x="400" y="44"/>
                    </a:cubicBezTo>
                    <a:cubicBezTo>
                      <a:pt x="284" y="0"/>
                      <a:pt x="225" y="78"/>
                      <a:pt x="225" y="78"/>
                    </a:cubicBezTo>
                    <a:cubicBezTo>
                      <a:pt x="99" y="82"/>
                      <a:pt x="85" y="184"/>
                      <a:pt x="85" y="184"/>
                    </a:cubicBezTo>
                    <a:cubicBezTo>
                      <a:pt x="85" y="184"/>
                      <a:pt x="0" y="262"/>
                      <a:pt x="49" y="355"/>
                    </a:cubicBezTo>
                    <a:cubicBezTo>
                      <a:pt x="98" y="448"/>
                      <a:pt x="220" y="405"/>
                      <a:pt x="220" y="405"/>
                    </a:cubicBezTo>
                    <a:cubicBezTo>
                      <a:pt x="221" y="381"/>
                      <a:pt x="231" y="354"/>
                      <a:pt x="261" y="330"/>
                    </a:cubicBezTo>
                    <a:cubicBezTo>
                      <a:pt x="243" y="305"/>
                      <a:pt x="199" y="251"/>
                      <a:pt x="162" y="243"/>
                    </a:cubicBezTo>
                    <a:cubicBezTo>
                      <a:pt x="142" y="239"/>
                      <a:pt x="123" y="246"/>
                      <a:pt x="112" y="260"/>
                    </a:cubicBezTo>
                    <a:cubicBezTo>
                      <a:pt x="101" y="275"/>
                      <a:pt x="100" y="293"/>
                      <a:pt x="109" y="310"/>
                    </a:cubicBezTo>
                    <a:cubicBezTo>
                      <a:pt x="128" y="346"/>
                      <a:pt x="170" y="331"/>
                      <a:pt x="172" y="330"/>
                    </a:cubicBezTo>
                    <a:cubicBezTo>
                      <a:pt x="178" y="328"/>
                      <a:pt x="184" y="331"/>
                      <a:pt x="186" y="337"/>
                    </a:cubicBezTo>
                    <a:cubicBezTo>
                      <a:pt x="189" y="342"/>
                      <a:pt x="186" y="349"/>
                      <a:pt x="180" y="351"/>
                    </a:cubicBezTo>
                    <a:cubicBezTo>
                      <a:pt x="172" y="354"/>
                      <a:pt x="162" y="356"/>
                      <a:pt x="150" y="356"/>
                    </a:cubicBezTo>
                    <a:cubicBezTo>
                      <a:pt x="129" y="356"/>
                      <a:pt x="104" y="348"/>
                      <a:pt x="90" y="320"/>
                    </a:cubicBezTo>
                    <a:cubicBezTo>
                      <a:pt x="76" y="296"/>
                      <a:pt x="78" y="268"/>
                      <a:pt x="94" y="247"/>
                    </a:cubicBezTo>
                    <a:cubicBezTo>
                      <a:pt x="107" y="229"/>
                      <a:pt x="129" y="219"/>
                      <a:pt x="153" y="220"/>
                    </a:cubicBezTo>
                    <a:cubicBezTo>
                      <a:pt x="154" y="205"/>
                      <a:pt x="158" y="182"/>
                      <a:pt x="175" y="162"/>
                    </a:cubicBezTo>
                    <a:cubicBezTo>
                      <a:pt x="193" y="142"/>
                      <a:pt x="220" y="130"/>
                      <a:pt x="256" y="129"/>
                    </a:cubicBezTo>
                    <a:cubicBezTo>
                      <a:pt x="262" y="114"/>
                      <a:pt x="278" y="84"/>
                      <a:pt x="319" y="76"/>
                    </a:cubicBezTo>
                    <a:cubicBezTo>
                      <a:pt x="369" y="67"/>
                      <a:pt x="407" y="93"/>
                      <a:pt x="429" y="114"/>
                    </a:cubicBezTo>
                    <a:cubicBezTo>
                      <a:pt x="458" y="93"/>
                      <a:pt x="496" y="87"/>
                      <a:pt x="526" y="99"/>
                    </a:cubicBezTo>
                    <a:cubicBezTo>
                      <a:pt x="557" y="111"/>
                      <a:pt x="577" y="139"/>
                      <a:pt x="583" y="178"/>
                    </a:cubicBezTo>
                    <a:cubicBezTo>
                      <a:pt x="592" y="182"/>
                      <a:pt x="607" y="190"/>
                      <a:pt x="616" y="206"/>
                    </a:cubicBezTo>
                    <a:cubicBezTo>
                      <a:pt x="626" y="223"/>
                      <a:pt x="628" y="243"/>
                      <a:pt x="621" y="267"/>
                    </a:cubicBezTo>
                    <a:cubicBezTo>
                      <a:pt x="609" y="313"/>
                      <a:pt x="568" y="313"/>
                      <a:pt x="532" y="313"/>
                    </a:cubicBezTo>
                    <a:cubicBezTo>
                      <a:pt x="508" y="313"/>
                      <a:pt x="482" y="313"/>
                      <a:pt x="462" y="325"/>
                    </a:cubicBezTo>
                    <a:cubicBezTo>
                      <a:pt x="443" y="335"/>
                      <a:pt x="429" y="353"/>
                      <a:pt x="416" y="368"/>
                    </a:cubicBezTo>
                    <a:cubicBezTo>
                      <a:pt x="401" y="388"/>
                      <a:pt x="386" y="406"/>
                      <a:pt x="365" y="407"/>
                    </a:cubicBezTo>
                    <a:cubicBezTo>
                      <a:pt x="364" y="407"/>
                      <a:pt x="363" y="407"/>
                      <a:pt x="363" y="407"/>
                    </a:cubicBezTo>
                    <a:cubicBezTo>
                      <a:pt x="350" y="407"/>
                      <a:pt x="338" y="401"/>
                      <a:pt x="324" y="388"/>
                    </a:cubicBezTo>
                    <a:cubicBezTo>
                      <a:pt x="320" y="383"/>
                      <a:pt x="320" y="376"/>
                      <a:pt x="324" y="372"/>
                    </a:cubicBezTo>
                    <a:cubicBezTo>
                      <a:pt x="329" y="367"/>
                      <a:pt x="336" y="367"/>
                      <a:pt x="340" y="372"/>
                    </a:cubicBezTo>
                    <a:cubicBezTo>
                      <a:pt x="349" y="381"/>
                      <a:pt x="357" y="385"/>
                      <a:pt x="364" y="385"/>
                    </a:cubicBezTo>
                    <a:cubicBezTo>
                      <a:pt x="374" y="384"/>
                      <a:pt x="386" y="370"/>
                      <a:pt x="399" y="354"/>
                    </a:cubicBezTo>
                    <a:cubicBezTo>
                      <a:pt x="413" y="337"/>
                      <a:pt x="428" y="318"/>
                      <a:pt x="450" y="305"/>
                    </a:cubicBezTo>
                    <a:cubicBezTo>
                      <a:pt x="476" y="290"/>
                      <a:pt x="506" y="290"/>
                      <a:pt x="532" y="290"/>
                    </a:cubicBezTo>
                    <a:cubicBezTo>
                      <a:pt x="571" y="290"/>
                      <a:pt x="592" y="289"/>
                      <a:pt x="600" y="261"/>
                    </a:cubicBezTo>
                    <a:cubicBezTo>
                      <a:pt x="604" y="243"/>
                      <a:pt x="603" y="229"/>
                      <a:pt x="597" y="217"/>
                    </a:cubicBezTo>
                    <a:cubicBezTo>
                      <a:pt x="588" y="202"/>
                      <a:pt x="571" y="198"/>
                      <a:pt x="570" y="198"/>
                    </a:cubicBezTo>
                    <a:cubicBezTo>
                      <a:pt x="563" y="196"/>
                      <a:pt x="563" y="196"/>
                      <a:pt x="563" y="196"/>
                    </a:cubicBezTo>
                    <a:cubicBezTo>
                      <a:pt x="562" y="188"/>
                      <a:pt x="562" y="188"/>
                      <a:pt x="562" y="188"/>
                    </a:cubicBezTo>
                    <a:cubicBezTo>
                      <a:pt x="558" y="153"/>
                      <a:pt x="542" y="130"/>
                      <a:pt x="518" y="120"/>
                    </a:cubicBezTo>
                    <a:cubicBezTo>
                      <a:pt x="493" y="110"/>
                      <a:pt x="460" y="117"/>
                      <a:pt x="436" y="136"/>
                    </a:cubicBezTo>
                    <a:cubicBezTo>
                      <a:pt x="408" y="160"/>
                      <a:pt x="410" y="195"/>
                      <a:pt x="414" y="214"/>
                    </a:cubicBezTo>
                    <a:cubicBezTo>
                      <a:pt x="433" y="208"/>
                      <a:pt x="458" y="207"/>
                      <a:pt x="488" y="219"/>
                    </a:cubicBezTo>
                    <a:cubicBezTo>
                      <a:pt x="493" y="222"/>
                      <a:pt x="496" y="228"/>
                      <a:pt x="494" y="234"/>
                    </a:cubicBezTo>
                    <a:cubicBezTo>
                      <a:pt x="491" y="240"/>
                      <a:pt x="485" y="242"/>
                      <a:pt x="479" y="240"/>
                    </a:cubicBezTo>
                    <a:cubicBezTo>
                      <a:pt x="413" y="213"/>
                      <a:pt x="377" y="263"/>
                      <a:pt x="376" y="265"/>
                    </a:cubicBezTo>
                    <a:cubicBezTo>
                      <a:pt x="372" y="270"/>
                      <a:pt x="372" y="270"/>
                      <a:pt x="372" y="270"/>
                    </a:cubicBezTo>
                    <a:cubicBezTo>
                      <a:pt x="366" y="270"/>
                      <a:pt x="366" y="270"/>
                      <a:pt x="366" y="270"/>
                    </a:cubicBezTo>
                    <a:cubicBezTo>
                      <a:pt x="339" y="269"/>
                      <a:pt x="318" y="275"/>
                      <a:pt x="305" y="288"/>
                    </a:cubicBezTo>
                    <a:cubicBezTo>
                      <a:pt x="286" y="306"/>
                      <a:pt x="287" y="334"/>
                      <a:pt x="287" y="334"/>
                    </a:cubicBezTo>
                    <a:cubicBezTo>
                      <a:pt x="287" y="340"/>
                      <a:pt x="287" y="340"/>
                      <a:pt x="287" y="340"/>
                    </a:cubicBezTo>
                    <a:cubicBezTo>
                      <a:pt x="282" y="344"/>
                      <a:pt x="282" y="344"/>
                      <a:pt x="282" y="344"/>
                    </a:cubicBezTo>
                    <a:cubicBezTo>
                      <a:pt x="246" y="367"/>
                      <a:pt x="240" y="397"/>
                      <a:pt x="243" y="421"/>
                    </a:cubicBezTo>
                    <a:cubicBezTo>
                      <a:pt x="246" y="442"/>
                      <a:pt x="261" y="460"/>
                      <a:pt x="281" y="467"/>
                    </a:cubicBezTo>
                    <a:cubicBezTo>
                      <a:pt x="324" y="481"/>
                      <a:pt x="366" y="456"/>
                      <a:pt x="366" y="456"/>
                    </a:cubicBezTo>
                    <a:cubicBezTo>
                      <a:pt x="487" y="497"/>
                      <a:pt x="534" y="367"/>
                      <a:pt x="534" y="367"/>
                    </a:cubicBezTo>
                    <a:cubicBezTo>
                      <a:pt x="607" y="378"/>
                      <a:pt x="678" y="357"/>
                      <a:pt x="679" y="261"/>
                    </a:cubicBezTo>
                    <a:cubicBezTo>
                      <a:pt x="681" y="165"/>
                      <a:pt x="596" y="117"/>
                      <a:pt x="596" y="117"/>
                    </a:cubicBezTo>
                    <a:close/>
                  </a:path>
                </a:pathLst>
              </a:custGeom>
              <a:grp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71" name="Freeform 221"/>
            <p:cNvSpPr/>
            <p:nvPr/>
          </p:nvSpPr>
          <p:spPr bwMode="auto">
            <a:xfrm>
              <a:off x="6391709" y="4354062"/>
              <a:ext cx="877597" cy="626855"/>
            </a:xfrm>
            <a:custGeom>
              <a:avLst/>
              <a:gdLst>
                <a:gd name="T0" fmla="*/ 108 w 252"/>
                <a:gd name="T1" fmla="*/ 43 h 180"/>
                <a:gd name="T2" fmla="*/ 0 w 252"/>
                <a:gd name="T3" fmla="*/ 134 h 180"/>
                <a:gd name="T4" fmla="*/ 105 w 252"/>
                <a:gd name="T5" fmla="*/ 149 h 180"/>
                <a:gd name="T6" fmla="*/ 233 w 252"/>
                <a:gd name="T7" fmla="*/ 0 h 180"/>
                <a:gd name="T8" fmla="*/ 108 w 252"/>
                <a:gd name="T9" fmla="*/ 43 h 180"/>
              </a:gdLst>
              <a:ahLst/>
              <a:cxnLst>
                <a:cxn ang="0">
                  <a:pos x="T0" y="T1"/>
                </a:cxn>
                <a:cxn ang="0">
                  <a:pos x="T2" y="T3"/>
                </a:cxn>
                <a:cxn ang="0">
                  <a:pos x="T4" y="T5"/>
                </a:cxn>
                <a:cxn ang="0">
                  <a:pos x="T6" y="T7"/>
                </a:cxn>
                <a:cxn ang="0">
                  <a:pos x="T8" y="T9"/>
                </a:cxn>
              </a:cxnLst>
              <a:rect l="0" t="0" r="r" b="b"/>
              <a:pathLst>
                <a:path w="252" h="180">
                  <a:moveTo>
                    <a:pt x="108" y="43"/>
                  </a:moveTo>
                  <a:cubicBezTo>
                    <a:pt x="108" y="43"/>
                    <a:pt x="76" y="118"/>
                    <a:pt x="0" y="134"/>
                  </a:cubicBezTo>
                  <a:cubicBezTo>
                    <a:pt x="0" y="134"/>
                    <a:pt x="44" y="180"/>
                    <a:pt x="105" y="149"/>
                  </a:cubicBezTo>
                  <a:cubicBezTo>
                    <a:pt x="105" y="149"/>
                    <a:pt x="252" y="141"/>
                    <a:pt x="233" y="0"/>
                  </a:cubicBezTo>
                  <a:cubicBezTo>
                    <a:pt x="233" y="0"/>
                    <a:pt x="192" y="55"/>
                    <a:pt x="108" y="43"/>
                  </a:cubicBezTo>
                  <a:close/>
                </a:path>
              </a:pathLst>
            </a:custGeom>
            <a:grp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74" name="Freeform 228"/>
          <p:cNvSpPr/>
          <p:nvPr/>
        </p:nvSpPr>
        <p:spPr bwMode="auto">
          <a:xfrm>
            <a:off x="4562844" y="4082704"/>
            <a:ext cx="2439212" cy="2773957"/>
          </a:xfrm>
          <a:custGeom>
            <a:avLst/>
            <a:gdLst>
              <a:gd name="T0" fmla="*/ 841 w 991"/>
              <a:gd name="T1" fmla="*/ 785 h 1127"/>
              <a:gd name="T2" fmla="*/ 968 w 991"/>
              <a:gd name="T3" fmla="*/ 509 h 1127"/>
              <a:gd name="T4" fmla="*/ 977 w 991"/>
              <a:gd name="T5" fmla="*/ 398 h 1127"/>
              <a:gd name="T6" fmla="*/ 923 w 991"/>
              <a:gd name="T7" fmla="*/ 196 h 1127"/>
              <a:gd name="T8" fmla="*/ 854 w 991"/>
              <a:gd name="T9" fmla="*/ 107 h 1127"/>
              <a:gd name="T10" fmla="*/ 698 w 991"/>
              <a:gd name="T11" fmla="*/ 18 h 1127"/>
              <a:gd name="T12" fmla="*/ 547 w 991"/>
              <a:gd name="T13" fmla="*/ 0 h 1127"/>
              <a:gd name="T14" fmla="*/ 537 w 991"/>
              <a:gd name="T15" fmla="*/ 0 h 1127"/>
              <a:gd name="T16" fmla="*/ 315 w 991"/>
              <a:gd name="T17" fmla="*/ 44 h 1127"/>
              <a:gd name="T18" fmla="*/ 217 w 991"/>
              <a:gd name="T19" fmla="*/ 103 h 1127"/>
              <a:gd name="T20" fmla="*/ 148 w 991"/>
              <a:gd name="T21" fmla="*/ 186 h 1127"/>
              <a:gd name="T22" fmla="*/ 96 w 991"/>
              <a:gd name="T23" fmla="*/ 398 h 1127"/>
              <a:gd name="T24" fmla="*/ 97 w 991"/>
              <a:gd name="T25" fmla="*/ 434 h 1127"/>
              <a:gd name="T26" fmla="*/ 97 w 991"/>
              <a:gd name="T27" fmla="*/ 478 h 1127"/>
              <a:gd name="T28" fmla="*/ 23 w 991"/>
              <a:gd name="T29" fmla="*/ 644 h 1127"/>
              <a:gd name="T30" fmla="*/ 28 w 991"/>
              <a:gd name="T31" fmla="*/ 738 h 1127"/>
              <a:gd name="T32" fmla="*/ 79 w 991"/>
              <a:gd name="T33" fmla="*/ 750 h 1127"/>
              <a:gd name="T34" fmla="*/ 79 w 991"/>
              <a:gd name="T35" fmla="*/ 757 h 1127"/>
              <a:gd name="T36" fmla="*/ 77 w 991"/>
              <a:gd name="T37" fmla="*/ 760 h 1127"/>
              <a:gd name="T38" fmla="*/ 64 w 991"/>
              <a:gd name="T39" fmla="*/ 802 h 1127"/>
              <a:gd name="T40" fmla="*/ 91 w 991"/>
              <a:gd name="T41" fmla="*/ 836 h 1127"/>
              <a:gd name="T42" fmla="*/ 89 w 991"/>
              <a:gd name="T43" fmla="*/ 872 h 1127"/>
              <a:gd name="T44" fmla="*/ 119 w 991"/>
              <a:gd name="T45" fmla="*/ 908 h 1127"/>
              <a:gd name="T46" fmla="*/ 143 w 991"/>
              <a:gd name="T47" fmla="*/ 950 h 1127"/>
              <a:gd name="T48" fmla="*/ 218 w 991"/>
              <a:gd name="T49" fmla="*/ 1043 h 1127"/>
              <a:gd name="T50" fmla="*/ 239 w 991"/>
              <a:gd name="T51" fmla="*/ 1044 h 1127"/>
              <a:gd name="T52" fmla="*/ 362 w 991"/>
              <a:gd name="T53" fmla="*/ 1022 h 1127"/>
              <a:gd name="T54" fmla="*/ 359 w 991"/>
              <a:gd name="T55" fmla="*/ 1102 h 1127"/>
              <a:gd name="T56" fmla="*/ 355 w 991"/>
              <a:gd name="T57" fmla="*/ 1127 h 1127"/>
              <a:gd name="T58" fmla="*/ 375 w 991"/>
              <a:gd name="T59" fmla="*/ 1127 h 1127"/>
              <a:gd name="T60" fmla="*/ 381 w 991"/>
              <a:gd name="T61" fmla="*/ 995 h 1127"/>
              <a:gd name="T62" fmla="*/ 239 w 991"/>
              <a:gd name="T63" fmla="*/ 1024 h 1127"/>
              <a:gd name="T64" fmla="*/ 220 w 991"/>
              <a:gd name="T65" fmla="*/ 1023 h 1127"/>
              <a:gd name="T66" fmla="*/ 163 w 991"/>
              <a:gd name="T67" fmla="*/ 952 h 1127"/>
              <a:gd name="T68" fmla="*/ 128 w 991"/>
              <a:gd name="T69" fmla="*/ 890 h 1127"/>
              <a:gd name="T70" fmla="*/ 111 w 991"/>
              <a:gd name="T71" fmla="*/ 841 h 1127"/>
              <a:gd name="T72" fmla="*/ 122 w 991"/>
              <a:gd name="T73" fmla="*/ 824 h 1127"/>
              <a:gd name="T74" fmla="*/ 83 w 991"/>
              <a:gd name="T75" fmla="*/ 797 h 1127"/>
              <a:gd name="T76" fmla="*/ 96 w 991"/>
              <a:gd name="T77" fmla="*/ 768 h 1127"/>
              <a:gd name="T78" fmla="*/ 94 w 991"/>
              <a:gd name="T79" fmla="*/ 732 h 1127"/>
              <a:gd name="T80" fmla="*/ 39 w 991"/>
              <a:gd name="T81" fmla="*/ 722 h 1127"/>
              <a:gd name="T82" fmla="*/ 40 w 991"/>
              <a:gd name="T83" fmla="*/ 655 h 1127"/>
              <a:gd name="T84" fmla="*/ 117 w 991"/>
              <a:gd name="T85" fmla="*/ 482 h 1127"/>
              <a:gd name="T86" fmla="*/ 166 w 991"/>
              <a:gd name="T87" fmla="*/ 195 h 1127"/>
              <a:gd name="T88" fmla="*/ 547 w 991"/>
              <a:gd name="T89" fmla="*/ 20 h 1127"/>
              <a:gd name="T90" fmla="*/ 693 w 991"/>
              <a:gd name="T91" fmla="*/ 37 h 1127"/>
              <a:gd name="T92" fmla="*/ 948 w 991"/>
              <a:gd name="T93" fmla="*/ 505 h 1127"/>
              <a:gd name="T94" fmla="*/ 789 w 991"/>
              <a:gd name="T95" fmla="*/ 830 h 1127"/>
              <a:gd name="T96" fmla="*/ 840 w 991"/>
              <a:gd name="T97" fmla="*/ 1127 h 1127"/>
              <a:gd name="T98" fmla="*/ 863 w 991"/>
              <a:gd name="T99" fmla="*/ 1127 h 1127"/>
              <a:gd name="T100" fmla="*/ 843 w 991"/>
              <a:gd name="T101" fmla="*/ 1094 h 1127"/>
              <a:gd name="T102" fmla="*/ 808 w 991"/>
              <a:gd name="T103" fmla="*/ 835 h 1127"/>
              <a:gd name="T104" fmla="*/ 841 w 991"/>
              <a:gd name="T105" fmla="*/ 785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1" h="1127">
                <a:moveTo>
                  <a:pt x="841" y="785"/>
                </a:moveTo>
                <a:cubicBezTo>
                  <a:pt x="879" y="737"/>
                  <a:pt x="937" y="665"/>
                  <a:pt x="968" y="509"/>
                </a:cubicBezTo>
                <a:cubicBezTo>
                  <a:pt x="975" y="472"/>
                  <a:pt x="978" y="434"/>
                  <a:pt x="977" y="398"/>
                </a:cubicBezTo>
                <a:cubicBezTo>
                  <a:pt x="975" y="326"/>
                  <a:pt x="956" y="257"/>
                  <a:pt x="923" y="196"/>
                </a:cubicBezTo>
                <a:cubicBezTo>
                  <a:pt x="904" y="162"/>
                  <a:pt x="881" y="132"/>
                  <a:pt x="854" y="107"/>
                </a:cubicBezTo>
                <a:cubicBezTo>
                  <a:pt x="810" y="64"/>
                  <a:pt x="757" y="34"/>
                  <a:pt x="698" y="18"/>
                </a:cubicBezTo>
                <a:cubicBezTo>
                  <a:pt x="652" y="6"/>
                  <a:pt x="600" y="0"/>
                  <a:pt x="547" y="0"/>
                </a:cubicBezTo>
                <a:cubicBezTo>
                  <a:pt x="544" y="0"/>
                  <a:pt x="540" y="0"/>
                  <a:pt x="537" y="0"/>
                </a:cubicBezTo>
                <a:cubicBezTo>
                  <a:pt x="457" y="1"/>
                  <a:pt x="380" y="16"/>
                  <a:pt x="315" y="44"/>
                </a:cubicBezTo>
                <a:cubicBezTo>
                  <a:pt x="277" y="60"/>
                  <a:pt x="244" y="80"/>
                  <a:pt x="217" y="103"/>
                </a:cubicBezTo>
                <a:cubicBezTo>
                  <a:pt x="188" y="127"/>
                  <a:pt x="164" y="155"/>
                  <a:pt x="148" y="186"/>
                </a:cubicBezTo>
                <a:cubicBezTo>
                  <a:pt x="101" y="273"/>
                  <a:pt x="95" y="344"/>
                  <a:pt x="96" y="398"/>
                </a:cubicBezTo>
                <a:cubicBezTo>
                  <a:pt x="96" y="411"/>
                  <a:pt x="97" y="423"/>
                  <a:pt x="97" y="434"/>
                </a:cubicBezTo>
                <a:cubicBezTo>
                  <a:pt x="98" y="452"/>
                  <a:pt x="99" y="467"/>
                  <a:pt x="97" y="478"/>
                </a:cubicBezTo>
                <a:cubicBezTo>
                  <a:pt x="90" y="518"/>
                  <a:pt x="39" y="617"/>
                  <a:pt x="23" y="644"/>
                </a:cubicBezTo>
                <a:cubicBezTo>
                  <a:pt x="0" y="683"/>
                  <a:pt x="2" y="721"/>
                  <a:pt x="28" y="738"/>
                </a:cubicBezTo>
                <a:cubicBezTo>
                  <a:pt x="45" y="750"/>
                  <a:pt x="66" y="750"/>
                  <a:pt x="79" y="750"/>
                </a:cubicBezTo>
                <a:cubicBezTo>
                  <a:pt x="80" y="753"/>
                  <a:pt x="80" y="755"/>
                  <a:pt x="79" y="757"/>
                </a:cubicBezTo>
                <a:cubicBezTo>
                  <a:pt x="79" y="758"/>
                  <a:pt x="78" y="759"/>
                  <a:pt x="77" y="760"/>
                </a:cubicBezTo>
                <a:cubicBezTo>
                  <a:pt x="70" y="769"/>
                  <a:pt x="59" y="783"/>
                  <a:pt x="64" y="802"/>
                </a:cubicBezTo>
                <a:cubicBezTo>
                  <a:pt x="69" y="822"/>
                  <a:pt x="80" y="831"/>
                  <a:pt x="91" y="836"/>
                </a:cubicBezTo>
                <a:cubicBezTo>
                  <a:pt x="86" y="847"/>
                  <a:pt x="86" y="860"/>
                  <a:pt x="89" y="872"/>
                </a:cubicBezTo>
                <a:cubicBezTo>
                  <a:pt x="93" y="888"/>
                  <a:pt x="104" y="901"/>
                  <a:pt x="119" y="908"/>
                </a:cubicBezTo>
                <a:cubicBezTo>
                  <a:pt x="138" y="918"/>
                  <a:pt x="145" y="938"/>
                  <a:pt x="143" y="950"/>
                </a:cubicBezTo>
                <a:cubicBezTo>
                  <a:pt x="139" y="991"/>
                  <a:pt x="163" y="1036"/>
                  <a:pt x="218" y="1043"/>
                </a:cubicBezTo>
                <a:cubicBezTo>
                  <a:pt x="225" y="1044"/>
                  <a:pt x="232" y="1044"/>
                  <a:pt x="239" y="1044"/>
                </a:cubicBezTo>
                <a:cubicBezTo>
                  <a:pt x="282" y="1044"/>
                  <a:pt x="333" y="1031"/>
                  <a:pt x="362" y="1022"/>
                </a:cubicBezTo>
                <a:cubicBezTo>
                  <a:pt x="364" y="1065"/>
                  <a:pt x="359" y="1101"/>
                  <a:pt x="359" y="1102"/>
                </a:cubicBezTo>
                <a:cubicBezTo>
                  <a:pt x="355" y="1127"/>
                  <a:pt x="355" y="1127"/>
                  <a:pt x="355" y="1127"/>
                </a:cubicBezTo>
                <a:cubicBezTo>
                  <a:pt x="375" y="1127"/>
                  <a:pt x="375" y="1127"/>
                  <a:pt x="375" y="1127"/>
                </a:cubicBezTo>
                <a:cubicBezTo>
                  <a:pt x="375" y="1127"/>
                  <a:pt x="386" y="1051"/>
                  <a:pt x="381" y="995"/>
                </a:cubicBezTo>
                <a:cubicBezTo>
                  <a:pt x="381" y="995"/>
                  <a:pt x="301" y="1024"/>
                  <a:pt x="239" y="1024"/>
                </a:cubicBezTo>
                <a:cubicBezTo>
                  <a:pt x="233" y="1024"/>
                  <a:pt x="226" y="1024"/>
                  <a:pt x="220" y="1023"/>
                </a:cubicBezTo>
                <a:cubicBezTo>
                  <a:pt x="173" y="1017"/>
                  <a:pt x="160" y="979"/>
                  <a:pt x="163" y="952"/>
                </a:cubicBezTo>
                <a:cubicBezTo>
                  <a:pt x="165" y="932"/>
                  <a:pt x="155" y="903"/>
                  <a:pt x="128" y="890"/>
                </a:cubicBezTo>
                <a:cubicBezTo>
                  <a:pt x="102" y="877"/>
                  <a:pt x="105" y="849"/>
                  <a:pt x="111" y="841"/>
                </a:cubicBezTo>
                <a:cubicBezTo>
                  <a:pt x="117" y="832"/>
                  <a:pt x="132" y="828"/>
                  <a:pt x="122" y="824"/>
                </a:cubicBezTo>
                <a:cubicBezTo>
                  <a:pt x="113" y="820"/>
                  <a:pt x="90" y="825"/>
                  <a:pt x="83" y="797"/>
                </a:cubicBezTo>
                <a:cubicBezTo>
                  <a:pt x="80" y="786"/>
                  <a:pt x="89" y="777"/>
                  <a:pt x="96" y="768"/>
                </a:cubicBezTo>
                <a:cubicBezTo>
                  <a:pt x="103" y="758"/>
                  <a:pt x="98" y="735"/>
                  <a:pt x="94" y="732"/>
                </a:cubicBezTo>
                <a:cubicBezTo>
                  <a:pt x="90" y="728"/>
                  <a:pt x="58" y="735"/>
                  <a:pt x="39" y="722"/>
                </a:cubicBezTo>
                <a:cubicBezTo>
                  <a:pt x="20" y="709"/>
                  <a:pt x="25" y="680"/>
                  <a:pt x="40" y="655"/>
                </a:cubicBezTo>
                <a:cubicBezTo>
                  <a:pt x="55" y="629"/>
                  <a:pt x="109" y="526"/>
                  <a:pt x="117" y="482"/>
                </a:cubicBezTo>
                <a:cubicBezTo>
                  <a:pt x="126" y="434"/>
                  <a:pt x="89" y="338"/>
                  <a:pt x="166" y="195"/>
                </a:cubicBezTo>
                <a:cubicBezTo>
                  <a:pt x="230" y="75"/>
                  <a:pt x="393" y="20"/>
                  <a:pt x="547" y="20"/>
                </a:cubicBezTo>
                <a:cubicBezTo>
                  <a:pt x="598" y="20"/>
                  <a:pt x="648" y="26"/>
                  <a:pt x="693" y="37"/>
                </a:cubicBezTo>
                <a:cubicBezTo>
                  <a:pt x="875" y="85"/>
                  <a:pt x="991" y="283"/>
                  <a:pt x="948" y="505"/>
                </a:cubicBezTo>
                <a:cubicBezTo>
                  <a:pt x="905" y="727"/>
                  <a:pt x="806" y="771"/>
                  <a:pt x="789" y="830"/>
                </a:cubicBezTo>
                <a:cubicBezTo>
                  <a:pt x="767" y="899"/>
                  <a:pt x="769" y="1015"/>
                  <a:pt x="840" y="1127"/>
                </a:cubicBezTo>
                <a:cubicBezTo>
                  <a:pt x="863" y="1127"/>
                  <a:pt x="863" y="1127"/>
                  <a:pt x="863" y="1127"/>
                </a:cubicBezTo>
                <a:cubicBezTo>
                  <a:pt x="843" y="1094"/>
                  <a:pt x="843" y="1094"/>
                  <a:pt x="843" y="1094"/>
                </a:cubicBezTo>
                <a:cubicBezTo>
                  <a:pt x="800" y="1021"/>
                  <a:pt x="789" y="897"/>
                  <a:pt x="808" y="835"/>
                </a:cubicBezTo>
                <a:cubicBezTo>
                  <a:pt x="812" y="821"/>
                  <a:pt x="825" y="805"/>
                  <a:pt x="841" y="785"/>
                </a:cubicBezTo>
                <a:close/>
              </a:path>
            </a:pathLst>
          </a:custGeom>
          <a:solidFill>
            <a:schemeClr val="accent5">
              <a:lumMod val="60000"/>
              <a:lumOff val="40000"/>
            </a:schemeClr>
          </a:solidFill>
          <a:ln>
            <a:noFill/>
          </a:ln>
        </p:spPr>
        <p:txBody>
          <a:bodyPr vert="horz" wrap="square" lIns="91404" tIns="45702" rIns="91404" bIns="45702" numCol="1" anchor="t" anchorCtr="0" compatLnSpc="1"/>
          <a:lstStyle/>
          <a:p>
            <a:endParaRPr 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0" name="TextBox 76"/>
          <p:cNvSpPr txBox="1"/>
          <p:nvPr/>
        </p:nvSpPr>
        <p:spPr>
          <a:xfrm>
            <a:off x="5030070" y="5767367"/>
            <a:ext cx="1504759" cy="646079"/>
          </a:xfrm>
          <a:prstGeom prst="rect">
            <a:avLst/>
          </a:prstGeom>
          <a:noFill/>
        </p:spPr>
        <p:txBody>
          <a:bodyPr wrap="square" rtlCol="0">
            <a:spAutoFit/>
          </a:bodyPr>
          <a:lstStyle/>
          <a:p>
            <a:pPr algn="ctr"/>
            <a:r>
              <a:rPr lang="zh-CN" altLang="en-US" sz="1800" b="1">
                <a:latin typeface="思源黑体 CN Normal" panose="020B0400000000000000" pitchFamily="34" charset="-122"/>
                <a:ea typeface="思源黑体 CN Normal" panose="020B0400000000000000" pitchFamily="34" charset="-122"/>
                <a:sym typeface="思源黑体 CN Normal" panose="020B0400000000000000" pitchFamily="34" charset="-122"/>
              </a:rPr>
              <a:t>思想上要强化三种意识</a:t>
            </a:r>
            <a:endParaRPr lang="zh-CN" altLang="en-US" sz="180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2" name="TextBox 76"/>
          <p:cNvSpPr txBox="1"/>
          <p:nvPr/>
        </p:nvSpPr>
        <p:spPr>
          <a:xfrm>
            <a:off x="1708325" y="3344311"/>
            <a:ext cx="1942884" cy="369188"/>
          </a:xfrm>
          <a:prstGeom prst="rect">
            <a:avLst/>
          </a:prstGeom>
          <a:noFill/>
        </p:spPr>
        <p:txBody>
          <a:bodyPr wrap="square" rtlCol="0">
            <a:spAutoFit/>
          </a:bodyPr>
          <a:lstStyle/>
          <a:p>
            <a:pPr algn="r"/>
            <a:r>
              <a:rPr lang="zh-CN" altLang="en-US" sz="1800" b="1">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一是政治意识</a:t>
            </a:r>
            <a:endParaRPr lang="zh-CN" altLang="en-US" sz="1800" b="1"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4" name="TextBox 76"/>
          <p:cNvSpPr txBox="1"/>
          <p:nvPr/>
        </p:nvSpPr>
        <p:spPr>
          <a:xfrm>
            <a:off x="4901726" y="2605902"/>
            <a:ext cx="2028941" cy="369188"/>
          </a:xfrm>
          <a:prstGeom prst="rect">
            <a:avLst/>
          </a:prstGeom>
          <a:noFill/>
        </p:spPr>
        <p:txBody>
          <a:bodyPr wrap="square" rtlCol="0">
            <a:spAutoFit/>
          </a:bodyPr>
          <a:lstStyle/>
          <a:p>
            <a:pPr algn="ctr"/>
            <a:r>
              <a:rPr lang="zh-CN" altLang="en-US" sz="1800" b="1"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二是责任意识</a:t>
            </a:r>
          </a:p>
        </p:txBody>
      </p:sp>
      <p:sp>
        <p:nvSpPr>
          <p:cNvPr id="186" name="TextBox 76"/>
          <p:cNvSpPr txBox="1"/>
          <p:nvPr/>
        </p:nvSpPr>
        <p:spPr>
          <a:xfrm>
            <a:off x="8142425" y="3388626"/>
            <a:ext cx="1840489" cy="369188"/>
          </a:xfrm>
          <a:prstGeom prst="rect">
            <a:avLst/>
          </a:prstGeom>
          <a:noFill/>
        </p:spPr>
        <p:txBody>
          <a:bodyPr wrap="square" rtlCol="0">
            <a:spAutoFit/>
          </a:bodyPr>
          <a:lstStyle/>
          <a:p>
            <a:r>
              <a:rPr lang="zh-CN" altLang="en-US" sz="1800" b="1">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三是创新意识</a:t>
            </a:r>
            <a:endParaRPr lang="zh-CN" altLang="en-US" sz="1800" b="1"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Effect transition="in" filter="fade">
                                      <p:cBhvr>
                                        <p:cTn id="7" dur="500"/>
                                        <p:tgtEl>
                                          <p:spTgt spid="169"/>
                                        </p:tgtEl>
                                      </p:cBhvr>
                                    </p:animEffect>
                                    <p:anim calcmode="lin" valueType="num">
                                      <p:cBhvr>
                                        <p:cTn id="8" dur="500" fill="hold"/>
                                        <p:tgtEl>
                                          <p:spTgt spid="169"/>
                                        </p:tgtEl>
                                        <p:attrNameLst>
                                          <p:attrName>ppt_x</p:attrName>
                                        </p:attrNameLst>
                                      </p:cBhvr>
                                      <p:tavLst>
                                        <p:tav tm="0">
                                          <p:val>
                                            <p:strVal val="#ppt_x"/>
                                          </p:val>
                                        </p:tav>
                                        <p:tav tm="100000">
                                          <p:val>
                                            <p:strVal val="#ppt_x"/>
                                          </p:val>
                                        </p:tav>
                                      </p:tavLst>
                                    </p:anim>
                                    <p:anim calcmode="lin" valueType="num">
                                      <p:cBhvr>
                                        <p:cTn id="9" dur="500" fill="hold"/>
                                        <p:tgtEl>
                                          <p:spTgt spid="1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4"/>
                                        </p:tgtEl>
                                        <p:attrNameLst>
                                          <p:attrName>style.visibility</p:attrName>
                                        </p:attrNameLst>
                                      </p:cBhvr>
                                      <p:to>
                                        <p:strVal val="visible"/>
                                      </p:to>
                                    </p:set>
                                    <p:animEffect transition="in" filter="fade">
                                      <p:cBhvr>
                                        <p:cTn id="12" dur="500"/>
                                        <p:tgtEl>
                                          <p:spTgt spid="174"/>
                                        </p:tgtEl>
                                      </p:cBhvr>
                                    </p:animEffect>
                                    <p:anim calcmode="lin" valueType="num">
                                      <p:cBhvr>
                                        <p:cTn id="13" dur="500" fill="hold"/>
                                        <p:tgtEl>
                                          <p:spTgt spid="174"/>
                                        </p:tgtEl>
                                        <p:attrNameLst>
                                          <p:attrName>ppt_x</p:attrName>
                                        </p:attrNameLst>
                                      </p:cBhvr>
                                      <p:tavLst>
                                        <p:tav tm="0">
                                          <p:val>
                                            <p:strVal val="#ppt_x"/>
                                          </p:val>
                                        </p:tav>
                                        <p:tav tm="100000">
                                          <p:val>
                                            <p:strVal val="#ppt_x"/>
                                          </p:val>
                                        </p:tav>
                                      </p:tavLst>
                                    </p:anim>
                                    <p:anim calcmode="lin" valueType="num">
                                      <p:cBhvr>
                                        <p:cTn id="14" dur="500" fill="hold"/>
                                        <p:tgtEl>
                                          <p:spTgt spid="17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80"/>
                                        </p:tgtEl>
                                        <p:attrNameLst>
                                          <p:attrName>style.visibility</p:attrName>
                                        </p:attrNameLst>
                                      </p:cBhvr>
                                      <p:to>
                                        <p:strVal val="visible"/>
                                      </p:to>
                                    </p:set>
                                    <p:anim by="(-#ppt_w*2)" calcmode="lin" valueType="num">
                                      <p:cBhvr rctx="PPT">
                                        <p:cTn id="18" dur="250" autoRev="1" fill="hold">
                                          <p:stCondLst>
                                            <p:cond delay="0"/>
                                          </p:stCondLst>
                                        </p:cTn>
                                        <p:tgtEl>
                                          <p:spTgt spid="180"/>
                                        </p:tgtEl>
                                        <p:attrNameLst>
                                          <p:attrName>ppt_w</p:attrName>
                                        </p:attrNameLst>
                                      </p:cBhvr>
                                    </p:anim>
                                    <p:anim by="(#ppt_w*0.50)" calcmode="lin" valueType="num">
                                      <p:cBhvr>
                                        <p:cTn id="19" dur="250" decel="50000" autoRev="1" fill="hold">
                                          <p:stCondLst>
                                            <p:cond delay="0"/>
                                          </p:stCondLst>
                                        </p:cTn>
                                        <p:tgtEl>
                                          <p:spTgt spid="180"/>
                                        </p:tgtEl>
                                        <p:attrNameLst>
                                          <p:attrName>ppt_x</p:attrName>
                                        </p:attrNameLst>
                                      </p:cBhvr>
                                    </p:anim>
                                    <p:anim from="(-#ppt_h/2)" to="(#ppt_y)" calcmode="lin" valueType="num">
                                      <p:cBhvr>
                                        <p:cTn id="20" dur="500" fill="hold">
                                          <p:stCondLst>
                                            <p:cond delay="0"/>
                                          </p:stCondLst>
                                        </p:cTn>
                                        <p:tgtEl>
                                          <p:spTgt spid="180"/>
                                        </p:tgtEl>
                                        <p:attrNameLst>
                                          <p:attrName>ppt_y</p:attrName>
                                        </p:attrNameLst>
                                      </p:cBhvr>
                                    </p:anim>
                                    <p:animRot by="21600000">
                                      <p:cBhvr>
                                        <p:cTn id="21" dur="500" fill="hold">
                                          <p:stCondLst>
                                            <p:cond delay="0"/>
                                          </p:stCondLst>
                                        </p:cTn>
                                        <p:tgtEl>
                                          <p:spTgt spid="180"/>
                                        </p:tgtEl>
                                        <p:attrNameLst>
                                          <p:attrName>r</p:attrName>
                                        </p:attrNameLst>
                                      </p:cBhvr>
                                    </p:animRot>
                                  </p:childTnLst>
                                </p:cTn>
                              </p:par>
                            </p:childTnLst>
                          </p:cTn>
                        </p:par>
                        <p:par>
                          <p:cTn id="22" fill="hold">
                            <p:stCondLst>
                              <p:cond delay="1450"/>
                            </p:stCondLst>
                            <p:childTnLst>
                              <p:par>
                                <p:cTn id="23" presetID="22" presetClass="entr" presetSubtype="4" fill="hold" grpId="0" nodeType="afterEffect">
                                  <p:stCondLst>
                                    <p:cond delay="0"/>
                                  </p:stCondLst>
                                  <p:childTnLst>
                                    <p:set>
                                      <p:cBhvr>
                                        <p:cTn id="24" dur="1" fill="hold">
                                          <p:stCondLst>
                                            <p:cond delay="0"/>
                                          </p:stCondLst>
                                        </p:cTn>
                                        <p:tgtEl>
                                          <p:spTgt spid="163"/>
                                        </p:tgtEl>
                                        <p:attrNameLst>
                                          <p:attrName>style.visibility</p:attrName>
                                        </p:attrNameLst>
                                      </p:cBhvr>
                                      <p:to>
                                        <p:strVal val="visible"/>
                                      </p:to>
                                    </p:set>
                                    <p:animEffect transition="in" filter="wipe(down)">
                                      <p:cBhvr>
                                        <p:cTn id="25" dur="500"/>
                                        <p:tgtEl>
                                          <p:spTgt spid="163"/>
                                        </p:tgtEl>
                                      </p:cBhvr>
                                    </p:animEffect>
                                  </p:childTnLst>
                                </p:cTn>
                              </p:par>
                            </p:childTnLst>
                          </p:cTn>
                        </p:par>
                        <p:par>
                          <p:cTn id="26" fill="hold">
                            <p:stCondLst>
                              <p:cond delay="1950"/>
                            </p:stCondLst>
                            <p:childTnLst>
                              <p:par>
                                <p:cTn id="27" presetID="22" presetClass="entr" presetSubtype="4" fill="hold" grpId="0" nodeType="afterEffect">
                                  <p:stCondLst>
                                    <p:cond delay="0"/>
                                  </p:stCondLst>
                                  <p:childTnLst>
                                    <p:set>
                                      <p:cBhvr>
                                        <p:cTn id="28" dur="1" fill="hold">
                                          <p:stCondLst>
                                            <p:cond delay="0"/>
                                          </p:stCondLst>
                                        </p:cTn>
                                        <p:tgtEl>
                                          <p:spTgt spid="159"/>
                                        </p:tgtEl>
                                        <p:attrNameLst>
                                          <p:attrName>style.visibility</p:attrName>
                                        </p:attrNameLst>
                                      </p:cBhvr>
                                      <p:to>
                                        <p:strVal val="visible"/>
                                      </p:to>
                                    </p:set>
                                    <p:animEffect transition="in" filter="wipe(down)">
                                      <p:cBhvr>
                                        <p:cTn id="29" dur="500"/>
                                        <p:tgtEl>
                                          <p:spTgt spid="159"/>
                                        </p:tgtEl>
                                      </p:cBhvr>
                                    </p:animEffect>
                                  </p:childTnLst>
                                </p:cTn>
                              </p:par>
                            </p:childTnLst>
                          </p:cTn>
                        </p:par>
                        <p:par>
                          <p:cTn id="30" fill="hold">
                            <p:stCondLst>
                              <p:cond delay="2450"/>
                            </p:stCondLst>
                            <p:childTnLst>
                              <p:par>
                                <p:cTn id="31" presetID="53" presetClass="entr" presetSubtype="16" fill="hold" grpId="0" nodeType="afterEffect">
                                  <p:stCondLst>
                                    <p:cond delay="0"/>
                                  </p:stCondLst>
                                  <p:childTnLst>
                                    <p:set>
                                      <p:cBhvr>
                                        <p:cTn id="32" dur="1" fill="hold">
                                          <p:stCondLst>
                                            <p:cond delay="0"/>
                                          </p:stCondLst>
                                        </p:cTn>
                                        <p:tgtEl>
                                          <p:spTgt spid="164"/>
                                        </p:tgtEl>
                                        <p:attrNameLst>
                                          <p:attrName>style.visibility</p:attrName>
                                        </p:attrNameLst>
                                      </p:cBhvr>
                                      <p:to>
                                        <p:strVal val="visible"/>
                                      </p:to>
                                    </p:set>
                                    <p:anim calcmode="lin" valueType="num">
                                      <p:cBhvr>
                                        <p:cTn id="33" dur="500" fill="hold"/>
                                        <p:tgtEl>
                                          <p:spTgt spid="164"/>
                                        </p:tgtEl>
                                        <p:attrNameLst>
                                          <p:attrName>ppt_w</p:attrName>
                                        </p:attrNameLst>
                                      </p:cBhvr>
                                      <p:tavLst>
                                        <p:tav tm="0">
                                          <p:val>
                                            <p:fltVal val="0"/>
                                          </p:val>
                                        </p:tav>
                                        <p:tav tm="100000">
                                          <p:val>
                                            <p:strVal val="#ppt_w"/>
                                          </p:val>
                                        </p:tav>
                                      </p:tavLst>
                                    </p:anim>
                                    <p:anim calcmode="lin" valueType="num">
                                      <p:cBhvr>
                                        <p:cTn id="34" dur="500" fill="hold"/>
                                        <p:tgtEl>
                                          <p:spTgt spid="164"/>
                                        </p:tgtEl>
                                        <p:attrNameLst>
                                          <p:attrName>ppt_h</p:attrName>
                                        </p:attrNameLst>
                                      </p:cBhvr>
                                      <p:tavLst>
                                        <p:tav tm="0">
                                          <p:val>
                                            <p:fltVal val="0"/>
                                          </p:val>
                                        </p:tav>
                                        <p:tav tm="100000">
                                          <p:val>
                                            <p:strVal val="#ppt_h"/>
                                          </p:val>
                                        </p:tav>
                                      </p:tavLst>
                                    </p:anim>
                                    <p:animEffect transition="in" filter="fade">
                                      <p:cBhvr>
                                        <p:cTn id="35" dur="500"/>
                                        <p:tgtEl>
                                          <p:spTgt spid="164"/>
                                        </p:tgtEl>
                                      </p:cBhvr>
                                    </p:animEffect>
                                  </p:childTnLst>
                                </p:cTn>
                              </p:par>
                            </p:childTnLst>
                          </p:cTn>
                        </p:par>
                        <p:par>
                          <p:cTn id="36" fill="hold">
                            <p:stCondLst>
                              <p:cond delay="2950"/>
                            </p:stCondLst>
                            <p:childTnLst>
                              <p:par>
                                <p:cTn id="37" presetID="31" presetClass="entr" presetSubtype="0" fill="hold" grpId="0" nodeType="afterEffect">
                                  <p:stCondLst>
                                    <p:cond delay="0"/>
                                  </p:stCondLst>
                                  <p:childTnLst>
                                    <p:set>
                                      <p:cBhvr>
                                        <p:cTn id="38" dur="1" fill="hold">
                                          <p:stCondLst>
                                            <p:cond delay="0"/>
                                          </p:stCondLst>
                                        </p:cTn>
                                        <p:tgtEl>
                                          <p:spTgt spid="182"/>
                                        </p:tgtEl>
                                        <p:attrNameLst>
                                          <p:attrName>style.visibility</p:attrName>
                                        </p:attrNameLst>
                                      </p:cBhvr>
                                      <p:to>
                                        <p:strVal val="visible"/>
                                      </p:to>
                                    </p:set>
                                    <p:anim calcmode="lin" valueType="num">
                                      <p:cBhvr>
                                        <p:cTn id="39" dur="500" fill="hold"/>
                                        <p:tgtEl>
                                          <p:spTgt spid="182"/>
                                        </p:tgtEl>
                                        <p:attrNameLst>
                                          <p:attrName>ppt_w</p:attrName>
                                        </p:attrNameLst>
                                      </p:cBhvr>
                                      <p:tavLst>
                                        <p:tav tm="0">
                                          <p:val>
                                            <p:fltVal val="0"/>
                                          </p:val>
                                        </p:tav>
                                        <p:tav tm="100000">
                                          <p:val>
                                            <p:strVal val="#ppt_w"/>
                                          </p:val>
                                        </p:tav>
                                      </p:tavLst>
                                    </p:anim>
                                    <p:anim calcmode="lin" valueType="num">
                                      <p:cBhvr>
                                        <p:cTn id="40" dur="500" fill="hold"/>
                                        <p:tgtEl>
                                          <p:spTgt spid="182"/>
                                        </p:tgtEl>
                                        <p:attrNameLst>
                                          <p:attrName>ppt_h</p:attrName>
                                        </p:attrNameLst>
                                      </p:cBhvr>
                                      <p:tavLst>
                                        <p:tav tm="0">
                                          <p:val>
                                            <p:fltVal val="0"/>
                                          </p:val>
                                        </p:tav>
                                        <p:tav tm="100000">
                                          <p:val>
                                            <p:strVal val="#ppt_h"/>
                                          </p:val>
                                        </p:tav>
                                      </p:tavLst>
                                    </p:anim>
                                    <p:anim calcmode="lin" valueType="num">
                                      <p:cBhvr>
                                        <p:cTn id="41" dur="500" fill="hold"/>
                                        <p:tgtEl>
                                          <p:spTgt spid="182"/>
                                        </p:tgtEl>
                                        <p:attrNameLst>
                                          <p:attrName>style.rotation</p:attrName>
                                        </p:attrNameLst>
                                      </p:cBhvr>
                                      <p:tavLst>
                                        <p:tav tm="0">
                                          <p:val>
                                            <p:fltVal val="90"/>
                                          </p:val>
                                        </p:tav>
                                        <p:tav tm="100000">
                                          <p:val>
                                            <p:fltVal val="0"/>
                                          </p:val>
                                        </p:tav>
                                      </p:tavLst>
                                    </p:anim>
                                    <p:animEffect transition="in" filter="fade">
                                      <p:cBhvr>
                                        <p:cTn id="42" dur="500"/>
                                        <p:tgtEl>
                                          <p:spTgt spid="182"/>
                                        </p:tgtEl>
                                      </p:cBhvr>
                                    </p:animEffect>
                                  </p:childTnLst>
                                </p:cTn>
                              </p:par>
                            </p:childTnLst>
                          </p:cTn>
                        </p:par>
                        <p:par>
                          <p:cTn id="43" fill="hold">
                            <p:stCondLst>
                              <p:cond delay="345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500"/>
                                        <p:tgtEl>
                                          <p:spTgt spid="4"/>
                                        </p:tgtEl>
                                      </p:cBhvr>
                                    </p:animEffect>
                                  </p:childTnLst>
                                </p:cTn>
                              </p:par>
                            </p:childTnLst>
                          </p:cTn>
                        </p:par>
                        <p:par>
                          <p:cTn id="47" fill="hold">
                            <p:stCondLst>
                              <p:cond delay="3950"/>
                            </p:stCondLst>
                            <p:childTnLst>
                              <p:par>
                                <p:cTn id="48" presetID="22" presetClass="entr" presetSubtype="4"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wipe(down)">
                                      <p:cBhvr>
                                        <p:cTn id="50" dur="500"/>
                                        <p:tgtEl>
                                          <p:spTgt spid="162"/>
                                        </p:tgtEl>
                                      </p:cBhvr>
                                    </p:animEffect>
                                  </p:childTnLst>
                                </p:cTn>
                              </p:par>
                            </p:childTnLst>
                          </p:cTn>
                        </p:par>
                        <p:par>
                          <p:cTn id="51" fill="hold">
                            <p:stCondLst>
                              <p:cond delay="4450"/>
                            </p:stCondLst>
                            <p:childTnLst>
                              <p:par>
                                <p:cTn id="52" presetID="53" presetClass="entr" presetSubtype="16" fill="hold" grpId="0" nodeType="afterEffect">
                                  <p:stCondLst>
                                    <p:cond delay="0"/>
                                  </p:stCondLst>
                                  <p:childTnLst>
                                    <p:set>
                                      <p:cBhvr>
                                        <p:cTn id="53" dur="1" fill="hold">
                                          <p:stCondLst>
                                            <p:cond delay="0"/>
                                          </p:stCondLst>
                                        </p:cTn>
                                        <p:tgtEl>
                                          <p:spTgt spid="166"/>
                                        </p:tgtEl>
                                        <p:attrNameLst>
                                          <p:attrName>style.visibility</p:attrName>
                                        </p:attrNameLst>
                                      </p:cBhvr>
                                      <p:to>
                                        <p:strVal val="visible"/>
                                      </p:to>
                                    </p:set>
                                    <p:anim calcmode="lin" valueType="num">
                                      <p:cBhvr>
                                        <p:cTn id="54" dur="500" fill="hold"/>
                                        <p:tgtEl>
                                          <p:spTgt spid="166"/>
                                        </p:tgtEl>
                                        <p:attrNameLst>
                                          <p:attrName>ppt_w</p:attrName>
                                        </p:attrNameLst>
                                      </p:cBhvr>
                                      <p:tavLst>
                                        <p:tav tm="0">
                                          <p:val>
                                            <p:fltVal val="0"/>
                                          </p:val>
                                        </p:tav>
                                        <p:tav tm="100000">
                                          <p:val>
                                            <p:strVal val="#ppt_w"/>
                                          </p:val>
                                        </p:tav>
                                      </p:tavLst>
                                    </p:anim>
                                    <p:anim calcmode="lin" valueType="num">
                                      <p:cBhvr>
                                        <p:cTn id="55" dur="500" fill="hold"/>
                                        <p:tgtEl>
                                          <p:spTgt spid="166"/>
                                        </p:tgtEl>
                                        <p:attrNameLst>
                                          <p:attrName>ppt_h</p:attrName>
                                        </p:attrNameLst>
                                      </p:cBhvr>
                                      <p:tavLst>
                                        <p:tav tm="0">
                                          <p:val>
                                            <p:fltVal val="0"/>
                                          </p:val>
                                        </p:tav>
                                        <p:tav tm="100000">
                                          <p:val>
                                            <p:strVal val="#ppt_h"/>
                                          </p:val>
                                        </p:tav>
                                      </p:tavLst>
                                    </p:anim>
                                    <p:animEffect transition="in" filter="fade">
                                      <p:cBhvr>
                                        <p:cTn id="56" dur="500"/>
                                        <p:tgtEl>
                                          <p:spTgt spid="166"/>
                                        </p:tgtEl>
                                      </p:cBhvr>
                                    </p:animEffect>
                                  </p:childTnLst>
                                </p:cTn>
                              </p:par>
                            </p:childTnLst>
                          </p:cTn>
                        </p:par>
                        <p:par>
                          <p:cTn id="57" fill="hold">
                            <p:stCondLst>
                              <p:cond delay="4950"/>
                            </p:stCondLst>
                            <p:childTnLst>
                              <p:par>
                                <p:cTn id="58" presetID="31" presetClass="entr" presetSubtype="0" fill="hold" grpId="0" nodeType="afterEffect">
                                  <p:stCondLst>
                                    <p:cond delay="0"/>
                                  </p:stCondLst>
                                  <p:childTnLst>
                                    <p:set>
                                      <p:cBhvr>
                                        <p:cTn id="59" dur="1" fill="hold">
                                          <p:stCondLst>
                                            <p:cond delay="0"/>
                                          </p:stCondLst>
                                        </p:cTn>
                                        <p:tgtEl>
                                          <p:spTgt spid="184"/>
                                        </p:tgtEl>
                                        <p:attrNameLst>
                                          <p:attrName>style.visibility</p:attrName>
                                        </p:attrNameLst>
                                      </p:cBhvr>
                                      <p:to>
                                        <p:strVal val="visible"/>
                                      </p:to>
                                    </p:set>
                                    <p:anim calcmode="lin" valueType="num">
                                      <p:cBhvr>
                                        <p:cTn id="60" dur="500" fill="hold"/>
                                        <p:tgtEl>
                                          <p:spTgt spid="184"/>
                                        </p:tgtEl>
                                        <p:attrNameLst>
                                          <p:attrName>ppt_w</p:attrName>
                                        </p:attrNameLst>
                                      </p:cBhvr>
                                      <p:tavLst>
                                        <p:tav tm="0">
                                          <p:val>
                                            <p:fltVal val="0"/>
                                          </p:val>
                                        </p:tav>
                                        <p:tav tm="100000">
                                          <p:val>
                                            <p:strVal val="#ppt_w"/>
                                          </p:val>
                                        </p:tav>
                                      </p:tavLst>
                                    </p:anim>
                                    <p:anim calcmode="lin" valueType="num">
                                      <p:cBhvr>
                                        <p:cTn id="61" dur="500" fill="hold"/>
                                        <p:tgtEl>
                                          <p:spTgt spid="184"/>
                                        </p:tgtEl>
                                        <p:attrNameLst>
                                          <p:attrName>ppt_h</p:attrName>
                                        </p:attrNameLst>
                                      </p:cBhvr>
                                      <p:tavLst>
                                        <p:tav tm="0">
                                          <p:val>
                                            <p:fltVal val="0"/>
                                          </p:val>
                                        </p:tav>
                                        <p:tav tm="100000">
                                          <p:val>
                                            <p:strVal val="#ppt_h"/>
                                          </p:val>
                                        </p:tav>
                                      </p:tavLst>
                                    </p:anim>
                                    <p:anim calcmode="lin" valueType="num">
                                      <p:cBhvr>
                                        <p:cTn id="62" dur="500" fill="hold"/>
                                        <p:tgtEl>
                                          <p:spTgt spid="184"/>
                                        </p:tgtEl>
                                        <p:attrNameLst>
                                          <p:attrName>style.rotation</p:attrName>
                                        </p:attrNameLst>
                                      </p:cBhvr>
                                      <p:tavLst>
                                        <p:tav tm="0">
                                          <p:val>
                                            <p:fltVal val="90"/>
                                          </p:val>
                                        </p:tav>
                                        <p:tav tm="100000">
                                          <p:val>
                                            <p:fltVal val="0"/>
                                          </p:val>
                                        </p:tav>
                                      </p:tavLst>
                                    </p:anim>
                                    <p:animEffect transition="in" filter="fade">
                                      <p:cBhvr>
                                        <p:cTn id="63" dur="500"/>
                                        <p:tgtEl>
                                          <p:spTgt spid="184"/>
                                        </p:tgtEl>
                                      </p:cBhvr>
                                    </p:animEffect>
                                  </p:childTnLst>
                                </p:cTn>
                              </p:par>
                            </p:childTnLst>
                          </p:cTn>
                        </p:par>
                        <p:par>
                          <p:cTn id="64" fill="hold">
                            <p:stCondLst>
                              <p:cond delay="5450"/>
                            </p:stCondLst>
                            <p:childTnLst>
                              <p:par>
                                <p:cTn id="65" presetID="22" presetClass="entr" presetSubtype="4"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down)">
                                      <p:cBhvr>
                                        <p:cTn id="67" dur="500"/>
                                        <p:tgtEl>
                                          <p:spTgt spid="6"/>
                                        </p:tgtEl>
                                      </p:cBhvr>
                                    </p:animEffect>
                                  </p:childTnLst>
                                </p:cTn>
                              </p:par>
                            </p:childTnLst>
                          </p:cTn>
                        </p:par>
                        <p:par>
                          <p:cTn id="68" fill="hold">
                            <p:stCondLst>
                              <p:cond delay="5950"/>
                            </p:stCondLst>
                            <p:childTnLst>
                              <p:par>
                                <p:cTn id="69" presetID="22" presetClass="entr" presetSubtype="4"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wipe(down)">
                                      <p:cBhvr>
                                        <p:cTn id="71" dur="500"/>
                                        <p:tgtEl>
                                          <p:spTgt spid="161"/>
                                        </p:tgtEl>
                                      </p:cBhvr>
                                    </p:animEffect>
                                  </p:childTnLst>
                                </p:cTn>
                              </p:par>
                            </p:childTnLst>
                          </p:cTn>
                        </p:par>
                        <p:par>
                          <p:cTn id="72" fill="hold">
                            <p:stCondLst>
                              <p:cond delay="6450"/>
                            </p:stCondLst>
                            <p:childTnLst>
                              <p:par>
                                <p:cTn id="73" presetID="53" presetClass="entr" presetSubtype="16" fill="hold" grpId="0" nodeType="afterEffect">
                                  <p:stCondLst>
                                    <p:cond delay="0"/>
                                  </p:stCondLst>
                                  <p:childTnLst>
                                    <p:set>
                                      <p:cBhvr>
                                        <p:cTn id="74" dur="1" fill="hold">
                                          <p:stCondLst>
                                            <p:cond delay="0"/>
                                          </p:stCondLst>
                                        </p:cTn>
                                        <p:tgtEl>
                                          <p:spTgt spid="168"/>
                                        </p:tgtEl>
                                        <p:attrNameLst>
                                          <p:attrName>style.visibility</p:attrName>
                                        </p:attrNameLst>
                                      </p:cBhvr>
                                      <p:to>
                                        <p:strVal val="visible"/>
                                      </p:to>
                                    </p:set>
                                    <p:anim calcmode="lin" valueType="num">
                                      <p:cBhvr>
                                        <p:cTn id="75" dur="500" fill="hold"/>
                                        <p:tgtEl>
                                          <p:spTgt spid="168"/>
                                        </p:tgtEl>
                                        <p:attrNameLst>
                                          <p:attrName>ppt_w</p:attrName>
                                        </p:attrNameLst>
                                      </p:cBhvr>
                                      <p:tavLst>
                                        <p:tav tm="0">
                                          <p:val>
                                            <p:fltVal val="0"/>
                                          </p:val>
                                        </p:tav>
                                        <p:tav tm="100000">
                                          <p:val>
                                            <p:strVal val="#ppt_w"/>
                                          </p:val>
                                        </p:tav>
                                      </p:tavLst>
                                    </p:anim>
                                    <p:anim calcmode="lin" valueType="num">
                                      <p:cBhvr>
                                        <p:cTn id="76" dur="500" fill="hold"/>
                                        <p:tgtEl>
                                          <p:spTgt spid="168"/>
                                        </p:tgtEl>
                                        <p:attrNameLst>
                                          <p:attrName>ppt_h</p:attrName>
                                        </p:attrNameLst>
                                      </p:cBhvr>
                                      <p:tavLst>
                                        <p:tav tm="0">
                                          <p:val>
                                            <p:fltVal val="0"/>
                                          </p:val>
                                        </p:tav>
                                        <p:tav tm="100000">
                                          <p:val>
                                            <p:strVal val="#ppt_h"/>
                                          </p:val>
                                        </p:tav>
                                      </p:tavLst>
                                    </p:anim>
                                    <p:animEffect transition="in" filter="fade">
                                      <p:cBhvr>
                                        <p:cTn id="77" dur="500"/>
                                        <p:tgtEl>
                                          <p:spTgt spid="168"/>
                                        </p:tgtEl>
                                      </p:cBhvr>
                                    </p:animEffect>
                                  </p:childTnLst>
                                </p:cTn>
                              </p:par>
                            </p:childTnLst>
                          </p:cTn>
                        </p:par>
                        <p:par>
                          <p:cTn id="78" fill="hold">
                            <p:stCondLst>
                              <p:cond delay="6950"/>
                            </p:stCondLst>
                            <p:childTnLst>
                              <p:par>
                                <p:cTn id="79" presetID="31" presetClass="entr" presetSubtype="0" fill="hold" grpId="0" nodeType="afterEffect">
                                  <p:stCondLst>
                                    <p:cond delay="0"/>
                                  </p:stCondLst>
                                  <p:childTnLst>
                                    <p:set>
                                      <p:cBhvr>
                                        <p:cTn id="80" dur="1" fill="hold">
                                          <p:stCondLst>
                                            <p:cond delay="0"/>
                                          </p:stCondLst>
                                        </p:cTn>
                                        <p:tgtEl>
                                          <p:spTgt spid="186"/>
                                        </p:tgtEl>
                                        <p:attrNameLst>
                                          <p:attrName>style.visibility</p:attrName>
                                        </p:attrNameLst>
                                      </p:cBhvr>
                                      <p:to>
                                        <p:strVal val="visible"/>
                                      </p:to>
                                    </p:set>
                                    <p:anim calcmode="lin" valueType="num">
                                      <p:cBhvr>
                                        <p:cTn id="81" dur="500" fill="hold"/>
                                        <p:tgtEl>
                                          <p:spTgt spid="186"/>
                                        </p:tgtEl>
                                        <p:attrNameLst>
                                          <p:attrName>ppt_w</p:attrName>
                                        </p:attrNameLst>
                                      </p:cBhvr>
                                      <p:tavLst>
                                        <p:tav tm="0">
                                          <p:val>
                                            <p:fltVal val="0"/>
                                          </p:val>
                                        </p:tav>
                                        <p:tav tm="100000">
                                          <p:val>
                                            <p:strVal val="#ppt_w"/>
                                          </p:val>
                                        </p:tav>
                                      </p:tavLst>
                                    </p:anim>
                                    <p:anim calcmode="lin" valueType="num">
                                      <p:cBhvr>
                                        <p:cTn id="82" dur="500" fill="hold"/>
                                        <p:tgtEl>
                                          <p:spTgt spid="186"/>
                                        </p:tgtEl>
                                        <p:attrNameLst>
                                          <p:attrName>ppt_h</p:attrName>
                                        </p:attrNameLst>
                                      </p:cBhvr>
                                      <p:tavLst>
                                        <p:tav tm="0">
                                          <p:val>
                                            <p:fltVal val="0"/>
                                          </p:val>
                                        </p:tav>
                                        <p:tav tm="100000">
                                          <p:val>
                                            <p:strVal val="#ppt_h"/>
                                          </p:val>
                                        </p:tav>
                                      </p:tavLst>
                                    </p:anim>
                                    <p:anim calcmode="lin" valueType="num">
                                      <p:cBhvr>
                                        <p:cTn id="83" dur="500" fill="hold"/>
                                        <p:tgtEl>
                                          <p:spTgt spid="186"/>
                                        </p:tgtEl>
                                        <p:attrNameLst>
                                          <p:attrName>style.rotation</p:attrName>
                                        </p:attrNameLst>
                                      </p:cBhvr>
                                      <p:tavLst>
                                        <p:tav tm="0">
                                          <p:val>
                                            <p:fltVal val="90"/>
                                          </p:val>
                                        </p:tav>
                                        <p:tav tm="100000">
                                          <p:val>
                                            <p:fltVal val="0"/>
                                          </p:val>
                                        </p:tav>
                                      </p:tavLst>
                                    </p:anim>
                                    <p:animEffect transition="in" filter="fade">
                                      <p:cBhvr>
                                        <p:cTn id="84" dur="500"/>
                                        <p:tgtEl>
                                          <p:spTgt spid="186"/>
                                        </p:tgtEl>
                                      </p:cBhvr>
                                    </p:animEffect>
                                  </p:childTnLst>
                                </p:cTn>
                              </p:par>
                            </p:childTnLst>
                          </p:cTn>
                        </p:par>
                        <p:par>
                          <p:cTn id="85" fill="hold">
                            <p:stCondLst>
                              <p:cond delay="7450"/>
                            </p:stCondLst>
                            <p:childTnLst>
                              <p:par>
                                <p:cTn id="86" presetID="22" presetClass="entr" presetSubtype="1" fill="hold" grpId="0"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ipe(up)">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59" grpId="0" animBg="1"/>
      <p:bldP spid="161" grpId="0" animBg="1"/>
      <p:bldP spid="162" grpId="0" animBg="1"/>
      <p:bldP spid="163" grpId="0" animBg="1"/>
      <p:bldP spid="164" grpId="0" animBg="1"/>
      <p:bldP spid="166" grpId="0" animBg="1"/>
      <p:bldP spid="168" grpId="0" animBg="1"/>
      <p:bldP spid="174" grpId="0" animBg="1"/>
      <p:bldP spid="180" grpId="0"/>
      <p:bldP spid="182" grpId="0"/>
      <p:bldP spid="184" grpId="0"/>
      <p:bldP spid="18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167716" y="1416705"/>
            <a:ext cx="4875834" cy="4915958"/>
          </a:xfrm>
          <a:prstGeom prst="rect">
            <a:avLst/>
          </a:prstGeom>
        </p:spPr>
      </p:pic>
      <p:sp>
        <p:nvSpPr>
          <p:cNvPr id="9" name="矩形 8"/>
          <p:cNvSpPr/>
          <p:nvPr/>
        </p:nvSpPr>
        <p:spPr bwMode="auto">
          <a:xfrm>
            <a:off x="1077275" y="4175923"/>
            <a:ext cx="6962181" cy="2046365"/>
          </a:xfrm>
          <a:prstGeom prst="rect">
            <a:avLst/>
          </a:prstGeom>
          <a:solidFill>
            <a:srgbClr val="C0000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 name="矩形 3"/>
          <p:cNvSpPr/>
          <p:nvPr/>
        </p:nvSpPr>
        <p:spPr>
          <a:xfrm>
            <a:off x="1077276" y="1731717"/>
            <a:ext cx="6962180" cy="1199752"/>
          </a:xfrm>
          <a:prstGeom prst="rect">
            <a:avLst/>
          </a:prstGeom>
        </p:spPr>
        <p:txBody>
          <a:bodyPr wrap="square">
            <a:spAutoFit/>
          </a:bodyPr>
          <a:lstStyle/>
          <a:p>
            <a:pPr algn="just">
              <a:lnSpc>
                <a:spcPct val="150000"/>
              </a:lnSpc>
            </a:pP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面对恭维声越来越多，批评声越来越少，</a:t>
            </a: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如果不能保持清醒的头脑，不经常剖析自己，久而久之，就会得意忘形</a:t>
            </a:r>
            <a:r>
              <a:rPr lang="zh-CN" altLang="en-US"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6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最终走上以权谋私、贪污受贿的违法犯罪道路。</a:t>
            </a:r>
          </a:p>
        </p:txBody>
      </p:sp>
      <p:sp>
        <p:nvSpPr>
          <p:cNvPr id="6" name="矩形 5"/>
          <p:cNvSpPr/>
          <p:nvPr/>
        </p:nvSpPr>
        <p:spPr>
          <a:xfrm>
            <a:off x="1077274" y="3345311"/>
            <a:ext cx="6914589" cy="830612"/>
          </a:xfrm>
          <a:prstGeom prst="rect">
            <a:avLst/>
          </a:prstGeom>
        </p:spPr>
        <p:txBody>
          <a:bodyPr wrap="square">
            <a:spAutoFit/>
          </a:bodyPr>
          <a:lstStyle/>
          <a:p>
            <a:pPr algn="just">
              <a:lnSpc>
                <a:spcPct val="15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贪婪是不廉洁者通向地狱之门的钥匙，自律是有志者得以自保的利闸。我们千万要有自我保护意识，这是对党的事业对自己的家庭负责。</a:t>
            </a:r>
            <a:endParaRPr lang="zh-CN" altLang="en-US"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9" name="矩形 28"/>
          <p:cNvSpPr/>
          <p:nvPr/>
        </p:nvSpPr>
        <p:spPr>
          <a:xfrm>
            <a:off x="1285137" y="4446555"/>
            <a:ext cx="5588070" cy="402418"/>
          </a:xfrm>
          <a:prstGeom prst="rect">
            <a:avLst/>
          </a:prstGeom>
        </p:spPr>
        <p:txBody>
          <a:bodyPr wrap="square">
            <a:spAutoFit/>
          </a:bodyPr>
          <a:lstStyle/>
          <a:p>
            <a:pPr algn="just">
              <a:lnSpc>
                <a:spcPct val="120000"/>
              </a:lnSpc>
            </a:pPr>
            <a:r>
              <a:rPr lang="zh-CN" altLang="zh-CN" sz="1800"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自律可以归纳为</a:t>
            </a:r>
            <a:r>
              <a:rPr lang="en-US" altLang="zh-CN" sz="18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六个守住、六个不能</a:t>
            </a:r>
            <a:r>
              <a:rPr lang="en-US" altLang="zh-CN" sz="18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18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endParaRPr lang="zh-CN" altLang="en-US" sz="1800" b="1" kern="0" dirty="0">
              <a:solidFill>
                <a:srgbClr val="FFFF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0" name="矩形 29"/>
          <p:cNvSpPr/>
          <p:nvPr/>
        </p:nvSpPr>
        <p:spPr>
          <a:xfrm>
            <a:off x="1332289" y="4887806"/>
            <a:ext cx="3247280" cy="978345"/>
          </a:xfrm>
          <a:prstGeom prst="rect">
            <a:avLst/>
          </a:prstGeom>
        </p:spPr>
        <p:txBody>
          <a:bodyPr wrap="square">
            <a:spAutoFit/>
          </a:bodyPr>
          <a:lstStyle/>
          <a:p>
            <a:pPr algn="just">
              <a:lnSpc>
                <a:spcPct val="120000"/>
              </a:lnSpc>
            </a:pPr>
            <a:r>
              <a:rPr lang="zh-CN"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要守住善，不能干伤害百姓的事。</a:t>
            </a:r>
            <a:endParaRPr lang="en-US"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20000"/>
              </a:lnSpc>
            </a:pPr>
            <a:r>
              <a:rPr lang="zh-CN"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要守住正，不能干歪门邪道的事。</a:t>
            </a:r>
            <a:endParaRPr lang="en-US"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20000"/>
              </a:lnSpc>
            </a:pPr>
            <a:r>
              <a:rPr lang="zh-CN"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要守住规，不能干违背制度的事。</a:t>
            </a:r>
            <a:endParaRPr lang="zh-CN" altLang="en-US"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5" name="矩形 34"/>
          <p:cNvSpPr/>
          <p:nvPr/>
        </p:nvSpPr>
        <p:spPr>
          <a:xfrm>
            <a:off x="4688327" y="4887806"/>
            <a:ext cx="3247280" cy="978345"/>
          </a:xfrm>
          <a:prstGeom prst="rect">
            <a:avLst/>
          </a:prstGeom>
        </p:spPr>
        <p:txBody>
          <a:bodyPr wrap="square">
            <a:spAutoFit/>
          </a:bodyPr>
          <a:lstStyle/>
          <a:p>
            <a:pPr algn="just">
              <a:lnSpc>
                <a:spcPct val="120000"/>
              </a:lnSpc>
            </a:pPr>
            <a:r>
              <a:rPr lang="zh-CN"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要守住诚，不能干背义失信的事。</a:t>
            </a:r>
            <a:endParaRPr lang="en-US"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20000"/>
              </a:lnSpc>
            </a:pPr>
            <a:r>
              <a:rPr lang="zh-CN"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要守住实，不能干弄虚作假的事。</a:t>
            </a:r>
            <a:endParaRPr lang="en-US"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a:lnSpc>
                <a:spcPct val="120000"/>
              </a:lnSpc>
            </a:pPr>
            <a:r>
              <a:rPr lang="zh-CN" altLang="zh-CN"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要守住底，不能干错上加错的事。</a:t>
            </a:r>
            <a:endParaRPr lang="zh-CN" altLang="en-US" sz="1600" kern="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圆角 10"/>
          <p:cNvSpPr/>
          <p:nvPr/>
        </p:nvSpPr>
        <p:spPr bwMode="auto">
          <a:xfrm>
            <a:off x="1143413" y="1329369"/>
            <a:ext cx="2878683" cy="359899"/>
          </a:xfrm>
          <a:prstGeom prst="roundRect">
            <a:avLst>
              <a:gd name="adj" fmla="val 50000"/>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一是要从严剖析自己</a:t>
            </a:r>
          </a:p>
        </p:txBody>
      </p:sp>
      <p:sp>
        <p:nvSpPr>
          <p:cNvPr id="37" name="矩形: 圆角 36"/>
          <p:cNvSpPr/>
          <p:nvPr/>
        </p:nvSpPr>
        <p:spPr bwMode="auto">
          <a:xfrm>
            <a:off x="1143413" y="3030046"/>
            <a:ext cx="2878683" cy="359899"/>
          </a:xfrm>
          <a:prstGeom prst="roundRect">
            <a:avLst>
              <a:gd name="adj" fmla="val 50000"/>
            </a:avLst>
          </a:prstGeom>
          <a:solidFill>
            <a:srgbClr val="C00000"/>
          </a:solidFill>
          <a:ln w="12700" cap="flat">
            <a:solidFill>
              <a:schemeClr val="bg2"/>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r>
              <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二是要严于自律</a:t>
            </a:r>
          </a:p>
        </p:txBody>
      </p:sp>
      <p:sp>
        <p:nvSpPr>
          <p:cNvPr id="12" name="矩形 11"/>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 calcmode="lin" valueType="num">
                                      <p:cBhvr>
                                        <p:cTn id="9" dur="400" fill="hold"/>
                                        <p:tgtEl>
                                          <p:spTgt spid="11"/>
                                        </p:tgtEl>
                                        <p:attrNameLst>
                                          <p:attrName>style.rotation</p:attrName>
                                        </p:attrNameLst>
                                      </p:cBhvr>
                                      <p:tavLst>
                                        <p:tav tm="0">
                                          <p:val>
                                            <p:fltVal val="90"/>
                                          </p:val>
                                        </p:tav>
                                        <p:tav tm="100000">
                                          <p:val>
                                            <p:fltVal val="0"/>
                                          </p:val>
                                        </p:tav>
                                      </p:tavLst>
                                    </p:anim>
                                    <p:animEffect transition="in" filter="fade">
                                      <p:cBhvr>
                                        <p:cTn id="10" dur="4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400" fill="hold"/>
                                        <p:tgtEl>
                                          <p:spTgt spid="37"/>
                                        </p:tgtEl>
                                        <p:attrNameLst>
                                          <p:attrName>ppt_w</p:attrName>
                                        </p:attrNameLst>
                                      </p:cBhvr>
                                      <p:tavLst>
                                        <p:tav tm="0">
                                          <p:val>
                                            <p:fltVal val="0"/>
                                          </p:val>
                                        </p:tav>
                                        <p:tav tm="100000">
                                          <p:val>
                                            <p:strVal val="#ppt_w"/>
                                          </p:val>
                                        </p:tav>
                                      </p:tavLst>
                                    </p:anim>
                                    <p:anim calcmode="lin" valueType="num">
                                      <p:cBhvr>
                                        <p:cTn id="19" dur="400" fill="hold"/>
                                        <p:tgtEl>
                                          <p:spTgt spid="37"/>
                                        </p:tgtEl>
                                        <p:attrNameLst>
                                          <p:attrName>ppt_h</p:attrName>
                                        </p:attrNameLst>
                                      </p:cBhvr>
                                      <p:tavLst>
                                        <p:tav tm="0">
                                          <p:val>
                                            <p:fltVal val="0"/>
                                          </p:val>
                                        </p:tav>
                                        <p:tav tm="100000">
                                          <p:val>
                                            <p:strVal val="#ppt_h"/>
                                          </p:val>
                                        </p:tav>
                                      </p:tavLst>
                                    </p:anim>
                                    <p:anim calcmode="lin" valueType="num">
                                      <p:cBhvr>
                                        <p:cTn id="20" dur="400" fill="hold"/>
                                        <p:tgtEl>
                                          <p:spTgt spid="37"/>
                                        </p:tgtEl>
                                        <p:attrNameLst>
                                          <p:attrName>style.rotation</p:attrName>
                                        </p:attrNameLst>
                                      </p:cBhvr>
                                      <p:tavLst>
                                        <p:tav tm="0">
                                          <p:val>
                                            <p:fltVal val="90"/>
                                          </p:val>
                                        </p:tav>
                                        <p:tav tm="100000">
                                          <p:val>
                                            <p:fltVal val="0"/>
                                          </p:val>
                                        </p:tav>
                                      </p:tavLst>
                                    </p:anim>
                                    <p:animEffect transition="in" filter="fade">
                                      <p:cBhvr>
                                        <p:cTn id="21" dur="400"/>
                                        <p:tgtEl>
                                          <p:spTgt spid="37"/>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2" presetClass="entr" presetSubtype="2"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left)">
                                      <p:cBhvr>
                                        <p:cTn id="35" dur="500"/>
                                        <p:tgtEl>
                                          <p:spTgt spid="9"/>
                                        </p:tgtEl>
                                      </p:cBhvr>
                                    </p:animEffect>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strVal val="#ppt_x"/>
                                          </p:val>
                                        </p:tav>
                                        <p:tav tm="100000">
                                          <p:val>
                                            <p:strVal val="#ppt_x"/>
                                          </p:val>
                                        </p:tav>
                                      </p:tavLst>
                                    </p:anim>
                                    <p:anim calcmode="lin" valueType="num">
                                      <p:cBhvr>
                                        <p:cTn id="41" dur="500" fill="hold"/>
                                        <p:tgtEl>
                                          <p:spTgt spid="2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anim calcmode="lin" valueType="num">
                                      <p:cBhvr>
                                        <p:cTn id="45" dur="500" fill="hold"/>
                                        <p:tgtEl>
                                          <p:spTgt spid="30"/>
                                        </p:tgtEl>
                                        <p:attrNameLst>
                                          <p:attrName>ppt_x</p:attrName>
                                        </p:attrNameLst>
                                      </p:cBhvr>
                                      <p:tavLst>
                                        <p:tav tm="0">
                                          <p:val>
                                            <p:strVal val="#ppt_x"/>
                                          </p:val>
                                        </p:tav>
                                        <p:tav tm="100000">
                                          <p:val>
                                            <p:strVal val="#ppt_x"/>
                                          </p:val>
                                        </p:tav>
                                      </p:tavLst>
                                    </p:anim>
                                    <p:anim calcmode="lin" valueType="num">
                                      <p:cBhvr>
                                        <p:cTn id="46" dur="500" fill="hold"/>
                                        <p:tgtEl>
                                          <p:spTgt spid="3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anim calcmode="lin" valueType="num">
                                      <p:cBhvr>
                                        <p:cTn id="50" dur="500" fill="hold"/>
                                        <p:tgtEl>
                                          <p:spTgt spid="35"/>
                                        </p:tgtEl>
                                        <p:attrNameLst>
                                          <p:attrName>ppt_x</p:attrName>
                                        </p:attrNameLst>
                                      </p:cBhvr>
                                      <p:tavLst>
                                        <p:tav tm="0">
                                          <p:val>
                                            <p:strVal val="#ppt_x"/>
                                          </p:val>
                                        </p:tav>
                                        <p:tav tm="100000">
                                          <p:val>
                                            <p:strVal val="#ppt_x"/>
                                          </p:val>
                                        </p:tav>
                                      </p:tavLst>
                                    </p:anim>
                                    <p:anim calcmode="lin" valueType="num">
                                      <p:cBhvr>
                                        <p:cTn id="51"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6" grpId="0"/>
      <p:bldP spid="29" grpId="0"/>
      <p:bldP spid="30" grpId="0"/>
      <p:bldP spid="35" grpId="0"/>
      <p:bldP spid="11" grpId="0" animBg="1"/>
      <p:bldP spid="3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61226" y="1287449"/>
            <a:ext cx="3656994" cy="4886146"/>
          </a:xfrm>
          <a:prstGeom prst="rect">
            <a:avLst/>
          </a:prstGeom>
        </p:spPr>
        <p:txBody>
          <a:bodyPr wrap="square">
            <a:spAutoFit/>
          </a:bodyPr>
          <a:lstStyle/>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手莫伸，伸手必被捉。</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党与人民在监督，万目睽睽难逃脱。</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汝言惧捉手不伸，他道不伸能自觉，</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其实想伸不敢伸，人民咫尺手自缩。</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岂不爱权位，权位高高耸山岳。</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岂不爱粉黛，爱河饮尽犹饥渴。</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岂不爱推戴。颂歌盈耳神仙乐。</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第一想到不忘本，来自人民莫作恶。</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第二想到党培养，无党岂能有所作？</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笫三想到衣食住，若无人民岂能活？</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第四想到虽有功，岂无过失应惭怍。</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吁嗟乎，</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九牛一毫莫自夸，骄傲自满必翻车。</a:t>
            </a:r>
          </a:p>
          <a:p>
            <a:pPr algn="just">
              <a:lnSpc>
                <a:spcPct val="140000"/>
              </a:lnSpc>
            </a:pPr>
            <a:r>
              <a:rPr lang="zh-CN" altLang="zh-CN" sz="1600" kern="0"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历览古今多少事，成由谦逊败由奢。</a:t>
            </a:r>
          </a:p>
        </p:txBody>
      </p:sp>
      <p:grpSp>
        <p:nvGrpSpPr>
          <p:cNvPr id="9" name="组合 8"/>
          <p:cNvGrpSpPr/>
          <p:nvPr/>
        </p:nvGrpSpPr>
        <p:grpSpPr>
          <a:xfrm>
            <a:off x="1614979" y="1984367"/>
            <a:ext cx="821615" cy="3021306"/>
            <a:chOff x="670857" y="1983803"/>
            <a:chExt cx="821936" cy="3022486"/>
          </a:xfrm>
        </p:grpSpPr>
        <p:sp>
          <p:nvSpPr>
            <p:cNvPr id="6" name="矩形 5"/>
            <p:cNvSpPr/>
            <p:nvPr/>
          </p:nvSpPr>
          <p:spPr bwMode="auto">
            <a:xfrm>
              <a:off x="670857" y="1983803"/>
              <a:ext cx="821936" cy="3022486"/>
            </a:xfrm>
            <a:prstGeom prst="rect">
              <a:avLst/>
            </a:prstGeom>
            <a:solidFill>
              <a:srgbClr val="C00000"/>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0" tIns="0" rIns="0" bIns="0" numCol="1" anchor="ctr" anchorCtr="0" compatLnSpc="1"/>
            <a:lstStyle/>
            <a:p>
              <a:pPr algn="ctr"/>
              <a:endParaRPr lang="zh-CN" altLang="en-US" sz="1800">
                <a:solidFill>
                  <a:schemeClr val="bg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6" name="矩形 25"/>
            <p:cNvSpPr/>
            <p:nvPr/>
          </p:nvSpPr>
          <p:spPr bwMode="auto">
            <a:xfrm>
              <a:off x="747977" y="2079337"/>
              <a:ext cx="667696" cy="2831418"/>
            </a:xfrm>
            <a:prstGeom prst="rect">
              <a:avLst/>
            </a:prstGeom>
            <a:no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04" tIns="45702" rIns="91404" bIns="45702" numCol="1" spcCol="0" rtlCol="0" fromWordArt="0" anchor="t" anchorCtr="0" forceAA="0" compatLnSpc="1">
              <a:noAutofit/>
            </a:bodyPr>
            <a:lstStyle/>
            <a:p>
              <a:pPr defTabSz="913765" fontAlgn="base">
                <a:spcBef>
                  <a:spcPct val="0"/>
                </a:spcBef>
                <a:spcAft>
                  <a:spcPct val="0"/>
                </a:spcAft>
              </a:pP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矩形 2"/>
            <p:cNvSpPr/>
            <p:nvPr/>
          </p:nvSpPr>
          <p:spPr>
            <a:xfrm>
              <a:off x="743135" y="2373265"/>
              <a:ext cx="677244" cy="2372729"/>
            </a:xfrm>
            <a:prstGeom prst="rect">
              <a:avLst/>
            </a:prstGeom>
          </p:spPr>
          <p:txBody>
            <a:bodyPr vert="eaVert" wrap="none">
              <a:spAutoFit/>
            </a:bodyPr>
            <a:lstStyle/>
            <a:p>
              <a:r>
                <a:rPr lang="zh-CN" altLang="zh-CN" sz="32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七古</a:t>
              </a:r>
              <a:r>
                <a:rPr lang="en-US" altLang="zh-CN" sz="32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a:t>
              </a:r>
              <a:r>
                <a:rPr lang="zh-CN" altLang="zh-CN" sz="3200"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手莫伸</a:t>
              </a:r>
              <a:endParaRPr lang="zh-CN" altLang="en-US" sz="3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4" name="矩形 3"/>
          <p:cNvSpPr/>
          <p:nvPr/>
        </p:nvSpPr>
        <p:spPr>
          <a:xfrm>
            <a:off x="2464196" y="3152109"/>
            <a:ext cx="492314" cy="720710"/>
          </a:xfrm>
          <a:prstGeom prst="rect">
            <a:avLst/>
          </a:prstGeom>
        </p:spPr>
        <p:txBody>
          <a:bodyPr vert="eaVert" wrap="none">
            <a:spAutoFit/>
          </a:bodyPr>
          <a:lstStyle/>
          <a:p>
            <a:r>
              <a:rPr lang="zh-CN" altLang="zh-CN" sz="20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陈</a:t>
            </a:r>
            <a:r>
              <a:rPr lang="en-US" altLang="zh-CN" sz="20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  </a:t>
            </a:r>
            <a:r>
              <a:rPr lang="zh-CN" altLang="zh-CN" sz="2000" kern="0">
                <a:latin typeface="思源黑体 CN Normal" panose="020B0400000000000000" pitchFamily="34" charset="-122"/>
                <a:ea typeface="思源黑体 CN Normal" panose="020B0400000000000000" pitchFamily="34" charset="-122"/>
                <a:sym typeface="思源黑体 CN Normal" panose="020B0400000000000000" pitchFamily="34" charset="-122"/>
              </a:rPr>
              <a:t>毅</a:t>
            </a:r>
            <a:endParaRPr lang="zh-CN" altLang="en-US" sz="20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9362" r="16130"/>
          <a:stretch>
            <a:fillRect/>
          </a:stretch>
        </p:blipFill>
        <p:spPr>
          <a:xfrm>
            <a:off x="7315200" y="1117037"/>
            <a:ext cx="2981325" cy="4885082"/>
          </a:xfrm>
          <a:prstGeom prst="rect">
            <a:avLst/>
          </a:prstGeom>
        </p:spPr>
      </p:pic>
      <p:sp>
        <p:nvSpPr>
          <p:cNvPr id="10" name="矩形 9"/>
          <p:cNvSpPr/>
          <p:nvPr/>
        </p:nvSpPr>
        <p:spPr>
          <a:xfrm>
            <a:off x="395568" y="186727"/>
            <a:ext cx="4987593" cy="430759"/>
          </a:xfrm>
          <a:prstGeom prst="rect">
            <a:avLst/>
          </a:prstGeom>
          <a:noFill/>
          <a:ln>
            <a:noFill/>
          </a:ln>
        </p:spPr>
        <p:txBody>
          <a:bodyPr vert="horz" wrap="square" lIns="0" tIns="0" rIns="0" bIns="0" numCol="1" anchor="t" anchorCtr="0" compatLnSpc="1">
            <a:spAutoFit/>
          </a:bodyPr>
          <a:lstStyle/>
          <a:p>
            <a:pPr marL="457200" indent="-457200" eaLnBrk="1" hangingPunct="1">
              <a:buFont typeface="Wingdings" panose="05000000000000000000" pitchFamily="2" charset="2"/>
              <a:buChar char="Ø"/>
            </a:pPr>
            <a:r>
              <a:rPr lang="zh-CN" altLang="en-US" sz="2800" dirty="0">
                <a:solidFill>
                  <a:srgbClr val="C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要有划清公与私的“硬功”</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PA-102219"/>
          <p:cNvSpPr/>
          <p:nvPr>
            <p:custDataLst>
              <p:tags r:id="rId1"/>
            </p:custDataLst>
          </p:nvPr>
        </p:nvSpPr>
        <p:spPr>
          <a:xfrm>
            <a:off x="4385310" y="2645410"/>
            <a:ext cx="3542665" cy="1322070"/>
          </a:xfrm>
          <a:prstGeom prst="rect">
            <a:avLst/>
          </a:prstGeom>
        </p:spPr>
        <p:txBody>
          <a:bodyPr wrap="square">
            <a:spAutoFit/>
          </a:bodyPr>
          <a:lstStyle/>
          <a:p>
            <a:pPr algn="dist"/>
            <a:r>
              <a:rPr lang="zh-CN" altLang="en-US" sz="8000" dirty="0">
                <a:solidFill>
                  <a:srgbClr val="E5BD3C"/>
                </a:solidFill>
                <a:latin typeface="思源黑体 CN Bold" panose="020B0800000000000000" pitchFamily="34" charset="-122"/>
                <a:ea typeface="思源黑体 CN Bold" panose="020B0800000000000000" pitchFamily="34" charset="-122"/>
                <a:sym typeface="思源黑体 CN Normal" panose="020B0400000000000000" pitchFamily="34" charset="-122"/>
              </a:rPr>
              <a:t>谢谢！</a:t>
            </a:r>
          </a:p>
        </p:txBody>
      </p:sp>
      <p:sp>
        <p:nvSpPr>
          <p:cNvPr id="74" name="PA-102220"/>
          <p:cNvSpPr/>
          <p:nvPr>
            <p:custDataLst>
              <p:tags r:id="rId2"/>
            </p:custDataLst>
          </p:nvPr>
        </p:nvSpPr>
        <p:spPr>
          <a:xfrm>
            <a:off x="3015002" y="1477586"/>
            <a:ext cx="6454549" cy="523220"/>
          </a:xfrm>
          <a:prstGeom prst="rect">
            <a:avLst/>
          </a:prstGeom>
        </p:spPr>
        <p:txBody>
          <a:bodyPr wrap="square">
            <a:spAutoFit/>
          </a:bodyPr>
          <a:lstStyle/>
          <a:p>
            <a:pPr algn="dist"/>
            <a:r>
              <a:rPr lang="zh-CN" altLang="en-US" sz="2800" dirty="0">
                <a:solidFill>
                  <a:srgbClr val="E5BD3C"/>
                </a:solidFill>
                <a:latin typeface="思源黑体 CN Bold" panose="020B0800000000000000" pitchFamily="34" charset="-122"/>
                <a:ea typeface="思源黑体 CN Bold" panose="020B0800000000000000" pitchFamily="34" charset="-122"/>
                <a:sym typeface="思源黑体 CN Normal" panose="020B0400000000000000" pitchFamily="34" charset="-122"/>
              </a:rPr>
              <a:t>☆党风廉政建设专题党课☆</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5.2.8"/>
</p:tagLst>
</file>

<file path=ppt/tags/tag2.xml><?xml version="1.0" encoding="utf-8"?>
<p:tagLst xmlns:a="http://schemas.openxmlformats.org/drawingml/2006/main" xmlns:r="http://schemas.openxmlformats.org/officeDocument/2006/relationships" xmlns:p="http://schemas.openxmlformats.org/presentationml/2006/main">
  <p:tag name="PA" val="v5.2.8"/>
</p:tagLst>
</file>

<file path=ppt/tags/tag3.xml><?xml version="1.0" encoding="utf-8"?>
<p:tagLst xmlns:a="http://schemas.openxmlformats.org/drawingml/2006/main" xmlns:r="http://schemas.openxmlformats.org/officeDocument/2006/relationships" xmlns:p="http://schemas.openxmlformats.org/presentationml/2006/main">
  <p:tag name="PA" val="v5.2.8"/>
</p:tagLst>
</file>

<file path=ppt/tags/tag4.xml><?xml version="1.0" encoding="utf-8"?>
<p:tagLst xmlns:a="http://schemas.openxmlformats.org/drawingml/2006/main" xmlns:r="http://schemas.openxmlformats.org/officeDocument/2006/relationships" xmlns:p="http://schemas.openxmlformats.org/presentationml/2006/main">
  <p:tag name="PA" val="v5.2.8"/>
</p:tagLst>
</file>

<file path=ppt/tags/tag5.xml><?xml version="1.0" encoding="utf-8"?>
<p:tagLst xmlns:a="http://schemas.openxmlformats.org/drawingml/2006/main" xmlns:r="http://schemas.openxmlformats.org/officeDocument/2006/relationships" xmlns:p="http://schemas.openxmlformats.org/presentationml/2006/main">
  <p:tag name="PA" val="v5.2.8"/>
</p:tagLst>
</file>

<file path=ppt/tags/tag6.xml><?xml version="1.0" encoding="utf-8"?>
<p:tagLst xmlns:a="http://schemas.openxmlformats.org/drawingml/2006/main" xmlns:r="http://schemas.openxmlformats.org/officeDocument/2006/relationships" xmlns:p="http://schemas.openxmlformats.org/presentationml/2006/main">
  <p:tag name="PA" val="v5.2.8"/>
</p:tagLst>
</file>

<file path=ppt/tags/tag7.xml><?xml version="1.0" encoding="utf-8"?>
<p:tagLst xmlns:a="http://schemas.openxmlformats.org/drawingml/2006/main" xmlns:r="http://schemas.openxmlformats.org/officeDocument/2006/relationships" xmlns:p="http://schemas.openxmlformats.org/presentationml/2006/main">
  <p:tag name="PA" val="v5.2.8"/>
</p:tagLst>
</file>

<file path=ppt/tags/tag8.xml><?xml version="1.0" encoding="utf-8"?>
<p:tagLst xmlns:a="http://schemas.openxmlformats.org/drawingml/2006/main" xmlns:r="http://schemas.openxmlformats.org/officeDocument/2006/relationships" xmlns:p="http://schemas.openxmlformats.org/presentationml/2006/main">
  <p:tag name="PA" val="v5.2.8"/>
</p:tagLst>
</file>

<file path=ppt/tags/tag9.xml><?xml version="1.0" encoding="utf-8"?>
<p:tagLst xmlns:a="http://schemas.openxmlformats.org/drawingml/2006/main" xmlns:r="http://schemas.openxmlformats.org/officeDocument/2006/relationships" xmlns:p="http://schemas.openxmlformats.org/presentationml/2006/main">
  <p:tag name="PA" val="v5.2.8"/>
</p:tagLst>
</file>

<file path=ppt/tags/tag10.xml><?xml version="1.0" encoding="utf-8"?>
<p:tagLst xmlns:a="http://schemas.openxmlformats.org/drawingml/2006/main" xmlns:r="http://schemas.openxmlformats.org/officeDocument/2006/relationships" xmlns:p="http://schemas.openxmlformats.org/presentationml/2006/main">
  <p:tag name="PA" val="v5.2.8"/>
</p:tagLst>
</file>

<file path=ppt/tags/tag11.xml><?xml version="1.0" encoding="utf-8"?>
<p:tagLst xmlns:a="http://schemas.openxmlformats.org/drawingml/2006/main" xmlns:r="http://schemas.openxmlformats.org/officeDocument/2006/relationships" xmlns:p="http://schemas.openxmlformats.org/presentationml/2006/main">
  <p:tag name="PA" val="v5.2.8"/>
</p:tagLst>
</file>

<file path=ppt/tags/tag12.xml><?xml version="1.0" encoding="utf-8"?>
<p:tagLst xmlns:a="http://schemas.openxmlformats.org/drawingml/2006/main" xmlns:r="http://schemas.openxmlformats.org/officeDocument/2006/relationships" xmlns:p="http://schemas.openxmlformats.org/presentationml/2006/main">
  <p:tag name="PA" val="v5.2.8"/>
</p:tagLst>
</file>

<file path=ppt/tags/tag13.xml><?xml version="1.0" encoding="utf-8"?>
<p:tagLst xmlns:a="http://schemas.openxmlformats.org/drawingml/2006/main" xmlns:r="http://schemas.openxmlformats.org/officeDocument/2006/relationships" xmlns:p="http://schemas.openxmlformats.org/presentationml/2006/main">
  <p:tag name="PA" val="v5.2.8"/>
</p:tagLst>
</file>

<file path=ppt/tags/tag14.xml><?xml version="1.0" encoding="utf-8"?>
<p:tagLst xmlns:a="http://schemas.openxmlformats.org/drawingml/2006/main" xmlns:r="http://schemas.openxmlformats.org/officeDocument/2006/relationships" xmlns:p="http://schemas.openxmlformats.org/presentationml/2006/main">
  <p:tag name="PA" val="v5.2.8"/>
</p:tagLst>
</file>

<file path=ppt/tags/tag15.xml><?xml version="1.0" encoding="utf-8"?>
<p:tagLst xmlns:a="http://schemas.openxmlformats.org/drawingml/2006/main" xmlns:r="http://schemas.openxmlformats.org/officeDocument/2006/relationships" xmlns:p="http://schemas.openxmlformats.org/presentationml/2006/main">
  <p:tag name="PA" val="v5.2.8"/>
</p:tagLst>
</file>

<file path=ppt/tags/tag16.xml><?xml version="1.0" encoding="utf-8"?>
<p:tagLst xmlns:a="http://schemas.openxmlformats.org/drawingml/2006/main" xmlns:r="http://schemas.openxmlformats.org/officeDocument/2006/relationships" xmlns:p="http://schemas.openxmlformats.org/presentationml/2006/main">
  <p:tag name="PA" val="v5.2.8"/>
</p:tagLst>
</file>

<file path=ppt/tags/tag17.xml><?xml version="1.0" encoding="utf-8"?>
<p:tagLst xmlns:a="http://schemas.openxmlformats.org/drawingml/2006/main" xmlns:r="http://schemas.openxmlformats.org/officeDocument/2006/relationships" xmlns:p="http://schemas.openxmlformats.org/presentationml/2006/main">
  <p:tag name="PA" val="v5.2.8"/>
</p:tagLst>
</file>

<file path=ppt/tags/tag18.xml><?xml version="1.0" encoding="utf-8"?>
<p:tagLst xmlns:a="http://schemas.openxmlformats.org/drawingml/2006/main" xmlns:r="http://schemas.openxmlformats.org/officeDocument/2006/relationships" xmlns:p="http://schemas.openxmlformats.org/presentationml/2006/main">
  <p:tag name="PA" val="v5.2.8"/>
</p:tagLst>
</file>

<file path=ppt/tags/tag19.xml><?xml version="1.0" encoding="utf-8"?>
<p:tagLst xmlns:a="http://schemas.openxmlformats.org/drawingml/2006/main" xmlns:r="http://schemas.openxmlformats.org/officeDocument/2006/relationships" xmlns:p="http://schemas.openxmlformats.org/presentationml/2006/main">
  <p:tag name="PA" val="v5.2.8"/>
</p:tagLst>
</file>

<file path=ppt/tags/tag20.xml><?xml version="1.0" encoding="utf-8"?>
<p:tagLst xmlns:a="http://schemas.openxmlformats.org/drawingml/2006/main" xmlns:r="http://schemas.openxmlformats.org/officeDocument/2006/relationships" xmlns:p="http://schemas.openxmlformats.org/presentationml/2006/main">
  <p:tag name="PA" val="v5.2.8"/>
</p:tagLst>
</file>

<file path=ppt/tags/tag21.xml><?xml version="1.0" encoding="utf-8"?>
<p:tagLst xmlns:a="http://schemas.openxmlformats.org/drawingml/2006/main" xmlns:r="http://schemas.openxmlformats.org/officeDocument/2006/relationships" xmlns:p="http://schemas.openxmlformats.org/presentationml/2006/main">
  <p:tag name="PA" val="v5.2.8"/>
</p:tagLst>
</file>

<file path=ppt/tags/tag22.xml><?xml version="1.0" encoding="utf-8"?>
<p:tagLst xmlns:a="http://schemas.openxmlformats.org/drawingml/2006/main" xmlns:r="http://schemas.openxmlformats.org/officeDocument/2006/relationships" xmlns:p="http://schemas.openxmlformats.org/presentationml/2006/main">
  <p:tag name="PA" val="v5.2.8"/>
</p:tagLst>
</file>

<file path=ppt/tags/tag23.xml><?xml version="1.0" encoding="utf-8"?>
<p:tagLst xmlns:a="http://schemas.openxmlformats.org/drawingml/2006/main" xmlns:r="http://schemas.openxmlformats.org/officeDocument/2006/relationships" xmlns:p="http://schemas.openxmlformats.org/presentationml/2006/main">
  <p:tag name="PA" val="v5.2.8"/>
</p:tagLst>
</file>

<file path=ppt/tags/tag24.xml><?xml version="1.0" encoding="utf-8"?>
<p:tagLst xmlns:a="http://schemas.openxmlformats.org/drawingml/2006/main" xmlns:r="http://schemas.openxmlformats.org/officeDocument/2006/relationships" xmlns:p="http://schemas.openxmlformats.org/presentationml/2006/main">
  <p:tag name="PA" val="v5.2.8"/>
</p:tagLst>
</file>

<file path=ppt/tags/tag25.xml><?xml version="1.0" encoding="utf-8"?>
<p:tagLst xmlns:a="http://schemas.openxmlformats.org/drawingml/2006/main" xmlns:r="http://schemas.openxmlformats.org/officeDocument/2006/relationships" xmlns:p="http://schemas.openxmlformats.org/presentationml/2006/main">
  <p:tag name="PA" val="v5.2.8"/>
</p:tagLst>
</file>

<file path=ppt/tags/tag26.xml><?xml version="1.0" encoding="utf-8"?>
<p:tagLst xmlns:a="http://schemas.openxmlformats.org/drawingml/2006/main" xmlns:r="http://schemas.openxmlformats.org/officeDocument/2006/relationships" xmlns:p="http://schemas.openxmlformats.org/presentationml/2006/main">
  <p:tag name="PA" val="v5.2.8"/>
</p:tagLst>
</file>

<file path=ppt/tags/tag27.xml><?xml version="1.0" encoding="utf-8"?>
<p:tagLst xmlns:a="http://schemas.openxmlformats.org/drawingml/2006/main" xmlns:r="http://schemas.openxmlformats.org/officeDocument/2006/relationships" xmlns:p="http://schemas.openxmlformats.org/presentationml/2006/main">
  <p:tag name="PA" val="v5.2.8"/>
</p:tagLst>
</file>

<file path=ppt/tags/tag28.xml><?xml version="1.0" encoding="utf-8"?>
<p:tagLst xmlns:a="http://schemas.openxmlformats.org/drawingml/2006/main" xmlns:r="http://schemas.openxmlformats.org/officeDocument/2006/relationships" xmlns:p="http://schemas.openxmlformats.org/presentationml/2006/main">
  <p:tag name="PA" val="v5.2.8"/>
</p:tagLst>
</file>

<file path=ppt/tags/tag29.xml><?xml version="1.0" encoding="utf-8"?>
<p:tagLst xmlns:a="http://schemas.openxmlformats.org/drawingml/2006/main" xmlns:r="http://schemas.openxmlformats.org/officeDocument/2006/relationships" xmlns:p="http://schemas.openxmlformats.org/presentationml/2006/main">
  <p:tag name="PA" val="v5.2.8"/>
</p:tagLst>
</file>

<file path=ppt/tags/tag30.xml><?xml version="1.0" encoding="utf-8"?>
<p:tagLst xmlns:a="http://schemas.openxmlformats.org/drawingml/2006/main" xmlns:r="http://schemas.openxmlformats.org/officeDocument/2006/relationships" xmlns:p="http://schemas.openxmlformats.org/presentationml/2006/main">
  <p:tag name="PA" val="v5.2.8"/>
</p:tagLst>
</file>

<file path=ppt/tags/tag31.xml><?xml version="1.0" encoding="utf-8"?>
<p:tagLst xmlns:a="http://schemas.openxmlformats.org/drawingml/2006/main" xmlns:r="http://schemas.openxmlformats.org/officeDocument/2006/relationships" xmlns:p="http://schemas.openxmlformats.org/presentationml/2006/main">
  <p:tag name="PA" val="v5.2.8"/>
</p:tagLst>
</file>

<file path=ppt/tags/tag32.xml><?xml version="1.0" encoding="utf-8"?>
<p:tagLst xmlns:a="http://schemas.openxmlformats.org/drawingml/2006/main" xmlns:r="http://schemas.openxmlformats.org/officeDocument/2006/relationships" xmlns:p="http://schemas.openxmlformats.org/presentationml/2006/main">
  <p:tag name="PA" val="v5.2.8"/>
</p:tagLst>
</file>

<file path=ppt/tags/tag33.xml><?xml version="1.0" encoding="utf-8"?>
<p:tagLst xmlns:a="http://schemas.openxmlformats.org/drawingml/2006/main" xmlns:r="http://schemas.openxmlformats.org/officeDocument/2006/relationships" xmlns:p="http://schemas.openxmlformats.org/presentationml/2006/main">
  <p:tag name="PA" val="v5.2.8"/>
</p:tagLst>
</file>

<file path=ppt/tags/tag34.xml><?xml version="1.0" encoding="utf-8"?>
<p:tagLst xmlns:a="http://schemas.openxmlformats.org/drawingml/2006/main" xmlns:r="http://schemas.openxmlformats.org/officeDocument/2006/relationships" xmlns:p="http://schemas.openxmlformats.org/presentationml/2006/main">
  <p:tag name="PA" val="v5.2.8"/>
</p:tagLst>
</file>

<file path=ppt/tags/tag35.xml><?xml version="1.0" encoding="utf-8"?>
<p:tagLst xmlns:a="http://schemas.openxmlformats.org/drawingml/2006/main" xmlns:r="http://schemas.openxmlformats.org/officeDocument/2006/relationships" xmlns:p="http://schemas.openxmlformats.org/presentationml/2006/main">
  <p:tag name="PA" val="v5.2.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3649</Words>
  <Application>Microsoft Office PowerPoint</Application>
  <PresentationFormat>自定义</PresentationFormat>
  <Paragraphs>234</Paragraphs>
  <Slides>34</Slides>
  <Notes>34</Notes>
  <HiddenSlides>0</HiddenSlides>
  <MMClips>0</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素材来源网站当图网-www.99ppt.com</dc:title>
  <dc:subject>素材来源网站当图网-www.99ppt.com</dc:subject>
  <dc:creator>素材来源网站当图网-www.99ppt.com</dc:creator>
  <dc:description>素材来源网站当图网-www.99ppt.com</dc:description>
  <cp:lastModifiedBy>宁翔</cp:lastModifiedBy>
  <cp:revision>5</cp:revision>
  <dcterms:created xsi:type="dcterms:W3CDTF">2021-11-18T22:03:00Z</dcterms:created>
  <dcterms:modified xsi:type="dcterms:W3CDTF">2022-11-06T15:31:03Z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2D8FFC7C25FC4DDBAA0979CBA6FAC7FF</vt:lpwstr>
  </property>
  <property fmtid="{D5CDD505-2E9C-101B-9397-08002B2CF9AE}" pid="3" name="KSOProductBuildVer">
    <vt:lpwstr>2052-11.8.2.8875</vt:lpwstr>
  </property>
</Properties>
</file>