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1070" r:id="rId3"/>
    <p:sldId id="1077" r:id="rId4"/>
    <p:sldId id="1078" r:id="rId5"/>
    <p:sldId id="1079" r:id="rId6"/>
    <p:sldId id="985" r:id="rId7"/>
    <p:sldId id="1041" r:id="rId8"/>
    <p:sldId id="1030" r:id="rId9"/>
    <p:sldId id="1032" r:id="rId10"/>
    <p:sldId id="1042" r:id="rId11"/>
    <p:sldId id="1035" r:id="rId12"/>
    <p:sldId id="1036" r:id="rId13"/>
    <p:sldId id="1037" r:id="rId14"/>
    <p:sldId id="1080" r:id="rId15"/>
    <p:sldId id="1027" r:id="rId16"/>
    <p:sldId id="1044" r:id="rId17"/>
    <p:sldId id="1045" r:id="rId18"/>
    <p:sldId id="1046" r:id="rId19"/>
    <p:sldId id="1047" r:id="rId20"/>
    <p:sldId id="1049" r:id="rId21"/>
    <p:sldId id="1050" r:id="rId22"/>
    <p:sldId id="1048" r:id="rId23"/>
    <p:sldId id="1052" r:id="rId24"/>
    <p:sldId id="1051" r:id="rId25"/>
    <p:sldId id="1053" r:id="rId26"/>
    <p:sldId id="1054" r:id="rId27"/>
    <p:sldId id="1055" r:id="rId28"/>
    <p:sldId id="1057" r:id="rId29"/>
    <p:sldId id="1058" r:id="rId30"/>
    <p:sldId id="1056" r:id="rId31"/>
    <p:sldId id="1059" r:id="rId32"/>
    <p:sldId id="1107"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1EA"/>
    <a:srgbClr val="E6212A"/>
    <a:srgbClr val="C50406"/>
    <a:srgbClr val="ED7D31"/>
    <a:srgbClr val="E2574C"/>
    <a:srgbClr val="FDF1E9"/>
    <a:srgbClr val="7F7F7F"/>
    <a:srgbClr val="CC0000"/>
    <a:srgbClr val="F9BBBB"/>
    <a:srgbClr val="4C4A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6412" autoAdjust="0"/>
  </p:normalViewPr>
  <p:slideViewPr>
    <p:cSldViewPr snapToGrid="0">
      <p:cViewPr>
        <p:scale>
          <a:sx n="75" d="100"/>
          <a:sy n="75" d="100"/>
        </p:scale>
        <p:origin x="1698" y="858"/>
      </p:cViewPr>
      <p:guideLst>
        <p:guide orient="horz" pos="2126"/>
        <p:guide pos="3838"/>
      </p:guideLst>
    </p:cSldViewPr>
  </p:slideViewPr>
  <p:notesTextViewPr>
    <p:cViewPr>
      <p:scale>
        <a:sx n="125" d="100"/>
        <a:sy n="125" d="100"/>
      </p:scale>
      <p:origin x="0" y="0"/>
    </p:cViewPr>
  </p:notesTextViewPr>
  <p:sorterViewPr>
    <p:cViewPr>
      <p:scale>
        <a:sx n="100" d="100"/>
        <a:sy n="100" d="100"/>
      </p:scale>
      <p:origin x="0" y="-237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notesMaster" Target="notesMasters/notesMaster1.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57623-1717-4173-AA63-D903FE13EB4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5CEE7-2650-4467-B004-4A364256E02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04" y="0"/>
            <a:ext cx="12188204"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302" y="908050"/>
            <a:ext cx="10597209" cy="635000"/>
          </a:xfrm>
        </p:spPr>
        <p:txBody>
          <a:bodyPr/>
          <a:lstStyle>
            <a:lvl1pPr>
              <a:defRPr>
                <a:solidFill>
                  <a:schemeClr val="tx2"/>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825302" y="1600201"/>
            <a:ext cx="10597209" cy="45259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2" name="Freeform 5"/>
          <p:cNvSpPr/>
          <p:nvPr userDrawn="1"/>
        </p:nvSpPr>
        <p:spPr bwMode="auto">
          <a:xfrm>
            <a:off x="0" y="6624206"/>
            <a:ext cx="10368205" cy="233795"/>
          </a:xfrm>
          <a:custGeom>
            <a:avLst/>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ahLst/>
            <a:cxnLst>
              <a:cxn ang="0">
                <a:pos x="T0" y="T1"/>
              </a:cxn>
              <a:cxn ang="0">
                <a:pos x="T2" y="T3"/>
              </a:cxn>
              <a:cxn ang="0">
                <a:pos x="T4" y="T5"/>
              </a:cxn>
              <a:cxn ang="0">
                <a:pos x="T6" y="T7"/>
              </a:cxn>
              <a:cxn ang="0">
                <a:pos x="T8" y="T9"/>
              </a:cxn>
            </a:cxnLst>
            <a:rect l="0" t="0" r="r" b="b"/>
            <a:pathLst>
              <a:path w="13604" h="275">
                <a:moveTo>
                  <a:pt x="0" y="275"/>
                </a:moveTo>
                <a:lnTo>
                  <a:pt x="13508" y="275"/>
                </a:lnTo>
                <a:lnTo>
                  <a:pt x="13604" y="0"/>
                </a:lnTo>
                <a:lnTo>
                  <a:pt x="0" y="0"/>
                </a:lnTo>
                <a:lnTo>
                  <a:pt x="0" y="275"/>
                </a:lnTo>
                <a:close/>
              </a:path>
            </a:pathLst>
          </a:custGeom>
          <a:solidFill>
            <a:schemeClr val="tx1"/>
          </a:solidFill>
          <a:ln>
            <a:noFill/>
          </a:ln>
        </p:spPr>
        <p:txBody>
          <a:bodyPr vert="horz" wrap="square" lIns="91404" tIns="45702" rIns="91404" bIns="45702" numCol="1" anchor="t" anchorCtr="0" compatLnSpc="1"/>
          <a:lstStyle/>
          <a:p>
            <a:endParaRPr lang="zh-CN" altLang="en-US" sz="1800"/>
          </a:p>
        </p:txBody>
      </p:sp>
      <p:sp>
        <p:nvSpPr>
          <p:cNvPr id="14" name="Freeform 6"/>
          <p:cNvSpPr/>
          <p:nvPr userDrawn="1"/>
        </p:nvSpPr>
        <p:spPr bwMode="auto">
          <a:xfrm>
            <a:off x="10333467" y="6482034"/>
            <a:ext cx="1858571" cy="375967"/>
          </a:xfrm>
          <a:custGeom>
            <a:avLst/>
            <a:gdLst>
              <a:gd name="T0" fmla="*/ 162 w 2439"/>
              <a:gd name="T1" fmla="*/ 0 h 443"/>
              <a:gd name="T2" fmla="*/ 0 w 2439"/>
              <a:gd name="T3" fmla="*/ 443 h 443"/>
              <a:gd name="T4" fmla="*/ 2439 w 2439"/>
              <a:gd name="T5" fmla="*/ 443 h 443"/>
              <a:gd name="T6" fmla="*/ 2439 w 2439"/>
              <a:gd name="T7" fmla="*/ 0 h 443"/>
              <a:gd name="T8" fmla="*/ 162 w 2439"/>
              <a:gd name="T9" fmla="*/ 0 h 443"/>
            </a:gdLst>
            <a:ahLst/>
            <a:cxnLst>
              <a:cxn ang="0">
                <a:pos x="T0" y="T1"/>
              </a:cxn>
              <a:cxn ang="0">
                <a:pos x="T2" y="T3"/>
              </a:cxn>
              <a:cxn ang="0">
                <a:pos x="T4" y="T5"/>
              </a:cxn>
              <a:cxn ang="0">
                <a:pos x="T6" y="T7"/>
              </a:cxn>
              <a:cxn ang="0">
                <a:pos x="T8" y="T9"/>
              </a:cxn>
            </a:cxnLst>
            <a:rect l="0" t="0" r="r" b="b"/>
            <a:pathLst>
              <a:path w="2439" h="443">
                <a:moveTo>
                  <a:pt x="162" y="0"/>
                </a:moveTo>
                <a:lnTo>
                  <a:pt x="0" y="443"/>
                </a:lnTo>
                <a:lnTo>
                  <a:pt x="2439" y="443"/>
                </a:lnTo>
                <a:lnTo>
                  <a:pt x="2439" y="0"/>
                </a:lnTo>
                <a:lnTo>
                  <a:pt x="162" y="0"/>
                </a:lnTo>
                <a:close/>
              </a:path>
            </a:pathLst>
          </a:custGeom>
          <a:solidFill>
            <a:schemeClr val="tx2"/>
          </a:solidFill>
          <a:ln>
            <a:noFill/>
          </a:ln>
        </p:spPr>
        <p:txBody>
          <a:bodyPr vert="horz" wrap="square" lIns="91404" tIns="45702" rIns="91404" bIns="45702" numCol="1" anchor="t" anchorCtr="0" compatLnSpc="1"/>
          <a:lstStyle/>
          <a:p>
            <a:endParaRPr lang="zh-CN" altLang="en-US" sz="1800"/>
          </a:p>
        </p:txBody>
      </p:sp>
      <p:sp>
        <p:nvSpPr>
          <p:cNvPr id="8" name="Rectangle 6"/>
          <p:cNvSpPr>
            <a:spLocks noChangeArrowheads="1"/>
          </p:cNvSpPr>
          <p:nvPr userDrawn="1"/>
        </p:nvSpPr>
        <p:spPr bwMode="auto">
          <a:xfrm>
            <a:off x="10804878" y="6544615"/>
            <a:ext cx="1115096" cy="24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ctr" defTabSz="913765"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dirty="0">
                <a:ln>
                  <a:noFill/>
                </a:ln>
                <a:solidFill>
                  <a:schemeClr val="accent2"/>
                </a:solidFill>
                <a:effectLst/>
                <a:latin typeface="+mj-ea"/>
                <a:ea typeface="+mj-ea"/>
                <a:cs typeface="宋体" panose="02010600030101010101" pitchFamily="2" charset="-122"/>
              </a:rPr>
              <a:t>第          页</a:t>
            </a:r>
            <a:endParaRPr kumimoji="0" lang="zh-CN" altLang="en-US" sz="1800" b="0" i="0" u="none" strike="noStrike" cap="none" normalizeH="0" baseline="0" dirty="0">
              <a:ln>
                <a:noFill/>
              </a:ln>
              <a:solidFill>
                <a:schemeClr val="accent2"/>
              </a:solidFill>
              <a:effectLst/>
              <a:latin typeface="+mj-ea"/>
              <a:ea typeface="+mj-ea"/>
              <a:cs typeface="宋体" panose="02010600030101010101" pitchFamily="2" charset="-122"/>
            </a:endParaRPr>
          </a:p>
        </p:txBody>
      </p:sp>
      <p:sp>
        <p:nvSpPr>
          <p:cNvPr id="13" name="TextBox 12"/>
          <p:cNvSpPr txBox="1"/>
          <p:nvPr userDrawn="1"/>
        </p:nvSpPr>
        <p:spPr>
          <a:xfrm>
            <a:off x="11133928" y="6500739"/>
            <a:ext cx="456997" cy="338554"/>
          </a:xfrm>
          <a:prstGeom prst="rect">
            <a:avLst/>
          </a:prstGeom>
          <a:noFill/>
        </p:spPr>
        <p:txBody>
          <a:bodyPr wrap="none" rtlCol="0">
            <a:spAutoFit/>
          </a:bodyPr>
          <a:lstStyle/>
          <a:p>
            <a:pPr algn="ctr"/>
            <a:fld id="{9BCBF865-A225-49B7-8C06-A3D8CF7C3037}" type="slidenum">
              <a:rPr lang="zh-CN" altLang="en-US" sz="1600" smtClean="0">
                <a:solidFill>
                  <a:schemeClr val="accent2"/>
                </a:solidFill>
                <a:latin typeface="+mj-ea"/>
                <a:ea typeface="+mj-ea"/>
              </a:rPr>
            </a:fld>
            <a:endParaRPr lang="zh-CN" altLang="en-US" sz="1600" dirty="0">
              <a:solidFill>
                <a:schemeClr val="accent2"/>
              </a:solidFill>
              <a:latin typeface="+mj-ea"/>
              <a:ea typeface="+mj-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237" y="4406901"/>
            <a:ext cx="10362327" cy="1362075"/>
          </a:xfrm>
        </p:spPr>
        <p:txBody>
          <a:bodyPr anchor="t"/>
          <a:lstStyle>
            <a:lvl1pPr algn="l">
              <a:defRPr sz="4000" b="1" cap="all">
                <a:solidFill>
                  <a:schemeClr val="tx2"/>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237" y="2906713"/>
            <a:ext cx="10362327" cy="1500187"/>
          </a:xfrm>
        </p:spPr>
        <p:txBody>
          <a:bodyPr anchor="b"/>
          <a:lstStyle>
            <a:lvl1pPr marL="0" indent="0">
              <a:buNone/>
              <a:defRPr sz="2000">
                <a:solidFill>
                  <a:schemeClr val="tx2"/>
                </a:solidFill>
              </a:defRPr>
            </a:lvl1pPr>
            <a:lvl2pPr marL="457200" indent="0">
              <a:buNone/>
              <a:defRPr sz="1800"/>
            </a:lvl2pPr>
            <a:lvl3pPr marL="913765" indent="0">
              <a:buNone/>
              <a:defRPr sz="1600"/>
            </a:lvl3pPr>
            <a:lvl4pPr marL="1370965" indent="0">
              <a:buNone/>
              <a:defRPr sz="1400"/>
            </a:lvl4pPr>
            <a:lvl5pPr marL="1828165" indent="0">
              <a:buNone/>
              <a:defRPr sz="1400"/>
            </a:lvl5pPr>
            <a:lvl6pPr marL="2285365" indent="0">
              <a:buNone/>
              <a:defRPr sz="1400"/>
            </a:lvl6pPr>
            <a:lvl7pPr marL="2741930" indent="0">
              <a:buNone/>
              <a:defRPr sz="1400"/>
            </a:lvl7pPr>
            <a:lvl8pPr marL="3199130" indent="0">
              <a:buNone/>
              <a:defRPr sz="1400"/>
            </a:lvl8pPr>
            <a:lvl9pPr marL="365633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362" y="1600201"/>
            <a:ext cx="54096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1378" y="1600201"/>
            <a:ext cx="541126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362" y="274638"/>
            <a:ext cx="10973276"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363" y="1535113"/>
            <a:ext cx="5387458" cy="639762"/>
          </a:xfr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5365" indent="0">
              <a:buNone/>
              <a:defRPr sz="1600" b="1"/>
            </a:lvl6pPr>
            <a:lvl7pPr marL="2741930" indent="0">
              <a:buNone/>
              <a:defRPr sz="1600" b="1"/>
            </a:lvl7pPr>
            <a:lvl8pPr marL="3199130" indent="0">
              <a:buNone/>
              <a:defRPr sz="1600" b="1"/>
            </a:lvl8pPr>
            <a:lvl9pPr marL="365633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363" y="2174875"/>
            <a:ext cx="538745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593" y="1535113"/>
            <a:ext cx="5389045" cy="639762"/>
          </a:xfr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5365" indent="0">
              <a:buNone/>
              <a:defRPr sz="1600" b="1"/>
            </a:lvl6pPr>
            <a:lvl7pPr marL="2741930" indent="0">
              <a:buNone/>
              <a:defRPr sz="1600" b="1"/>
            </a:lvl7pPr>
            <a:lvl8pPr marL="3199130" indent="0">
              <a:buNone/>
              <a:defRPr sz="1600" b="1"/>
            </a:lvl8pPr>
            <a:lvl9pPr marL="365633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593" y="2174875"/>
            <a:ext cx="538904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362" y="273050"/>
            <a:ext cx="401163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988" y="273051"/>
            <a:ext cx="68156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362" y="1435101"/>
            <a:ext cx="4011633" cy="4691063"/>
          </a:xfr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5365" indent="0">
              <a:buNone/>
              <a:defRPr sz="900"/>
            </a:lvl6pPr>
            <a:lvl7pPr marL="2741930" indent="0">
              <a:buNone/>
              <a:defRPr sz="900"/>
            </a:lvl7pPr>
            <a:lvl8pPr marL="3199130" indent="0">
              <a:buNone/>
              <a:defRPr sz="900"/>
            </a:lvl8pPr>
            <a:lvl9pPr marL="365633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842" y="4800600"/>
            <a:ext cx="7315517"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842" y="612775"/>
            <a:ext cx="7315517" cy="4114800"/>
          </a:xfr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5365" indent="0">
              <a:buNone/>
              <a:defRPr sz="2000"/>
            </a:lvl6pPr>
            <a:lvl7pPr marL="2741930" indent="0">
              <a:buNone/>
              <a:defRPr sz="2000"/>
            </a:lvl7pPr>
            <a:lvl8pPr marL="3199130" indent="0">
              <a:buNone/>
              <a:defRPr sz="2000"/>
            </a:lvl8pPr>
            <a:lvl9pPr marL="3656330" indent="0">
              <a:buNone/>
              <a:defRPr sz="2000"/>
            </a:lvl9pPr>
          </a:lstStyle>
          <a:p>
            <a:endParaRPr lang="zh-CN" altLang="en-US"/>
          </a:p>
        </p:txBody>
      </p:sp>
      <p:sp>
        <p:nvSpPr>
          <p:cNvPr id="4" name="文本占位符 3"/>
          <p:cNvSpPr>
            <a:spLocks noGrp="1"/>
          </p:cNvSpPr>
          <p:nvPr>
            <p:ph type="body" sz="half" idx="2"/>
          </p:nvPr>
        </p:nvSpPr>
        <p:spPr>
          <a:xfrm>
            <a:off x="2389842" y="5367338"/>
            <a:ext cx="7315517" cy="804862"/>
          </a:xfr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5365" indent="0">
              <a:buNone/>
              <a:defRPr sz="900"/>
            </a:lvl6pPr>
            <a:lvl7pPr marL="2741930" indent="0">
              <a:buNone/>
              <a:defRPr sz="900"/>
            </a:lvl7pPr>
            <a:lvl8pPr marL="3199130" indent="0">
              <a:buNone/>
              <a:defRPr sz="900"/>
            </a:lvl8pPr>
            <a:lvl9pPr marL="365633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0509" y="908050"/>
            <a:ext cx="2742129"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362" y="908050"/>
            <a:ext cx="8078807"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255270"/>
            <a:ext cx="748030" cy="607060"/>
          </a:xfrm>
          <a:prstGeom prst="rect">
            <a:avLst/>
          </a:prstGeom>
        </p:spPr>
      </p:pic>
      <p:cxnSp>
        <p:nvCxnSpPr>
          <p:cNvPr id="22" name="直接连接符 21"/>
          <p:cNvCxnSpPr/>
          <p:nvPr userDrawn="1"/>
        </p:nvCxnSpPr>
        <p:spPr>
          <a:xfrm>
            <a:off x="1205337" y="724270"/>
            <a:ext cx="1075361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userDrawn="1"/>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392808" y="149032"/>
            <a:ext cx="3496297" cy="575188"/>
          </a:xfrm>
          <a:prstGeom prst="rect">
            <a:avLst/>
          </a:prstGeom>
        </p:spPr>
      </p:pic>
      <p:sp>
        <p:nvSpPr>
          <p:cNvPr id="11" name="Aichitds1"/>
          <p:cNvSpPr txBox="1"/>
          <p:nvPr userDrawn="1"/>
        </p:nvSpPr>
        <p:spPr>
          <a:xfrm>
            <a:off x="1205325" y="202806"/>
            <a:ext cx="5523721" cy="521970"/>
          </a:xfrm>
          <a:prstGeom prst="rect">
            <a:avLst/>
          </a:prstGeom>
          <a:noFill/>
        </p:spPr>
        <p:txBody>
          <a:bodyPr wrap="square" rtlCol="0">
            <a:spAutoFit/>
          </a:bodyPr>
          <a:lstStyle/>
          <a:p>
            <a:pPr algn="l"/>
            <a:r>
              <a:rPr kumimoji="1" lang="zh-CN" altLang="en-US" sz="2800" b="1" dirty="0">
                <a:gradFill flip="none" rotWithShape="1">
                  <a:gsLst>
                    <a:gs pos="100000">
                      <a:srgbClr val="A41105"/>
                    </a:gs>
                    <a:gs pos="0">
                      <a:srgbClr val="FF081D"/>
                    </a:gs>
                  </a:gsLst>
                  <a:lin ang="5400000" scaled="1"/>
                  <a:tileRect/>
                </a:gradFill>
                <a:latin typeface="思源黑体" panose="020B0500000000000000" pitchFamily="34" charset="-122"/>
                <a:ea typeface="思源黑体" panose="020B0500000000000000" pitchFamily="34" charset="-122"/>
                <a:sym typeface="微软雅黑" panose="020B0503020204020204" pitchFamily="34" charset="-122"/>
              </a:rPr>
              <a:t>到中国人民大学考察调研</a:t>
            </a:r>
            <a:endParaRPr kumimoji="1" lang="zh-CN" altLang="en-US" sz="2800" b="1" dirty="0">
              <a:gradFill flip="none" rotWithShape="1">
                <a:gsLst>
                  <a:gs pos="100000">
                    <a:srgbClr val="A41105"/>
                  </a:gs>
                  <a:gs pos="0">
                    <a:srgbClr val="FF081D"/>
                  </a:gs>
                </a:gsLst>
                <a:lin ang="5400000" scaled="1"/>
                <a:tileRect/>
              </a:gradFill>
              <a:latin typeface="思源黑体" panose="020B0500000000000000" pitchFamily="34" charset="-122"/>
              <a:ea typeface="思源黑体" panose="020B0500000000000000"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362" y="908050"/>
            <a:ext cx="10973276"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362" y="1600201"/>
            <a:ext cx="1097327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pic>
        <p:nvPicPr>
          <p:cNvPr id="4" name="图片 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904" y="0"/>
            <a:ext cx="12188204"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3765"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0965"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165"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anose="02010609030101010101" pitchFamily="49" charset="-122"/>
        </a:defRPr>
      </a:lvl2pPr>
      <a:lvl3pPr marL="1142365"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599565"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6765"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333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053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773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493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microsoft.com/office/2007/relationships/hdphoto" Target="../media/image9.wdp"/><Relationship Id="rId7" Type="http://schemas.openxmlformats.org/officeDocument/2006/relationships/image" Target="../media/image8.png"/><Relationship Id="rId6" Type="http://schemas.openxmlformats.org/officeDocument/2006/relationships/image" Target="../media/image7.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0.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1.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1.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1.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4.jpeg"/><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13.xml"/><Relationship Id="rId5" Type="http://schemas.openxmlformats.org/officeDocument/2006/relationships/image" Target="../media/image18.wmf"/><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13.xml"/><Relationship Id="rId4" Type="http://schemas.openxmlformats.org/officeDocument/2006/relationships/image" Target="../media/image20.jpeg"/><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7" Type="http://schemas.openxmlformats.org/officeDocument/2006/relationships/vmlDrawing" Target="../drawings/vmlDrawing3.vml"/><Relationship Id="rId6" Type="http://schemas.openxmlformats.org/officeDocument/2006/relationships/slideLayout" Target="../slideLayouts/slideLayout13.xml"/><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svg"/><Relationship Id="rId3" Type="http://schemas.openxmlformats.org/officeDocument/2006/relationships/image" Target="../media/image24.png"/><Relationship Id="rId2" Type="http://schemas.openxmlformats.org/officeDocument/2006/relationships/image" Target="../media/image1.svg"/><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13.xml"/><Relationship Id="rId4" Type="http://schemas.openxmlformats.org/officeDocument/2006/relationships/image" Target="../media/image26.jpeg"/><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6" Type="http://schemas.openxmlformats.org/officeDocument/2006/relationships/vmlDrawing" Target="../drawings/vmlDrawing5.vml"/><Relationship Id="rId5" Type="http://schemas.openxmlformats.org/officeDocument/2006/relationships/slideLayout" Target="../slideLayouts/slideLayout13.xml"/><Relationship Id="rId4" Type="http://schemas.openxmlformats.org/officeDocument/2006/relationships/image" Target="../media/image27.jpeg"/><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13.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32.jpe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jpe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microsoft.com/office/2007/relationships/hdphoto" Target="../media/image9.wdp"/><Relationship Id="rId7" Type="http://schemas.openxmlformats.org/officeDocument/2006/relationships/image" Target="../media/image8.png"/><Relationship Id="rId6" Type="http://schemas.openxmlformats.org/officeDocument/2006/relationships/image" Target="../media/image7.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04" y="0"/>
            <a:ext cx="12188204" cy="6858000"/>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 y="3973560"/>
            <a:ext cx="12188203" cy="2884419"/>
          </a:xfrm>
          <a:prstGeom prst="rect">
            <a:avLst/>
          </a:prstGeom>
        </p:spPr>
      </p:pic>
      <p:pic>
        <p:nvPicPr>
          <p:cNvPr id="49" name="图片 48" descr="C:\Users\wang\Desktop\PPT素材\红飘带3.png红飘带3"/>
          <p:cNvPicPr>
            <a:picLocks noChangeAspect="1"/>
          </p:cNvPicPr>
          <p:nvPr/>
        </p:nvPicPr>
        <p:blipFill>
          <a:blip r:embed="rId3"/>
          <a:srcRect/>
          <a:stretch>
            <a:fillRect/>
          </a:stretch>
        </p:blipFill>
        <p:spPr>
          <a:xfrm>
            <a:off x="0" y="-5715"/>
            <a:ext cx="4655185" cy="1121410"/>
          </a:xfrm>
          <a:prstGeom prst="rect">
            <a:avLst/>
          </a:prstGeom>
        </p:spPr>
      </p:pic>
      <p:pic>
        <p:nvPicPr>
          <p:cNvPr id="2" name="安静党政">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353267" y="-5461"/>
            <a:ext cx="609600" cy="609600"/>
          </a:xfrm>
          <a:prstGeom prst="rect">
            <a:avLst/>
          </a:prstGeom>
        </p:spPr>
      </p:pic>
      <p:sp>
        <p:nvSpPr>
          <p:cNvPr id="3" name="文本框 2"/>
          <p:cNvSpPr txBox="1"/>
          <p:nvPr/>
        </p:nvSpPr>
        <p:spPr>
          <a:xfrm>
            <a:off x="598896" y="716099"/>
            <a:ext cx="10994209" cy="2604770"/>
          </a:xfrm>
          <a:prstGeom prst="rect">
            <a:avLst/>
          </a:prstGeom>
          <a:noFill/>
        </p:spPr>
        <p:txBody>
          <a:bodyPr wrap="square" rtlCol="0">
            <a:spAutoFit/>
          </a:bodyPr>
          <a:lstStyle/>
          <a:p>
            <a:pPr algn="ctr">
              <a:lnSpc>
                <a:spcPts val="9800"/>
              </a:lnSpc>
            </a:pPr>
            <a:r>
              <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rPr>
              <a:t>习近平在中国人民大学考察</a:t>
            </a:r>
            <a:endPar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endParaRPr>
          </a:p>
          <a:p>
            <a:pPr algn="ctr">
              <a:lnSpc>
                <a:spcPts val="9800"/>
              </a:lnSpc>
            </a:pPr>
            <a:r>
              <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rPr>
              <a:t>调  研</a:t>
            </a:r>
            <a:endPar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endParaRPr>
          </a:p>
        </p:txBody>
      </p:sp>
      <p:sp>
        <p:nvSpPr>
          <p:cNvPr id="11" name="文本框 10"/>
          <p:cNvSpPr txBox="1"/>
          <p:nvPr/>
        </p:nvSpPr>
        <p:spPr>
          <a:xfrm>
            <a:off x="2810594" y="3459221"/>
            <a:ext cx="6549222" cy="829945"/>
          </a:xfrm>
          <a:prstGeom prst="rect">
            <a:avLst/>
          </a:prstGeom>
          <a:noFill/>
        </p:spPr>
        <p:txBody>
          <a:bodyPr wrap="square" rtlCol="0">
            <a:spAutoFit/>
          </a:bodyPr>
          <a:lstStyle/>
          <a:p>
            <a:pPr algn="ctr"/>
            <a:r>
              <a:rPr lang="zh-CN" altLang="en-US" sz="2400" spc="200" dirty="0">
                <a:solidFill>
                  <a:srgbClr val="FF0000"/>
                </a:solidFill>
                <a:cs typeface="+mn-ea"/>
                <a:sym typeface="+mn-lt"/>
              </a:rPr>
              <a:t>坚持党的领导传承红色基因扎根中国大地</a:t>
            </a:r>
            <a:endParaRPr lang="zh-CN" altLang="en-US" sz="2400" spc="200" dirty="0">
              <a:solidFill>
                <a:srgbClr val="FF0000"/>
              </a:solidFill>
              <a:cs typeface="+mn-ea"/>
              <a:sym typeface="+mn-lt"/>
            </a:endParaRPr>
          </a:p>
          <a:p>
            <a:pPr algn="ctr"/>
            <a:r>
              <a:rPr lang="zh-CN" altLang="en-US" sz="2400" spc="200" dirty="0">
                <a:solidFill>
                  <a:srgbClr val="FF0000"/>
                </a:solidFill>
                <a:cs typeface="+mn-ea"/>
                <a:sym typeface="+mn-lt"/>
              </a:rPr>
              <a:t>走出一条建设中国特色世界一流大学新路</a:t>
            </a:r>
            <a:endParaRPr lang="zh-CN" altLang="en-US" sz="2400" spc="200" dirty="0">
              <a:solidFill>
                <a:srgbClr val="FF0000"/>
              </a:solidFill>
              <a:cs typeface="+mn-ea"/>
              <a:sym typeface="+mn-lt"/>
            </a:endParaRPr>
          </a:p>
        </p:txBody>
      </p:sp>
      <p:pic>
        <p:nvPicPr>
          <p:cNvPr id="34" name="图片 33"/>
          <p:cNvPicPr>
            <a:picLocks noChangeAspect="1"/>
          </p:cNvPicPr>
          <p:nvPr/>
        </p:nvPicPr>
        <p:blipFill>
          <a:blip r:embed="rId7">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599105" y="3176751"/>
            <a:ext cx="4994028" cy="352996"/>
          </a:xfrm>
          <a:prstGeom prst="rect">
            <a:avLst/>
          </a:prstGeom>
        </p:spPr>
      </p:pic>
      <p:grpSp>
        <p:nvGrpSpPr>
          <p:cNvPr id="35" name="组合 34"/>
          <p:cNvGrpSpPr/>
          <p:nvPr/>
        </p:nvGrpSpPr>
        <p:grpSpPr>
          <a:xfrm>
            <a:off x="3939050" y="4427971"/>
            <a:ext cx="2323096" cy="337185"/>
            <a:chOff x="4625163" y="4212985"/>
            <a:chExt cx="2323096" cy="337185"/>
          </a:xfrm>
        </p:grpSpPr>
        <p:sp>
          <p:nvSpPr>
            <p:cNvPr id="36" name="íS1íḓê"/>
            <p:cNvSpPr/>
            <p:nvPr/>
          </p:nvSpPr>
          <p:spPr>
            <a:xfrm>
              <a:off x="4625163" y="4212985"/>
              <a:ext cx="311417" cy="311417"/>
            </a:xfrm>
            <a:prstGeom prst="ellipse">
              <a:avLst/>
            </a:prstGeom>
            <a:solidFill>
              <a:srgbClr val="FF0000"/>
            </a:solidFill>
            <a:ln w="57150" cap="flat" cmpd="sng" algn="ctr">
              <a:noFill/>
              <a:prstDash val="solid"/>
              <a:miter lim="800000"/>
            </a:ln>
            <a:effectLst/>
          </p:spPr>
          <p:txBody>
            <a:bodyPr wrap="square" lIns="91440" tIns="45720" rIns="91440" bIns="45720" rtlCol="0" anchor="ctr">
              <a:normAutofit fontScale="5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de-DE" sz="1800" b="0" i="0" u="none" strike="noStrike" kern="1200" cap="none" spc="0" normalizeH="0" baseline="0" noProof="0">
                <a:ln>
                  <a:noFill/>
                </a:ln>
                <a:solidFill>
                  <a:schemeClr val="tx1">
                    <a:lumMod val="95000"/>
                    <a:lumOff val="5000"/>
                  </a:schemeClr>
                </a:solidFill>
                <a:effectLst/>
                <a:uLnTx/>
                <a:uFillTx/>
                <a:cs typeface="+mn-ea"/>
                <a:sym typeface="+mn-lt"/>
              </a:endParaRPr>
            </a:p>
          </p:txBody>
        </p:sp>
        <p:sp>
          <p:nvSpPr>
            <p:cNvPr id="37" name="文本框 36"/>
            <p:cNvSpPr txBox="1"/>
            <p:nvPr/>
          </p:nvSpPr>
          <p:spPr>
            <a:xfrm>
              <a:off x="4936579" y="4212985"/>
              <a:ext cx="2011680" cy="337185"/>
            </a:xfrm>
            <a:prstGeom prst="rect">
              <a:avLst/>
            </a:prstGeom>
            <a:noFill/>
          </p:spPr>
          <p:txBody>
            <a:bodyPr wrap="none" rtlCol="0">
              <a:spAutoFit/>
            </a:bodyPr>
            <a:lstStyle/>
            <a:p>
              <a:r>
                <a:rPr lang="zh-CN" altLang="en-US" sz="1600" dirty="0">
                  <a:solidFill>
                    <a:schemeClr val="tx1">
                      <a:lumMod val="95000"/>
                      <a:lumOff val="5000"/>
                    </a:schemeClr>
                  </a:solidFill>
                  <a:cs typeface="+mn-ea"/>
                  <a:sym typeface="+mn-lt"/>
                </a:rPr>
                <a:t>党支部书记：王玺威</a:t>
              </a:r>
              <a:endParaRPr lang="zh-CN" altLang="en-US" sz="1600" dirty="0">
                <a:solidFill>
                  <a:schemeClr val="tx1">
                    <a:lumMod val="95000"/>
                    <a:lumOff val="5000"/>
                  </a:schemeClr>
                </a:solidFill>
                <a:cs typeface="+mn-ea"/>
                <a:sym typeface="+mn-lt"/>
              </a:endParaRPr>
            </a:p>
          </p:txBody>
        </p:sp>
        <p:sp>
          <p:nvSpPr>
            <p:cNvPr id="38" name="íṧľîdê"/>
            <p:cNvSpPr/>
            <p:nvPr/>
          </p:nvSpPr>
          <p:spPr bwMode="auto">
            <a:xfrm>
              <a:off x="4676766" y="4259204"/>
              <a:ext cx="204013" cy="197538"/>
            </a:xfrm>
            <a:custGeom>
              <a:avLst/>
              <a:gdLst/>
              <a:ahLst/>
              <a:cxnLst>
                <a:cxn ang="0">
                  <a:pos x="256" y="236"/>
                </a:cxn>
                <a:cxn ang="0">
                  <a:pos x="256" y="236"/>
                </a:cxn>
                <a:cxn ang="0">
                  <a:pos x="244" y="248"/>
                </a:cxn>
                <a:cxn ang="0">
                  <a:pos x="12" y="248"/>
                </a:cxn>
                <a:cxn ang="0">
                  <a:pos x="0" y="236"/>
                </a:cxn>
                <a:cxn ang="0">
                  <a:pos x="0" y="236"/>
                </a:cxn>
                <a:cxn ang="0">
                  <a:pos x="0" y="236"/>
                </a:cxn>
                <a:cxn ang="0">
                  <a:pos x="32" y="176"/>
                </a:cxn>
                <a:cxn ang="0">
                  <a:pos x="69" y="164"/>
                </a:cxn>
                <a:cxn ang="0">
                  <a:pos x="100" y="150"/>
                </a:cxn>
                <a:cxn ang="0">
                  <a:pos x="100" y="127"/>
                </a:cxn>
                <a:cxn ang="0">
                  <a:pos x="88" y="97"/>
                </a:cxn>
                <a:cxn ang="0">
                  <a:pos x="80" y="85"/>
                </a:cxn>
                <a:cxn ang="0">
                  <a:pos x="84" y="65"/>
                </a:cxn>
                <a:cxn ang="0">
                  <a:pos x="82" y="39"/>
                </a:cxn>
                <a:cxn ang="0">
                  <a:pos x="128" y="0"/>
                </a:cxn>
                <a:cxn ang="0">
                  <a:pos x="175" y="39"/>
                </a:cxn>
                <a:cxn ang="0">
                  <a:pos x="172" y="65"/>
                </a:cxn>
                <a:cxn ang="0">
                  <a:pos x="176" y="85"/>
                </a:cxn>
                <a:cxn ang="0">
                  <a:pos x="168" y="97"/>
                </a:cxn>
                <a:cxn ang="0">
                  <a:pos x="156" y="126"/>
                </a:cxn>
                <a:cxn ang="0">
                  <a:pos x="156" y="150"/>
                </a:cxn>
                <a:cxn ang="0">
                  <a:pos x="187" y="164"/>
                </a:cxn>
                <a:cxn ang="0">
                  <a:pos x="224" y="176"/>
                </a:cxn>
                <a:cxn ang="0">
                  <a:pos x="256" y="236"/>
                </a:cxn>
              </a:cxnLst>
              <a:rect l="0" t="0" r="r" b="b"/>
              <a:pathLst>
                <a:path w="256" h="248">
                  <a:moveTo>
                    <a:pt x="256" y="236"/>
                  </a:moveTo>
                  <a:cubicBezTo>
                    <a:pt x="256" y="236"/>
                    <a:pt x="256" y="236"/>
                    <a:pt x="256" y="236"/>
                  </a:cubicBezTo>
                  <a:cubicBezTo>
                    <a:pt x="256" y="243"/>
                    <a:pt x="251" y="248"/>
                    <a:pt x="244" y="248"/>
                  </a:cubicBezTo>
                  <a:cubicBezTo>
                    <a:pt x="12" y="248"/>
                    <a:pt x="12" y="248"/>
                    <a:pt x="12" y="248"/>
                  </a:cubicBezTo>
                  <a:cubicBezTo>
                    <a:pt x="5" y="248"/>
                    <a:pt x="0" y="243"/>
                    <a:pt x="0" y="236"/>
                  </a:cubicBezTo>
                  <a:cubicBezTo>
                    <a:pt x="0" y="236"/>
                    <a:pt x="0" y="236"/>
                    <a:pt x="0" y="236"/>
                  </a:cubicBezTo>
                  <a:cubicBezTo>
                    <a:pt x="0" y="236"/>
                    <a:pt x="0" y="236"/>
                    <a:pt x="0" y="236"/>
                  </a:cubicBezTo>
                  <a:cubicBezTo>
                    <a:pt x="0" y="236"/>
                    <a:pt x="0" y="192"/>
                    <a:pt x="32" y="176"/>
                  </a:cubicBezTo>
                  <a:cubicBezTo>
                    <a:pt x="52" y="166"/>
                    <a:pt x="44" y="174"/>
                    <a:pt x="69" y="164"/>
                  </a:cubicBezTo>
                  <a:cubicBezTo>
                    <a:pt x="94" y="154"/>
                    <a:pt x="100" y="150"/>
                    <a:pt x="100" y="150"/>
                  </a:cubicBezTo>
                  <a:cubicBezTo>
                    <a:pt x="100" y="127"/>
                    <a:pt x="100" y="127"/>
                    <a:pt x="100" y="127"/>
                  </a:cubicBezTo>
                  <a:cubicBezTo>
                    <a:pt x="100" y="127"/>
                    <a:pt x="91" y="119"/>
                    <a:pt x="88" y="97"/>
                  </a:cubicBezTo>
                  <a:cubicBezTo>
                    <a:pt x="82" y="99"/>
                    <a:pt x="80" y="90"/>
                    <a:pt x="80" y="85"/>
                  </a:cubicBezTo>
                  <a:cubicBezTo>
                    <a:pt x="80" y="80"/>
                    <a:pt x="77" y="63"/>
                    <a:pt x="84" y="65"/>
                  </a:cubicBezTo>
                  <a:cubicBezTo>
                    <a:pt x="82" y="54"/>
                    <a:pt x="81" y="44"/>
                    <a:pt x="82" y="39"/>
                  </a:cubicBezTo>
                  <a:cubicBezTo>
                    <a:pt x="83" y="21"/>
                    <a:pt x="101" y="1"/>
                    <a:pt x="128" y="0"/>
                  </a:cubicBezTo>
                  <a:cubicBezTo>
                    <a:pt x="160" y="1"/>
                    <a:pt x="173" y="21"/>
                    <a:pt x="175" y="39"/>
                  </a:cubicBezTo>
                  <a:cubicBezTo>
                    <a:pt x="175" y="44"/>
                    <a:pt x="174" y="54"/>
                    <a:pt x="172" y="65"/>
                  </a:cubicBezTo>
                  <a:cubicBezTo>
                    <a:pt x="180" y="63"/>
                    <a:pt x="177" y="80"/>
                    <a:pt x="176" y="85"/>
                  </a:cubicBezTo>
                  <a:cubicBezTo>
                    <a:pt x="176" y="90"/>
                    <a:pt x="174" y="99"/>
                    <a:pt x="168" y="97"/>
                  </a:cubicBezTo>
                  <a:cubicBezTo>
                    <a:pt x="165" y="119"/>
                    <a:pt x="156" y="126"/>
                    <a:pt x="156" y="126"/>
                  </a:cubicBezTo>
                  <a:cubicBezTo>
                    <a:pt x="156" y="150"/>
                    <a:pt x="156" y="150"/>
                    <a:pt x="156" y="150"/>
                  </a:cubicBezTo>
                  <a:cubicBezTo>
                    <a:pt x="156" y="150"/>
                    <a:pt x="162" y="153"/>
                    <a:pt x="187" y="164"/>
                  </a:cubicBezTo>
                  <a:cubicBezTo>
                    <a:pt x="212" y="174"/>
                    <a:pt x="204" y="166"/>
                    <a:pt x="224" y="176"/>
                  </a:cubicBezTo>
                  <a:cubicBezTo>
                    <a:pt x="256" y="192"/>
                    <a:pt x="256" y="236"/>
                    <a:pt x="256" y="236"/>
                  </a:cubicBezTo>
                  <a:close/>
                </a:path>
              </a:pathLst>
            </a:custGeom>
            <a:solidFill>
              <a:schemeClr val="bg1"/>
            </a:solidFill>
            <a:ln w="9525">
              <a:noFill/>
              <a:round/>
            </a:ln>
          </p:spPr>
          <p:txBody>
            <a:bodyPr anchor="ctr"/>
            <a:lstStyle/>
            <a:p>
              <a:pPr algn="ctr"/>
              <a:endParaRPr>
                <a:cs typeface="+mn-ea"/>
                <a:sym typeface="+mn-lt"/>
              </a:endParaRPr>
            </a:p>
          </p:txBody>
        </p:sp>
      </p:grpSp>
      <p:grpSp>
        <p:nvGrpSpPr>
          <p:cNvPr id="4" name="组合 3"/>
          <p:cNvGrpSpPr/>
          <p:nvPr/>
        </p:nvGrpSpPr>
        <p:grpSpPr>
          <a:xfrm>
            <a:off x="6564473" y="4427971"/>
            <a:ext cx="2131961" cy="337185"/>
            <a:chOff x="3381926" y="4881111"/>
            <a:chExt cx="2131961" cy="337185"/>
          </a:xfrm>
        </p:grpSpPr>
        <p:sp>
          <p:nvSpPr>
            <p:cNvPr id="5" name="íS1íḓê"/>
            <p:cNvSpPr/>
            <p:nvPr/>
          </p:nvSpPr>
          <p:spPr>
            <a:xfrm>
              <a:off x="3381926" y="4881111"/>
              <a:ext cx="311417" cy="311417"/>
            </a:xfrm>
            <a:prstGeom prst="ellipse">
              <a:avLst/>
            </a:prstGeom>
            <a:solidFill>
              <a:srgbClr val="FF0000"/>
            </a:solidFill>
            <a:ln w="57150" cap="flat" cmpd="sng" algn="ctr">
              <a:noFill/>
              <a:prstDash val="solid"/>
              <a:miter lim="800000"/>
            </a:ln>
            <a:effectLst/>
          </p:spPr>
          <p:txBody>
            <a:bodyPr wrap="square" lIns="91440" tIns="45720" rIns="91440" bIns="45720" rtlCol="0" anchor="ctr">
              <a:normAutofit fontScale="5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de-DE" sz="1800" b="0" i="0" u="none" strike="noStrike" kern="1200" cap="none" spc="0" normalizeH="0" baseline="0" noProof="0">
                <a:ln>
                  <a:noFill/>
                </a:ln>
                <a:solidFill>
                  <a:schemeClr val="tx1">
                    <a:lumMod val="95000"/>
                    <a:lumOff val="5000"/>
                  </a:schemeClr>
                </a:solidFill>
                <a:effectLst/>
                <a:uLnTx/>
                <a:uFillTx/>
                <a:cs typeface="+mn-ea"/>
                <a:sym typeface="+mn-lt"/>
              </a:endParaRPr>
            </a:p>
          </p:txBody>
        </p:sp>
        <p:sp>
          <p:nvSpPr>
            <p:cNvPr id="33" name="îṡ1íḍé"/>
            <p:cNvSpPr/>
            <p:nvPr/>
          </p:nvSpPr>
          <p:spPr>
            <a:xfrm>
              <a:off x="3444869" y="4948770"/>
              <a:ext cx="185530" cy="176098"/>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ysClr val="window" lastClr="FFFFFF"/>
            </a:solidFill>
            <a:ln>
              <a:noFill/>
            </a:ln>
            <a:effectLst/>
          </p:spPr>
          <p:txBody>
            <a:bodyPr wrap="square" lIns="91440" tIns="45720" rIns="91440" bIns="45720" anchor="ctr" anchorCtr="0">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lumMod val="95000"/>
                    <a:lumOff val="5000"/>
                  </a:schemeClr>
                </a:solidFill>
                <a:effectLst/>
                <a:uLnTx/>
                <a:uFillTx/>
                <a:cs typeface="+mn-ea"/>
                <a:sym typeface="+mn-lt"/>
              </a:endParaRPr>
            </a:p>
          </p:txBody>
        </p:sp>
        <p:sp>
          <p:nvSpPr>
            <p:cNvPr id="6" name="文本框 5"/>
            <p:cNvSpPr txBox="1"/>
            <p:nvPr/>
          </p:nvSpPr>
          <p:spPr>
            <a:xfrm>
              <a:off x="3693342" y="4881111"/>
              <a:ext cx="1820545" cy="337185"/>
            </a:xfrm>
            <a:prstGeom prst="rect">
              <a:avLst/>
            </a:prstGeom>
            <a:noFill/>
          </p:spPr>
          <p:txBody>
            <a:bodyPr wrap="none" rtlCol="0">
              <a:spAutoFit/>
            </a:bodyPr>
            <a:lstStyle/>
            <a:p>
              <a:r>
                <a:rPr lang="zh-CN" altLang="en-US" sz="1600" dirty="0">
                  <a:solidFill>
                    <a:schemeClr val="tx1">
                      <a:lumMod val="95000"/>
                      <a:lumOff val="5000"/>
                    </a:schemeClr>
                  </a:solidFill>
                  <a:cs typeface="+mn-ea"/>
                  <a:sym typeface="+mn-lt"/>
                </a:rPr>
                <a:t>时间：</a:t>
              </a:r>
              <a:r>
                <a:rPr lang="en-US" altLang="zh-CN" sz="1600" dirty="0">
                  <a:solidFill>
                    <a:schemeClr val="tx1">
                      <a:lumMod val="95000"/>
                      <a:lumOff val="5000"/>
                    </a:schemeClr>
                  </a:solidFill>
                  <a:cs typeface="+mn-ea"/>
                  <a:sym typeface="+mn-lt"/>
                </a:rPr>
                <a:t>2022</a:t>
              </a:r>
              <a:r>
                <a:rPr lang="zh-CN" altLang="en-US" sz="1600" dirty="0">
                  <a:solidFill>
                    <a:schemeClr val="tx1">
                      <a:lumMod val="95000"/>
                      <a:lumOff val="5000"/>
                    </a:schemeClr>
                  </a:solidFill>
                  <a:cs typeface="+mn-ea"/>
                  <a:sym typeface="+mn-lt"/>
                </a:rPr>
                <a:t>年</a:t>
              </a:r>
              <a:r>
                <a:rPr lang="en-US" altLang="zh-CN" sz="1600" dirty="0">
                  <a:solidFill>
                    <a:schemeClr val="tx1">
                      <a:lumMod val="95000"/>
                      <a:lumOff val="5000"/>
                    </a:schemeClr>
                  </a:solidFill>
                  <a:cs typeface="+mn-ea"/>
                  <a:sym typeface="+mn-lt"/>
                </a:rPr>
                <a:t>.5</a:t>
              </a:r>
              <a:r>
                <a:rPr lang="zh-CN" altLang="en-US" sz="1600" dirty="0">
                  <a:solidFill>
                    <a:schemeClr val="tx1">
                      <a:lumMod val="95000"/>
                      <a:lumOff val="5000"/>
                    </a:schemeClr>
                  </a:solidFill>
                  <a:cs typeface="+mn-ea"/>
                  <a:sym typeface="+mn-lt"/>
                </a:rPr>
                <a:t>月</a:t>
              </a:r>
              <a:endParaRPr lang="zh-CN" altLang="en-US" sz="1600" dirty="0">
                <a:solidFill>
                  <a:schemeClr val="tx1">
                    <a:lumMod val="95000"/>
                    <a:lumOff val="5000"/>
                  </a:schemeClr>
                </a:solidFill>
                <a:cs typeface="+mn-ea"/>
                <a:sym typeface="+mn-lt"/>
              </a:endParaRPr>
            </a:p>
          </p:txBody>
        </p:sp>
      </p:grpSp>
    </p:spTree>
  </p:cSld>
  <p:clrMapOvr>
    <a:masterClrMapping/>
  </p:clrMapOvr>
  <p:transition spd="slow" advTm="3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1" fill="hold" nodeType="withEffect" p14:presetBounceEnd="40000">
                                      <p:stCondLst>
                                        <p:cond delay="0"/>
                                      </p:stCondLst>
                                      <p:childTnLst>
                                        <p:set>
                                          <p:cBhvr>
                                            <p:cTn id="8" dur="1" fill="hold">
                                              <p:stCondLst>
                                                <p:cond delay="0"/>
                                              </p:stCondLst>
                                            </p:cTn>
                                            <p:tgtEl>
                                              <p:spTgt spid="49"/>
                                            </p:tgtEl>
                                            <p:attrNameLst>
                                              <p:attrName>style.visibility</p:attrName>
                                            </p:attrNameLst>
                                          </p:cBhvr>
                                          <p:to>
                                            <p:strVal val="visible"/>
                                          </p:to>
                                        </p:set>
                                        <p:anim calcmode="lin" valueType="num" p14:bounceEnd="40000">
                                          <p:cBhvr additive="base">
                                            <p:cTn id="9"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0"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ppt_w+.3"/>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barn(inVertical)">
                                          <p:cBhvr>
                                            <p:cTn id="26" dur="500"/>
                                            <p:tgtEl>
                                              <p:spTgt spid="34"/>
                                            </p:tgtEl>
                                          </p:cBhvr>
                                        </p:animEffect>
                                      </p:childTnLst>
                                    </p:cTn>
                                  </p:par>
                                  <p:par>
                                    <p:cTn id="27" presetID="17" presetClass="entr" presetSubtype="1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2"/>
                    </p:tgtEl>
                  </p:cMediaNode>
                </p:audio>
              </p:childTnLst>
            </p:cTn>
          </p:par>
        </p:tnLst>
        <p:bldLst>
          <p:bldP spid="3"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1" fill="hold" nodeType="withEffect">
                                      <p:stCondLst>
                                        <p:cond delay="0"/>
                                      </p:stCondLst>
                                      <p:childTnLst>
                                        <p:set>
                                          <p:cBhvr>
                                            <p:cTn id="8" dur="1" fill="hold">
                                              <p:stCondLst>
                                                <p:cond delay="0"/>
                                              </p:stCondLst>
                                            </p:cTn>
                                            <p:tgtEl>
                                              <p:spTgt spid="49"/>
                                            </p:tgtEl>
                                            <p:attrNameLst>
                                              <p:attrName>style.visibility</p:attrName>
                                            </p:attrNameLst>
                                          </p:cBhvr>
                                          <p:to>
                                            <p:strVal val="visible"/>
                                          </p:to>
                                        </p:set>
                                        <p:anim calcmode="lin" valueType="num">
                                          <p:cBhvr additive="base">
                                            <p:cTn id="9" dur="1000" fill="hold"/>
                                            <p:tgtEl>
                                              <p:spTgt spid="49"/>
                                            </p:tgtEl>
                                            <p:attrNameLst>
                                              <p:attrName>ppt_x</p:attrName>
                                            </p:attrNameLst>
                                          </p:cBhvr>
                                          <p:tavLst>
                                            <p:tav tm="0">
                                              <p:val>
                                                <p:strVal val="#ppt_x"/>
                                              </p:val>
                                            </p:tav>
                                            <p:tav tm="100000">
                                              <p:val>
                                                <p:strVal val="#ppt_x"/>
                                              </p:val>
                                            </p:tav>
                                          </p:tavLst>
                                        </p:anim>
                                        <p:anim calcmode="lin" valueType="num">
                                          <p:cBhvr additive="base">
                                            <p:cTn id="10"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ppt_w+.3"/>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barn(inVertical)">
                                          <p:cBhvr>
                                            <p:cTn id="26" dur="500"/>
                                            <p:tgtEl>
                                              <p:spTgt spid="34"/>
                                            </p:tgtEl>
                                          </p:cBhvr>
                                        </p:animEffect>
                                      </p:childTnLst>
                                    </p:cTn>
                                  </p:par>
                                  <p:par>
                                    <p:cTn id="27" presetID="17" presetClass="entr" presetSubtype="1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2"/>
                    </p:tgtEl>
                  </p:cMediaNode>
                </p:audio>
              </p:childTnLst>
            </p:cTn>
          </p:par>
        </p:tnLst>
        <p:bldLst>
          <p:bldP spid="3" grpId="0"/>
          <p:bldP spid="1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750" y="0"/>
            <a:ext cx="12192000" cy="6858000"/>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8010"/>
            <a:ext cx="12188203" cy="2884419"/>
          </a:xfrm>
          <a:prstGeom prst="rect">
            <a:avLst/>
          </a:prstGeom>
        </p:spPr>
      </p:pic>
      <p:pic>
        <p:nvPicPr>
          <p:cNvPr id="49" name="图片 48" descr="C:\Users\wang\Desktop\PPT素材\红飘带3.png红飘带3"/>
          <p:cNvPicPr>
            <a:picLocks noChangeAspect="1"/>
          </p:cNvPicPr>
          <p:nvPr/>
        </p:nvPicPr>
        <p:blipFill>
          <a:blip r:embed="rId3"/>
          <a:srcRect/>
          <a:stretch>
            <a:fillRect/>
          </a:stretch>
        </p:blipFill>
        <p:spPr>
          <a:xfrm>
            <a:off x="0" y="-5715"/>
            <a:ext cx="4655185" cy="1121410"/>
          </a:xfrm>
          <a:prstGeom prst="rect">
            <a:avLst/>
          </a:prstGeom>
        </p:spPr>
      </p:pic>
      <p:sp>
        <p:nvSpPr>
          <p:cNvPr id="17" name="剪去单角的矩形 3"/>
          <p:cNvSpPr/>
          <p:nvPr/>
        </p:nvSpPr>
        <p:spPr>
          <a:xfrm>
            <a:off x="4057345" y="1094225"/>
            <a:ext cx="4013203" cy="444500"/>
          </a:xfrm>
          <a:prstGeom prst="trapezoid">
            <a:avLst>
              <a:gd name="adj" fmla="val 46134"/>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A80000"/>
              </a:solidFill>
              <a:effectLst/>
              <a:uLnTx/>
              <a:uFillTx/>
              <a:cs typeface="+mn-ea"/>
              <a:sym typeface="+mn-lt"/>
            </a:endParaRPr>
          </a:p>
        </p:txBody>
      </p:sp>
      <p:sp>
        <p:nvSpPr>
          <p:cNvPr id="19" name="剪去单角的矩形 3"/>
          <p:cNvSpPr/>
          <p:nvPr/>
        </p:nvSpPr>
        <p:spPr>
          <a:xfrm>
            <a:off x="4057345" y="1094224"/>
            <a:ext cx="4013203" cy="825499"/>
          </a:xfrm>
          <a:prstGeom prst="trapezoid">
            <a:avLst/>
          </a:prstGeom>
          <a:solidFill>
            <a:srgbClr val="D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cs typeface="+mn-ea"/>
              <a:sym typeface="+mn-lt"/>
            </a:endParaRPr>
          </a:p>
        </p:txBody>
      </p:sp>
      <p:sp>
        <p:nvSpPr>
          <p:cNvPr id="20" name="TextBox 8"/>
          <p:cNvSpPr txBox="1"/>
          <p:nvPr/>
        </p:nvSpPr>
        <p:spPr>
          <a:xfrm>
            <a:off x="4780883" y="1094223"/>
            <a:ext cx="2646878" cy="830997"/>
          </a:xfrm>
          <a:prstGeom prst="rect">
            <a:avLst/>
          </a:prstGeom>
          <a:noFill/>
          <a:effectLst/>
        </p:spPr>
        <p:txBody>
          <a:bodyPr wrap="none" lIns="91440" tIns="45720" rIns="91440" bIns="45720"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48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rPr>
              <a:t>前言导读</a:t>
            </a:r>
            <a:endParaRPr kumimoji="0" lang="zh-CN" altLang="en-US" sz="48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21" name="TextBox 22"/>
          <p:cNvSpPr txBox="1"/>
          <p:nvPr/>
        </p:nvSpPr>
        <p:spPr>
          <a:xfrm>
            <a:off x="1557020" y="2250440"/>
            <a:ext cx="7092315" cy="2638425"/>
          </a:xfrm>
          <a:prstGeom prst="rect">
            <a:avLst/>
          </a:prstGeom>
          <a:noFill/>
        </p:spPr>
        <p:txBody>
          <a:bodyPr wrap="square" lIns="121843" tIns="60921" rIns="121843" bIns="60921">
            <a:spAutoFit/>
          </a:bodyPr>
          <a:lstStyle/>
          <a:p>
            <a:pPr algn="l">
              <a:lnSpc>
                <a:spcPct val="130000"/>
              </a:lnSpc>
            </a:pPr>
            <a:r>
              <a:rPr lang="en-US" altLang="zh-CN" dirty="0">
                <a:solidFill>
                  <a:schemeClr val="bg2">
                    <a:lumMod val="25000"/>
                  </a:schemeClr>
                </a:solidFill>
                <a:cs typeface="+mn-ea"/>
                <a:sym typeface="+mn-lt"/>
              </a:rPr>
              <a:t>       </a:t>
            </a:r>
            <a:r>
              <a:rPr lang="zh-CN" altLang="en-US" dirty="0">
                <a:solidFill>
                  <a:schemeClr val="bg2">
                    <a:lumMod val="25000"/>
                  </a:schemeClr>
                </a:solidFill>
                <a:cs typeface="+mn-ea"/>
                <a:sym typeface="+mn-lt"/>
              </a:rPr>
              <a:t>在五四青年节即将到来之际，中共中央总书记习近平</a:t>
            </a:r>
            <a:r>
              <a:rPr lang="en-US" altLang="zh-CN" dirty="0">
                <a:solidFill>
                  <a:schemeClr val="bg2">
                    <a:lumMod val="25000"/>
                  </a:schemeClr>
                </a:solidFill>
                <a:cs typeface="+mn-ea"/>
                <a:sym typeface="+mn-lt"/>
              </a:rPr>
              <a:t>4</a:t>
            </a:r>
            <a:r>
              <a:rPr lang="zh-CN" altLang="en-US" dirty="0">
                <a:solidFill>
                  <a:schemeClr val="bg2">
                    <a:lumMod val="25000"/>
                  </a:schemeClr>
                </a:solidFill>
                <a:cs typeface="+mn-ea"/>
                <a:sym typeface="+mn-lt"/>
              </a:rPr>
              <a:t>月</a:t>
            </a:r>
            <a:r>
              <a:rPr lang="en-US" altLang="zh-CN" dirty="0">
                <a:solidFill>
                  <a:schemeClr val="bg2">
                    <a:lumMod val="25000"/>
                  </a:schemeClr>
                </a:solidFill>
                <a:cs typeface="+mn-ea"/>
                <a:sym typeface="+mn-lt"/>
              </a:rPr>
              <a:t>25</a:t>
            </a:r>
            <a:r>
              <a:rPr lang="zh-CN" altLang="en-US" dirty="0">
                <a:solidFill>
                  <a:schemeClr val="bg2">
                    <a:lumMod val="25000"/>
                  </a:schemeClr>
                </a:solidFill>
                <a:cs typeface="+mn-ea"/>
                <a:sym typeface="+mn-lt"/>
              </a:rPr>
              <a:t>日上午来到中国人民大学考察调研。习近平代表党中央，向全国各族青年致以节日的祝贺，向中国人民大学全体师生员工、向全国广大教育工作者和青年工作者致以诚挚的问候。</a:t>
            </a:r>
            <a:endParaRPr lang="en-US" altLang="zh-CN" dirty="0">
              <a:solidFill>
                <a:schemeClr val="bg2">
                  <a:lumMod val="25000"/>
                </a:schemeClr>
              </a:solidFill>
              <a:cs typeface="+mn-ea"/>
              <a:sym typeface="+mn-lt"/>
            </a:endParaRPr>
          </a:p>
          <a:p>
            <a:pPr algn="l">
              <a:lnSpc>
                <a:spcPct val="130000"/>
              </a:lnSpc>
            </a:pPr>
            <a:r>
              <a:rPr lang="zh-CN" altLang="en-US" dirty="0">
                <a:solidFill>
                  <a:schemeClr val="bg2">
                    <a:lumMod val="25000"/>
                  </a:schemeClr>
                </a:solidFill>
                <a:cs typeface="+mn-ea"/>
                <a:sym typeface="+mn-lt"/>
              </a:rPr>
              <a:t>      习近平希望全国广大青年牢记党的教诲，立志民族复兴，不负韶华，不负时代，不负人民，在青春的赛道上奋力奔跑，争取跑出当代青年的最好成绩！</a:t>
            </a:r>
            <a:endParaRPr lang="en-US" altLang="zh-CN" dirty="0">
              <a:solidFill>
                <a:schemeClr val="bg2">
                  <a:lumMod val="25000"/>
                </a:schemeClr>
              </a:solidFill>
              <a:cs typeface="+mn-ea"/>
              <a:sym typeface="+mn-lt"/>
            </a:endParaRPr>
          </a:p>
        </p:txBody>
      </p:sp>
      <p:pic>
        <p:nvPicPr>
          <p:cNvPr id="22" name="图片 21"/>
          <p:cNvPicPr>
            <a:picLocks noChangeAspect="1"/>
          </p:cNvPicPr>
          <p:nvPr/>
        </p:nvPicPr>
        <p:blipFill>
          <a:blip r:embed="rId4" cstate="screen"/>
          <a:stretch>
            <a:fillRect/>
          </a:stretch>
        </p:blipFill>
        <p:spPr>
          <a:xfrm>
            <a:off x="7177265" y="2250621"/>
            <a:ext cx="5209535" cy="5209535"/>
          </a:xfrm>
          <a:prstGeom prst="rect">
            <a:avLst/>
          </a:prstGeom>
        </p:spPr>
      </p:pic>
    </p:spTree>
  </p:cSld>
  <p:clrMapOvr>
    <a:masterClrMapping/>
  </p:clrMapOvr>
  <p:transition spd="slow" advTm="3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childTnLst>
                              </p:cTn>
                            </p:par>
                            <p:par>
                              <p:cTn id="17" fill="hold">
                                <p:stCondLst>
                                  <p:cond delay="2000"/>
                                </p:stCondLst>
                                <p:childTnLst>
                                  <p:par>
                                    <p:cTn id="18" presetID="2" presetClass="entr" presetSubtype="1" fill="hold" grpId="0" nodeType="afterEffect" p14:presetBounceEnd="46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46000">
                                          <p:cBhvr additive="base">
                                            <p:cTn id="20"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21"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14:presetBounceEnd="40000">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14:bounceEnd="40000">
                                          <p:cBhvr additive="base">
                                            <p:cTn id="26" dur="10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27"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9" grpId="0" bldLvl="0" animBg="1"/>
          <p:bldP spid="20"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ppt_x"/>
                                              </p:val>
                                            </p:tav>
                                            <p:tav tm="100000">
                                              <p:val>
                                                <p:strVal val="#ppt_x"/>
                                              </p:val>
                                            </p:tav>
                                          </p:tavLst>
                                        </p:anim>
                                        <p:anim calcmode="lin" valueType="num">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childTnLst>
                              </p:cTn>
                            </p:par>
                            <p:par>
                              <p:cTn id="17" fill="hold">
                                <p:stCondLst>
                                  <p:cond delay="2000"/>
                                </p:stCondLst>
                                <p:childTnLst>
                                  <p:par>
                                    <p:cTn id="18" presetID="2" presetClass="entr" presetSubtype="1"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1000" fill="hold"/>
                                            <p:tgtEl>
                                              <p:spTgt spid="22"/>
                                            </p:tgtEl>
                                            <p:attrNameLst>
                                              <p:attrName>ppt_x</p:attrName>
                                            </p:attrNameLst>
                                          </p:cBhvr>
                                          <p:tavLst>
                                            <p:tav tm="0">
                                              <p:val>
                                                <p:strVal val="#ppt_x"/>
                                              </p:val>
                                            </p:tav>
                                            <p:tav tm="100000">
                                              <p:val>
                                                <p:strVal val="#ppt_x"/>
                                              </p:val>
                                            </p:tav>
                                          </p:tavLst>
                                        </p:anim>
                                        <p:anim calcmode="lin" valueType="num">
                                          <p:cBhvr additive="base">
                                            <p:cTn id="27"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9" grpId="0" bldLvl="0" animBg="1"/>
          <p:bldP spid="20" grpId="0" bldLvl="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8010"/>
            <a:ext cx="12188203" cy="2884419"/>
          </a:xfrm>
          <a:prstGeom prst="rect">
            <a:avLst/>
          </a:prstGeom>
        </p:spPr>
      </p:pic>
      <p:pic>
        <p:nvPicPr>
          <p:cNvPr id="49" name="图片 48" descr="C:\Users\wang\Desktop\PPT素材\红飘带3.png红飘带3"/>
          <p:cNvPicPr>
            <a:picLocks noChangeAspect="1"/>
          </p:cNvPicPr>
          <p:nvPr/>
        </p:nvPicPr>
        <p:blipFill>
          <a:blip r:embed="rId3"/>
          <a:srcRect/>
          <a:stretch>
            <a:fillRect/>
          </a:stretch>
        </p:blipFill>
        <p:spPr>
          <a:xfrm>
            <a:off x="0" y="-5715"/>
            <a:ext cx="4655185" cy="1121410"/>
          </a:xfrm>
          <a:prstGeom prst="rect">
            <a:avLst/>
          </a:prstGeom>
        </p:spPr>
      </p:pic>
      <p:grpSp>
        <p:nvGrpSpPr>
          <p:cNvPr id="10" name="组合 9"/>
          <p:cNvGrpSpPr/>
          <p:nvPr/>
        </p:nvGrpSpPr>
        <p:grpSpPr>
          <a:xfrm>
            <a:off x="1426533" y="2566781"/>
            <a:ext cx="1995365" cy="2123658"/>
            <a:chOff x="4333116" y="1079180"/>
            <a:chExt cx="1634620" cy="2123658"/>
          </a:xfrm>
        </p:grpSpPr>
        <p:sp>
          <p:nvSpPr>
            <p:cNvPr id="11" name="矩形 10"/>
            <p:cNvSpPr/>
            <p:nvPr/>
          </p:nvSpPr>
          <p:spPr>
            <a:xfrm>
              <a:off x="4572644" y="1079180"/>
              <a:ext cx="1395092" cy="2123658"/>
            </a:xfrm>
            <a:prstGeom prst="rect">
              <a:avLst/>
            </a:prstGeom>
          </p:spPr>
          <p:txBody>
            <a:bodyPr wrap="square">
              <a:spAutoFit/>
            </a:bodyPr>
            <a:lstStyle/>
            <a:p>
              <a:pPr lvl="0" algn="ctr"/>
              <a:r>
                <a:rPr kumimoji="1" lang="zh-CN" altLang="en-US" sz="6600" b="1" dirty="0">
                  <a:gradFill flip="none" rotWithShape="1">
                    <a:gsLst>
                      <a:gs pos="100000">
                        <a:srgbClr val="A41105"/>
                      </a:gs>
                      <a:gs pos="0">
                        <a:srgbClr val="FF081D"/>
                      </a:gs>
                    </a:gsLst>
                    <a:lin ang="5400000" scaled="1"/>
                    <a:tileRect/>
                  </a:gradFill>
                  <a:cs typeface="+mn-ea"/>
                  <a:sym typeface="+mn-lt"/>
                </a:rPr>
                <a:t>目录</a:t>
              </a:r>
              <a:endParaRPr kumimoji="1" lang="zh-CN" altLang="en-US" sz="6600" b="1" dirty="0">
                <a:gradFill flip="none" rotWithShape="1">
                  <a:gsLst>
                    <a:gs pos="100000">
                      <a:srgbClr val="A41105"/>
                    </a:gs>
                    <a:gs pos="0">
                      <a:srgbClr val="FF081D"/>
                    </a:gs>
                  </a:gsLst>
                  <a:lin ang="5400000" scaled="1"/>
                  <a:tileRect/>
                </a:gradFill>
                <a:cs typeface="+mn-ea"/>
                <a:sym typeface="+mn-lt"/>
              </a:endParaRPr>
            </a:p>
          </p:txBody>
        </p:sp>
        <p:sp>
          <p:nvSpPr>
            <p:cNvPr id="12" name="文本框 11"/>
            <p:cNvSpPr txBox="1"/>
            <p:nvPr/>
          </p:nvSpPr>
          <p:spPr>
            <a:xfrm rot="5400000">
              <a:off x="3584264" y="1899962"/>
              <a:ext cx="1976758" cy="479053"/>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C00000"/>
                  </a:solidFill>
                  <a:effectLst/>
                  <a:uLnTx/>
                  <a:uFillTx/>
                  <a:cs typeface="+mn-ea"/>
                  <a:sym typeface="+mn-lt"/>
                </a:rPr>
                <a:t>contens</a:t>
              </a:r>
              <a:endParaRPr kumimoji="0" lang="zh-CN" altLang="en-US" sz="3200" b="1" i="0" u="none" strike="noStrike" kern="1200" cap="none" spc="0" normalizeH="0" baseline="0" noProof="0" dirty="0">
                <a:ln>
                  <a:noFill/>
                </a:ln>
                <a:solidFill>
                  <a:srgbClr val="C00000"/>
                </a:solidFill>
                <a:effectLst/>
                <a:uLnTx/>
                <a:uFillTx/>
                <a:cs typeface="+mn-ea"/>
                <a:sym typeface="+mn-lt"/>
              </a:endParaRPr>
            </a:p>
          </p:txBody>
        </p:sp>
      </p:gr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112" y="1115695"/>
            <a:ext cx="1523277" cy="1446474"/>
          </a:xfrm>
          <a:prstGeom prst="rect">
            <a:avLst/>
          </a:prstGeom>
        </p:spPr>
      </p:pic>
      <p:sp>
        <p:nvSpPr>
          <p:cNvPr id="15" name="圆角矩形 8"/>
          <p:cNvSpPr/>
          <p:nvPr/>
        </p:nvSpPr>
        <p:spPr>
          <a:xfrm>
            <a:off x="4655185" y="1920489"/>
            <a:ext cx="6298657" cy="72559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algn="ctr" defTabSz="1219200">
              <a:lnSpc>
                <a:spcPct val="120000"/>
              </a:lnSpc>
            </a:pPr>
            <a:r>
              <a:rPr lang="zh-CN" altLang="en-US" sz="3900" kern="0" dirty="0">
                <a:solidFill>
                  <a:schemeClr val="bg1"/>
                </a:solidFill>
                <a:cs typeface="+mn-ea"/>
                <a:sym typeface="+mn-lt"/>
              </a:rPr>
              <a:t>重点内容解读</a:t>
            </a:r>
            <a:endParaRPr lang="zh-CN" altLang="en-US" sz="3900" kern="0" dirty="0">
              <a:solidFill>
                <a:schemeClr val="bg1"/>
              </a:solidFill>
              <a:cs typeface="+mn-ea"/>
              <a:sym typeface="+mn-lt"/>
            </a:endParaRPr>
          </a:p>
        </p:txBody>
      </p:sp>
      <p:sp>
        <p:nvSpPr>
          <p:cNvPr id="16" name="圆角矩形 8"/>
          <p:cNvSpPr/>
          <p:nvPr/>
        </p:nvSpPr>
        <p:spPr>
          <a:xfrm>
            <a:off x="4655185" y="3151783"/>
            <a:ext cx="6298657" cy="725590"/>
          </a:xfrm>
          <a:prstGeom prst="roundRect">
            <a:avLst>
              <a:gd name="adj" fmla="val 50000"/>
            </a:avLst>
          </a:prstGeom>
          <a:solidFill>
            <a:srgbClr val="C00000"/>
          </a:solidFill>
          <a:ln w="12700" cap="flat" cmpd="sng" algn="ctr">
            <a:solidFill>
              <a:srgbClr val="C00000"/>
            </a:solidFill>
            <a:prstDash val="solid"/>
          </a:ln>
          <a:effectLst/>
        </p:spPr>
        <p:txBody>
          <a:bodyPr rtlCol="0" anchor="ctr"/>
          <a:lstStyle/>
          <a:p>
            <a:pPr algn="ctr" defTabSz="1219200">
              <a:lnSpc>
                <a:spcPct val="120000"/>
              </a:lnSpc>
            </a:pPr>
            <a:r>
              <a:rPr lang="zh-CN" altLang="en-US" sz="3900" kern="0" dirty="0">
                <a:solidFill>
                  <a:schemeClr val="bg1"/>
                </a:solidFill>
                <a:cs typeface="+mn-ea"/>
                <a:sym typeface="+mn-lt"/>
              </a:rPr>
              <a:t>讲话全文学习</a:t>
            </a:r>
            <a:endParaRPr lang="zh-CN" altLang="en-US" sz="3900" kern="0" dirty="0">
              <a:solidFill>
                <a:schemeClr val="bg1"/>
              </a:solidFill>
              <a:cs typeface="+mn-ea"/>
              <a:sym typeface="+mn-lt"/>
            </a:endParaRPr>
          </a:p>
        </p:txBody>
      </p:sp>
      <p:grpSp>
        <p:nvGrpSpPr>
          <p:cNvPr id="18" name="组合 17"/>
          <p:cNvGrpSpPr/>
          <p:nvPr/>
        </p:nvGrpSpPr>
        <p:grpSpPr>
          <a:xfrm>
            <a:off x="3893436" y="2083945"/>
            <a:ext cx="398678" cy="398676"/>
            <a:chOff x="5613944" y="2348233"/>
            <a:chExt cx="920788" cy="920788"/>
          </a:xfrm>
        </p:grpSpPr>
        <p:sp>
          <p:nvSpPr>
            <p:cNvPr id="23" name="椭圆 22"/>
            <p:cNvSpPr/>
            <p:nvPr/>
          </p:nvSpPr>
          <p:spPr>
            <a:xfrm flipH="1">
              <a:off x="5613944" y="2348233"/>
              <a:ext cx="920788" cy="920788"/>
            </a:xfrm>
            <a:prstGeom prst="ellipse">
              <a:avLst/>
            </a:prstGeom>
            <a:gradFill>
              <a:gsLst>
                <a:gs pos="0">
                  <a:srgbClr val="E30000"/>
                </a:gs>
                <a:gs pos="100000">
                  <a:srgbClr val="C00000"/>
                </a:gs>
              </a:gsLst>
              <a:lin ang="5400000" scaled="0"/>
            </a:gradFill>
            <a:ln w="25400" cap="flat" cmpd="sng" algn="ctr">
              <a:noFill/>
              <a:prstDash val="solid"/>
            </a:ln>
            <a:effectLst/>
          </p:spPr>
          <p:txBody>
            <a:bodyPr rtlCol="0" anchor="ctr"/>
            <a:lstStyle/>
            <a:p>
              <a:pPr algn="ctr" defTabSz="1219200">
                <a:lnSpc>
                  <a:spcPct val="90000"/>
                </a:lnSpc>
                <a:defRPr/>
              </a:pPr>
              <a:endParaRPr lang="zh-CN" altLang="en-US" sz="3735" kern="0" dirty="0">
                <a:gradFill>
                  <a:gsLst>
                    <a:gs pos="100000">
                      <a:prstClr val="white"/>
                    </a:gs>
                    <a:gs pos="0">
                      <a:prstClr val="white">
                        <a:lumMod val="95000"/>
                      </a:prstClr>
                    </a:gs>
                  </a:gsLst>
                  <a:path path="circle">
                    <a:fillToRect l="100000" b="100000"/>
                  </a:path>
                </a:gradFill>
                <a:cs typeface="+mn-ea"/>
                <a:sym typeface="+mn-lt"/>
              </a:endParaRPr>
            </a:p>
          </p:txBody>
        </p:sp>
        <p:sp>
          <p:nvSpPr>
            <p:cNvPr id="24" name="TextBox 20"/>
            <p:cNvSpPr txBox="1"/>
            <p:nvPr/>
          </p:nvSpPr>
          <p:spPr>
            <a:xfrm>
              <a:off x="5920604" y="2493305"/>
              <a:ext cx="329506" cy="639761"/>
            </a:xfrm>
            <a:prstGeom prst="rect">
              <a:avLst/>
            </a:prstGeom>
            <a:noFill/>
          </p:spPr>
          <p:txBody>
            <a:bodyPr wrap="none" lIns="0" tIns="0" rIns="0" bIns="0" rtlCol="0">
              <a:spAutoFit/>
            </a:bodyPr>
            <a:lstStyle/>
            <a:p>
              <a:pPr algn="ctr" defTabSz="1219200">
                <a:lnSpc>
                  <a:spcPct val="90000"/>
                </a:lnSpc>
                <a:defRPr/>
              </a:pPr>
              <a:r>
                <a:rPr lang="en-US" altLang="zh-CN" sz="2000" kern="0" dirty="0">
                  <a:gradFill>
                    <a:gsLst>
                      <a:gs pos="100000">
                        <a:prstClr val="white"/>
                      </a:gs>
                      <a:gs pos="0">
                        <a:prstClr val="white">
                          <a:lumMod val="95000"/>
                        </a:prstClr>
                      </a:gs>
                    </a:gsLst>
                    <a:path path="circle">
                      <a:fillToRect l="100000" b="100000"/>
                    </a:path>
                  </a:gradFill>
                  <a:cs typeface="+mn-ea"/>
                  <a:sym typeface="+mn-lt"/>
                </a:rPr>
                <a:t>1</a:t>
              </a:r>
              <a:endParaRPr lang="zh-CN" altLang="en-US" sz="2000" kern="0" dirty="0">
                <a:gradFill>
                  <a:gsLst>
                    <a:gs pos="100000">
                      <a:prstClr val="white"/>
                    </a:gs>
                    <a:gs pos="0">
                      <a:prstClr val="white">
                        <a:lumMod val="95000"/>
                      </a:prstClr>
                    </a:gs>
                  </a:gsLst>
                  <a:path path="circle">
                    <a:fillToRect l="100000" b="100000"/>
                  </a:path>
                </a:gradFill>
                <a:cs typeface="+mn-ea"/>
                <a:sym typeface="+mn-lt"/>
              </a:endParaRPr>
            </a:p>
          </p:txBody>
        </p:sp>
      </p:grpSp>
      <p:grpSp>
        <p:nvGrpSpPr>
          <p:cNvPr id="25" name="组合 24"/>
          <p:cNvGrpSpPr/>
          <p:nvPr/>
        </p:nvGrpSpPr>
        <p:grpSpPr>
          <a:xfrm>
            <a:off x="3898516" y="3408584"/>
            <a:ext cx="398678" cy="398676"/>
            <a:chOff x="5613944" y="2348233"/>
            <a:chExt cx="920788" cy="920788"/>
          </a:xfrm>
        </p:grpSpPr>
        <p:sp>
          <p:nvSpPr>
            <p:cNvPr id="26" name="椭圆 25"/>
            <p:cNvSpPr/>
            <p:nvPr/>
          </p:nvSpPr>
          <p:spPr>
            <a:xfrm flipH="1">
              <a:off x="5613944" y="2348233"/>
              <a:ext cx="920788" cy="920788"/>
            </a:xfrm>
            <a:prstGeom prst="ellipse">
              <a:avLst/>
            </a:prstGeom>
            <a:gradFill>
              <a:gsLst>
                <a:gs pos="0">
                  <a:srgbClr val="E30000"/>
                </a:gs>
                <a:gs pos="100000">
                  <a:srgbClr val="C00000"/>
                </a:gs>
              </a:gsLst>
              <a:lin ang="5400000" scaled="0"/>
            </a:gradFill>
            <a:ln w="25400" cap="flat" cmpd="sng" algn="ctr">
              <a:noFill/>
              <a:prstDash val="solid"/>
            </a:ln>
            <a:effectLst/>
          </p:spPr>
          <p:txBody>
            <a:bodyPr rtlCol="0" anchor="ctr"/>
            <a:lstStyle/>
            <a:p>
              <a:pPr algn="ctr" defTabSz="1219200">
                <a:lnSpc>
                  <a:spcPct val="90000"/>
                </a:lnSpc>
                <a:defRPr/>
              </a:pPr>
              <a:endParaRPr lang="zh-CN" altLang="en-US" sz="3735" kern="0" dirty="0">
                <a:gradFill>
                  <a:gsLst>
                    <a:gs pos="100000">
                      <a:prstClr val="white"/>
                    </a:gs>
                    <a:gs pos="0">
                      <a:prstClr val="white">
                        <a:lumMod val="95000"/>
                      </a:prstClr>
                    </a:gs>
                  </a:gsLst>
                  <a:path path="circle">
                    <a:fillToRect l="100000" b="100000"/>
                  </a:path>
                </a:gradFill>
                <a:cs typeface="+mn-ea"/>
                <a:sym typeface="+mn-lt"/>
              </a:endParaRPr>
            </a:p>
          </p:txBody>
        </p:sp>
        <p:sp>
          <p:nvSpPr>
            <p:cNvPr id="27" name="TextBox 20"/>
            <p:cNvSpPr txBox="1"/>
            <p:nvPr/>
          </p:nvSpPr>
          <p:spPr>
            <a:xfrm>
              <a:off x="5920604" y="2493305"/>
              <a:ext cx="329506" cy="639761"/>
            </a:xfrm>
            <a:prstGeom prst="rect">
              <a:avLst/>
            </a:prstGeom>
            <a:noFill/>
          </p:spPr>
          <p:txBody>
            <a:bodyPr wrap="none" lIns="0" tIns="0" rIns="0" bIns="0" rtlCol="0">
              <a:spAutoFit/>
            </a:bodyPr>
            <a:lstStyle/>
            <a:p>
              <a:pPr algn="ctr" defTabSz="1219200">
                <a:lnSpc>
                  <a:spcPct val="90000"/>
                </a:lnSpc>
                <a:defRPr/>
              </a:pPr>
              <a:r>
                <a:rPr lang="en-US" altLang="zh-CN" sz="2000" kern="0" dirty="0">
                  <a:gradFill>
                    <a:gsLst>
                      <a:gs pos="100000">
                        <a:prstClr val="white"/>
                      </a:gs>
                      <a:gs pos="0">
                        <a:prstClr val="white">
                          <a:lumMod val="95000"/>
                        </a:prstClr>
                      </a:gs>
                    </a:gsLst>
                    <a:path path="circle">
                      <a:fillToRect l="100000" b="100000"/>
                    </a:path>
                  </a:gradFill>
                  <a:cs typeface="+mn-ea"/>
                  <a:sym typeface="+mn-lt"/>
                </a:rPr>
                <a:t>2</a:t>
              </a:r>
              <a:endParaRPr lang="zh-CN" altLang="en-US" sz="2000" kern="0" dirty="0">
                <a:gradFill>
                  <a:gsLst>
                    <a:gs pos="100000">
                      <a:prstClr val="white"/>
                    </a:gs>
                    <a:gs pos="0">
                      <a:prstClr val="white">
                        <a:lumMod val="95000"/>
                      </a:prstClr>
                    </a:gs>
                  </a:gsLst>
                  <a:path path="circle">
                    <a:fillToRect l="100000" b="100000"/>
                  </a:path>
                </a:gradFill>
                <a:cs typeface="+mn-ea"/>
                <a:sym typeface="+mn-lt"/>
              </a:endParaRPr>
            </a:p>
          </p:txBody>
        </p:sp>
      </p:grpSp>
    </p:spTree>
  </p:cSld>
  <p:clrMapOvr>
    <a:masterClrMapping/>
  </p:clrMapOvr>
  <p:transition spd="slow" advTm="3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 presetClass="entr" presetSubtype="2" decel="10000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1+#ppt_w/2"/>
                                              </p:val>
                                            </p:tav>
                                            <p:tav tm="100000">
                                              <p:val>
                                                <p:strVal val="#ppt_x"/>
                                              </p:val>
                                            </p:tav>
                                          </p:tavLst>
                                        </p:anim>
                                        <p:anim calcmode="lin" valueType="num">
                                          <p:cBhvr additive="base">
                                            <p:cTn id="26" dur="1000" fill="hold"/>
                                            <p:tgtEl>
                                              <p:spTgt spid="1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1000" fill="hold"/>
                                            <p:tgtEl>
                                              <p:spTgt spid="16"/>
                                            </p:tgtEl>
                                            <p:attrNameLst>
                                              <p:attrName>ppt_x</p:attrName>
                                            </p:attrNameLst>
                                          </p:cBhvr>
                                          <p:tavLst>
                                            <p:tav tm="0">
                                              <p:val>
                                                <p:strVal val="1+#ppt_w/2"/>
                                              </p:val>
                                            </p:tav>
                                            <p:tav tm="100000">
                                              <p:val>
                                                <p:strVal val="#ppt_x"/>
                                              </p:val>
                                            </p:tav>
                                          </p:tavLst>
                                        </p:anim>
                                        <p:anim calcmode="lin" valueType="num">
                                          <p:cBhvr additive="base">
                                            <p:cTn id="31" dur="100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53" presetClass="entr" presetSubtype="52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fltVal val="0.5"/>
                                              </p:val>
                                            </p:tav>
                                            <p:tav tm="100000">
                                              <p:val>
                                                <p:strVal val="#ppt_x"/>
                                              </p:val>
                                            </p:tav>
                                          </p:tavLst>
                                        </p:anim>
                                        <p:anim calcmode="lin" valueType="num">
                                          <p:cBhvr>
                                            <p:cTn id="39" dur="500" fill="hold"/>
                                            <p:tgtEl>
                                              <p:spTgt spid="18"/>
                                            </p:tgtEl>
                                            <p:attrNameLst>
                                              <p:attrName>ppt_y</p:attrName>
                                            </p:attrNameLst>
                                          </p:cBhvr>
                                          <p:tavLst>
                                            <p:tav tm="0">
                                              <p:val>
                                                <p:fltVal val="0.5"/>
                                              </p:val>
                                            </p:tav>
                                            <p:tav tm="100000">
                                              <p:val>
                                                <p:strVal val="#ppt_y"/>
                                              </p:val>
                                            </p:tav>
                                          </p:tavLst>
                                        </p:anim>
                                      </p:childTnLst>
                                    </p:cTn>
                                  </p:par>
                                </p:childTnLst>
                              </p:cTn>
                            </p:par>
                            <p:par>
                              <p:cTn id="40" fill="hold">
                                <p:stCondLst>
                                  <p:cond delay="4000"/>
                                </p:stCondLst>
                                <p:childTnLst>
                                  <p:par>
                                    <p:cTn id="41" presetID="53" presetClass="entr" presetSubtype="52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anim calcmode="lin" valueType="num">
                                          <p:cBhvr>
                                            <p:cTn id="46" dur="500" fill="hold"/>
                                            <p:tgtEl>
                                              <p:spTgt spid="25"/>
                                            </p:tgtEl>
                                            <p:attrNameLst>
                                              <p:attrName>ppt_x</p:attrName>
                                            </p:attrNameLst>
                                          </p:cBhvr>
                                          <p:tavLst>
                                            <p:tav tm="0">
                                              <p:val>
                                                <p:fltVal val="0.5"/>
                                              </p:val>
                                            </p:tav>
                                            <p:tav tm="100000">
                                              <p:val>
                                                <p:strVal val="#ppt_x"/>
                                              </p:val>
                                            </p:tav>
                                          </p:tavLst>
                                        </p:anim>
                                        <p:anim calcmode="lin" valueType="num">
                                          <p:cBhvr>
                                            <p:cTn id="47"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ppt_x"/>
                                              </p:val>
                                            </p:tav>
                                            <p:tav tm="100000">
                                              <p:val>
                                                <p:strVal val="#ppt_x"/>
                                              </p:val>
                                            </p:tav>
                                          </p:tavLst>
                                        </p:anim>
                                        <p:anim calcmode="lin" valueType="num">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 presetClass="entr" presetSubtype="2" decel="10000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1+#ppt_w/2"/>
                                              </p:val>
                                            </p:tav>
                                            <p:tav tm="100000">
                                              <p:val>
                                                <p:strVal val="#ppt_x"/>
                                              </p:val>
                                            </p:tav>
                                          </p:tavLst>
                                        </p:anim>
                                        <p:anim calcmode="lin" valueType="num">
                                          <p:cBhvr additive="base">
                                            <p:cTn id="26" dur="1000" fill="hold"/>
                                            <p:tgtEl>
                                              <p:spTgt spid="1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1000" fill="hold"/>
                                            <p:tgtEl>
                                              <p:spTgt spid="16"/>
                                            </p:tgtEl>
                                            <p:attrNameLst>
                                              <p:attrName>ppt_x</p:attrName>
                                            </p:attrNameLst>
                                          </p:cBhvr>
                                          <p:tavLst>
                                            <p:tav tm="0">
                                              <p:val>
                                                <p:strVal val="1+#ppt_w/2"/>
                                              </p:val>
                                            </p:tav>
                                            <p:tav tm="100000">
                                              <p:val>
                                                <p:strVal val="#ppt_x"/>
                                              </p:val>
                                            </p:tav>
                                          </p:tavLst>
                                        </p:anim>
                                        <p:anim calcmode="lin" valueType="num">
                                          <p:cBhvr additive="base">
                                            <p:cTn id="31" dur="100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53" presetClass="entr" presetSubtype="52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fltVal val="0.5"/>
                                              </p:val>
                                            </p:tav>
                                            <p:tav tm="100000">
                                              <p:val>
                                                <p:strVal val="#ppt_x"/>
                                              </p:val>
                                            </p:tav>
                                          </p:tavLst>
                                        </p:anim>
                                        <p:anim calcmode="lin" valueType="num">
                                          <p:cBhvr>
                                            <p:cTn id="39" dur="500" fill="hold"/>
                                            <p:tgtEl>
                                              <p:spTgt spid="18"/>
                                            </p:tgtEl>
                                            <p:attrNameLst>
                                              <p:attrName>ppt_y</p:attrName>
                                            </p:attrNameLst>
                                          </p:cBhvr>
                                          <p:tavLst>
                                            <p:tav tm="0">
                                              <p:val>
                                                <p:fltVal val="0.5"/>
                                              </p:val>
                                            </p:tav>
                                            <p:tav tm="100000">
                                              <p:val>
                                                <p:strVal val="#ppt_y"/>
                                              </p:val>
                                            </p:tav>
                                          </p:tavLst>
                                        </p:anim>
                                      </p:childTnLst>
                                    </p:cTn>
                                  </p:par>
                                </p:childTnLst>
                              </p:cTn>
                            </p:par>
                            <p:par>
                              <p:cTn id="40" fill="hold">
                                <p:stCondLst>
                                  <p:cond delay="4000"/>
                                </p:stCondLst>
                                <p:childTnLst>
                                  <p:par>
                                    <p:cTn id="41" presetID="53" presetClass="entr" presetSubtype="52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anim calcmode="lin" valueType="num">
                                          <p:cBhvr>
                                            <p:cTn id="46" dur="500" fill="hold"/>
                                            <p:tgtEl>
                                              <p:spTgt spid="25"/>
                                            </p:tgtEl>
                                            <p:attrNameLst>
                                              <p:attrName>ppt_x</p:attrName>
                                            </p:attrNameLst>
                                          </p:cBhvr>
                                          <p:tavLst>
                                            <p:tav tm="0">
                                              <p:val>
                                                <p:fltVal val="0.5"/>
                                              </p:val>
                                            </p:tav>
                                            <p:tav tm="100000">
                                              <p:val>
                                                <p:strVal val="#ppt_x"/>
                                              </p:val>
                                            </p:tav>
                                          </p:tavLst>
                                        </p:anim>
                                        <p:anim calcmode="lin" valueType="num">
                                          <p:cBhvr>
                                            <p:cTn id="47"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8010"/>
            <a:ext cx="12188203" cy="2884419"/>
          </a:xfrm>
          <a:prstGeom prst="rect">
            <a:avLst/>
          </a:prstGeom>
        </p:spPr>
      </p:pic>
      <p:pic>
        <p:nvPicPr>
          <p:cNvPr id="49" name="图片 48" descr="C:\Users\wang\Desktop\PPT素材\红飘带3.png红飘带3"/>
          <p:cNvPicPr>
            <a:picLocks noChangeAspect="1"/>
          </p:cNvPicPr>
          <p:nvPr/>
        </p:nvPicPr>
        <p:blipFill>
          <a:blip r:embed="rId3"/>
          <a:srcRect/>
          <a:stretch>
            <a:fillRect/>
          </a:stretch>
        </p:blipFill>
        <p:spPr>
          <a:xfrm>
            <a:off x="0" y="-5715"/>
            <a:ext cx="4655185" cy="112141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4576" y="1619721"/>
            <a:ext cx="1047064" cy="994271"/>
          </a:xfrm>
          <a:prstGeom prst="rect">
            <a:avLst/>
          </a:prstGeom>
        </p:spPr>
      </p:pic>
      <p:grpSp>
        <p:nvGrpSpPr>
          <p:cNvPr id="19" name="组合 18"/>
          <p:cNvGrpSpPr/>
          <p:nvPr/>
        </p:nvGrpSpPr>
        <p:grpSpPr>
          <a:xfrm>
            <a:off x="3960286" y="1882282"/>
            <a:ext cx="4750843" cy="707886"/>
            <a:chOff x="5747088" y="1003986"/>
            <a:chExt cx="4750843" cy="707886"/>
          </a:xfrm>
        </p:grpSpPr>
        <p:sp>
          <p:nvSpPr>
            <p:cNvPr id="20" name="矩形 19"/>
            <p:cNvSpPr/>
            <p:nvPr/>
          </p:nvSpPr>
          <p:spPr>
            <a:xfrm>
              <a:off x="5747088" y="1003986"/>
              <a:ext cx="2887708" cy="707886"/>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rgbClr val="C00000"/>
                  </a:solidFill>
                  <a:effectLst/>
                  <a:uLnTx/>
                  <a:uFillTx/>
                  <a:cs typeface="+mn-ea"/>
                  <a:sym typeface="+mn-lt"/>
                </a:rPr>
                <a:t>第一部分</a:t>
              </a:r>
              <a:endParaRPr kumimoji="0" lang="zh-CN" altLang="en-US" sz="4000" b="0" i="0" u="none" strike="noStrike" kern="1200" cap="none" spc="0" normalizeH="0" baseline="0" noProof="0" dirty="0">
                <a:ln>
                  <a:noFill/>
                </a:ln>
                <a:solidFill>
                  <a:srgbClr val="C00000"/>
                </a:solidFill>
                <a:effectLst/>
                <a:uLnTx/>
                <a:uFillTx/>
                <a:cs typeface="+mn-ea"/>
                <a:sym typeface="+mn-lt"/>
              </a:endParaRPr>
            </a:p>
          </p:txBody>
        </p:sp>
        <p:sp>
          <p:nvSpPr>
            <p:cNvPr id="21" name="文本框 20"/>
            <p:cNvSpPr txBox="1"/>
            <p:nvPr/>
          </p:nvSpPr>
          <p:spPr>
            <a:xfrm>
              <a:off x="8295430" y="1060694"/>
              <a:ext cx="2202501"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C00000"/>
                  </a:solidFill>
                  <a:effectLst/>
                  <a:uLnTx/>
                  <a:uFillTx/>
                  <a:cs typeface="+mn-ea"/>
                  <a:sym typeface="+mn-lt"/>
                </a:rPr>
                <a:t>PART  01</a:t>
              </a:r>
              <a:endParaRPr kumimoji="0" lang="zh-CN" altLang="en-US" sz="2800" b="0" i="0" u="none" strike="noStrike" kern="1200" cap="none" spc="0" normalizeH="0" baseline="0" noProof="0" dirty="0">
                <a:ln>
                  <a:noFill/>
                </a:ln>
                <a:solidFill>
                  <a:srgbClr val="C00000"/>
                </a:solidFill>
                <a:effectLst/>
                <a:uLnTx/>
                <a:uFillTx/>
                <a:cs typeface="+mn-ea"/>
                <a:sym typeface="+mn-lt"/>
              </a:endParaRPr>
            </a:p>
          </p:txBody>
        </p:sp>
        <p:cxnSp>
          <p:nvCxnSpPr>
            <p:cNvPr id="22" name="直接连接符 21"/>
            <p:cNvCxnSpPr/>
            <p:nvPr/>
          </p:nvCxnSpPr>
          <p:spPr>
            <a:xfrm>
              <a:off x="6092928" y="1674641"/>
              <a:ext cx="4405003"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8" name="平行四边形 27"/>
          <p:cNvSpPr/>
          <p:nvPr/>
        </p:nvSpPr>
        <p:spPr>
          <a:xfrm>
            <a:off x="76514" y="2930340"/>
            <a:ext cx="12033710" cy="1269936"/>
          </a:xfrm>
          <a:prstGeom prst="parallelogram">
            <a:avLst>
              <a:gd name="adj" fmla="val 52869"/>
            </a:avLst>
          </a:prstGeom>
          <a:noFill/>
          <a:ln w="25400" cap="flat" cmpd="sng" algn="ctr">
            <a:noFill/>
            <a:prstDash val="solid"/>
          </a:ln>
          <a:effectLst/>
        </p:spPr>
        <p:txBody>
          <a:bodyPr rtlCol="0" anchor="ctr"/>
          <a:lstStyle/>
          <a:p>
            <a:pPr lvl="0" algn="ctr">
              <a:lnSpc>
                <a:spcPct val="90000"/>
              </a:lnSpc>
              <a:buSzPct val="80000"/>
              <a:defRPr/>
            </a:pPr>
            <a:r>
              <a:rPr lang="zh-CN" altLang="en-US" sz="8000" kern="0" dirty="0">
                <a:solidFill>
                  <a:srgbClr val="C00000"/>
                </a:solidFill>
                <a:cs typeface="+mn-ea"/>
                <a:sym typeface="+mn-lt"/>
              </a:rPr>
              <a:t>重点内容解读</a:t>
            </a:r>
            <a:endParaRPr lang="zh-CN" altLang="en-US" sz="8000" kern="0" dirty="0">
              <a:solidFill>
                <a:srgbClr val="C00000"/>
              </a:solidFill>
              <a:cs typeface="+mn-ea"/>
              <a:sym typeface="+mn-lt"/>
            </a:endParaRPr>
          </a:p>
        </p:txBody>
      </p:sp>
    </p:spTree>
  </p:cSld>
  <p:clrMapOvr>
    <a:masterClrMapping/>
  </p:clrMapOvr>
  <p:transition spd="slow" advTm="3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ppt_x"/>
                                              </p:val>
                                            </p:tav>
                                            <p:tav tm="100000">
                                              <p:val>
                                                <p:strVal val="#ppt_x"/>
                                              </p:val>
                                            </p:tav>
                                          </p:tavLst>
                                        </p:anim>
                                        <p:anim calcmode="lin" valueType="num">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4002559" y="1173291"/>
            <a:ext cx="3901553" cy="992090"/>
            <a:chOff x="7128305" y="2736551"/>
            <a:chExt cx="6595528" cy="1677128"/>
          </a:xfrm>
        </p:grpSpPr>
        <p:grpSp>
          <p:nvGrpSpPr>
            <p:cNvPr id="49" name="组合 48"/>
            <p:cNvGrpSpPr/>
            <p:nvPr/>
          </p:nvGrpSpPr>
          <p:grpSpPr>
            <a:xfrm>
              <a:off x="7128305" y="2736551"/>
              <a:ext cx="6595528" cy="1677128"/>
              <a:chOff x="725776" y="1638694"/>
              <a:chExt cx="6595528" cy="1677128"/>
            </a:xfrm>
          </p:grpSpPr>
          <p:sp>
            <p:nvSpPr>
              <p:cNvPr id="51" name="矩形 50"/>
              <p:cNvSpPr/>
              <p:nvPr/>
            </p:nvSpPr>
            <p:spPr>
              <a:xfrm>
                <a:off x="930428" y="1638694"/>
                <a:ext cx="6390876" cy="1677128"/>
              </a:xfrm>
              <a:prstGeom prst="rect">
                <a:avLst/>
              </a:prstGeom>
              <a:gradFill>
                <a:gsLst>
                  <a:gs pos="45000">
                    <a:srgbClr val="FF0000"/>
                  </a:gs>
                  <a:gs pos="0">
                    <a:srgbClr val="FFAFAF"/>
                  </a:gs>
                  <a:gs pos="100000">
                    <a:srgbClr val="C00000"/>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cs typeface="+mn-ea"/>
                  <a:sym typeface="+mn-lt"/>
                </a:endParaRPr>
              </a:p>
            </p:txBody>
          </p:sp>
          <p:grpSp>
            <p:nvGrpSpPr>
              <p:cNvPr id="52" name="组合 51"/>
              <p:cNvGrpSpPr/>
              <p:nvPr/>
            </p:nvGrpSpPr>
            <p:grpSpPr>
              <a:xfrm>
                <a:off x="725776" y="1863795"/>
                <a:ext cx="533008" cy="1379464"/>
                <a:chOff x="8625" y="646"/>
                <a:chExt cx="2193" cy="5673"/>
              </a:xfrm>
            </p:grpSpPr>
            <p:sp>
              <p:nvSpPr>
                <p:cNvPr id="53" name="斜纹 52"/>
                <p:cNvSpPr/>
                <p:nvPr/>
              </p:nvSpPr>
              <p:spPr>
                <a:xfrm>
                  <a:off x="8625" y="64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4" name="斜纹 53"/>
                <p:cNvSpPr/>
                <p:nvPr/>
              </p:nvSpPr>
              <p:spPr>
                <a:xfrm>
                  <a:off x="8625" y="2365"/>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5" name="斜纹 54"/>
                <p:cNvSpPr/>
                <p:nvPr/>
              </p:nvSpPr>
              <p:spPr>
                <a:xfrm>
                  <a:off x="8625" y="412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grpSp>
        </p:grpSp>
        <p:sp>
          <p:nvSpPr>
            <p:cNvPr id="50" name="矩形 49"/>
            <p:cNvSpPr/>
            <p:nvPr/>
          </p:nvSpPr>
          <p:spPr>
            <a:xfrm>
              <a:off x="7332957" y="2780845"/>
              <a:ext cx="6390876" cy="1586904"/>
            </a:xfrm>
            <a:prstGeom prst="rect">
              <a:avLst/>
            </a:prstGeom>
          </p:spPr>
          <p:txBody>
            <a:bodyPr wrap="square">
              <a:spAutoFit/>
            </a:bodyPr>
            <a:lstStyle/>
            <a:p>
              <a:pPr algn="ctr">
                <a:lnSpc>
                  <a:spcPct val="100000"/>
                </a:lnSpc>
              </a:pPr>
              <a:r>
                <a:rPr lang="zh-CN" altLang="en-US" sz="5500" b="1" dirty="0">
                  <a:gradFill>
                    <a:gsLst>
                      <a:gs pos="0">
                        <a:schemeClr val="bg1"/>
                      </a:gs>
                      <a:gs pos="100000">
                        <a:srgbClr val="FFFF00"/>
                      </a:gs>
                    </a:gsLst>
                    <a:lin ang="5400000" scaled="0"/>
                  </a:gradFill>
                  <a:cs typeface="+mn-ea"/>
                  <a:sym typeface="+mn-lt"/>
                </a:rPr>
                <a:t>寄语青年</a:t>
              </a:r>
              <a:endParaRPr lang="zh-CN" altLang="en-US" sz="5500" b="1" dirty="0">
                <a:gradFill>
                  <a:gsLst>
                    <a:gs pos="0">
                      <a:schemeClr val="bg1"/>
                    </a:gs>
                    <a:gs pos="100000">
                      <a:srgbClr val="FFFF00"/>
                    </a:gs>
                  </a:gsLst>
                  <a:lin ang="5400000" scaled="0"/>
                </a:gradFill>
                <a:cs typeface="+mn-ea"/>
                <a:sym typeface="+mn-lt"/>
              </a:endParaRPr>
            </a:p>
          </p:txBody>
        </p:sp>
      </p:grpSp>
      <p:sp>
        <p:nvSpPr>
          <p:cNvPr id="56" name="Aichitds3"/>
          <p:cNvSpPr/>
          <p:nvPr/>
        </p:nvSpPr>
        <p:spPr bwMode="auto">
          <a:xfrm>
            <a:off x="995082" y="2670515"/>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57" name="矩形 56"/>
          <p:cNvSpPr/>
          <p:nvPr/>
        </p:nvSpPr>
        <p:spPr>
          <a:xfrm flipH="1">
            <a:off x="2090909" y="2655478"/>
            <a:ext cx="9269988" cy="1204024"/>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58" name="矩形 57"/>
          <p:cNvSpPr/>
          <p:nvPr/>
        </p:nvSpPr>
        <p:spPr>
          <a:xfrm>
            <a:off x="2245659" y="2840041"/>
            <a:ext cx="8842494" cy="751616"/>
          </a:xfrm>
          <a:prstGeom prst="rect">
            <a:avLst/>
          </a:prstGeom>
        </p:spPr>
        <p:txBody>
          <a:bodyPr wrap="square">
            <a:spAutoFit/>
          </a:bodyPr>
          <a:lstStyle/>
          <a:p>
            <a:pPr algn="just">
              <a:lnSpc>
                <a:spcPct val="110000"/>
              </a:lnSpc>
            </a:pPr>
            <a:r>
              <a:rPr lang="zh-CN" altLang="en-US" sz="2000" kern="0" dirty="0">
                <a:cs typeface="+mn-ea"/>
                <a:sym typeface="+mn-lt"/>
              </a:rPr>
              <a:t>望全国广大青年牢记党的教诲，立志民族复兴，不负韶华，不负时代，不负人民，在青春的赛道上奋力奔跑，争取跑出当代青年的最好成绩！</a:t>
            </a:r>
            <a:endParaRPr lang="zh-CN" altLang="en-US" sz="2000" dirty="0">
              <a:cs typeface="+mn-ea"/>
              <a:sym typeface="+mn-lt"/>
            </a:endParaRPr>
          </a:p>
        </p:txBody>
      </p:sp>
      <p:grpSp>
        <p:nvGrpSpPr>
          <p:cNvPr id="59" name="组合 58"/>
          <p:cNvGrpSpPr/>
          <p:nvPr/>
        </p:nvGrpSpPr>
        <p:grpSpPr>
          <a:xfrm>
            <a:off x="2090909" y="2592778"/>
            <a:ext cx="9269988" cy="1259494"/>
            <a:chOff x="1069314" y="1459550"/>
            <a:chExt cx="10058400" cy="1259494"/>
          </a:xfrm>
        </p:grpSpPr>
        <p:sp>
          <p:nvSpPr>
            <p:cNvPr id="60"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0" name="任意多边形 12"/>
            <p:cNvSpPr/>
            <p:nvPr/>
          </p:nvSpPr>
          <p:spPr>
            <a:xfrm>
              <a:off x="1069314" y="2719044"/>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7" name="Aichitds3"/>
          <p:cNvSpPr/>
          <p:nvPr/>
        </p:nvSpPr>
        <p:spPr bwMode="auto">
          <a:xfrm>
            <a:off x="995082" y="4777133"/>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18" name="矩形 17"/>
          <p:cNvSpPr/>
          <p:nvPr/>
        </p:nvSpPr>
        <p:spPr>
          <a:xfrm flipH="1">
            <a:off x="2090909" y="4363254"/>
            <a:ext cx="9269988" cy="1492619"/>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19" name="矩形 18"/>
          <p:cNvSpPr/>
          <p:nvPr/>
        </p:nvSpPr>
        <p:spPr>
          <a:xfrm>
            <a:off x="2245659" y="4547818"/>
            <a:ext cx="8842494" cy="1090170"/>
          </a:xfrm>
          <a:prstGeom prst="rect">
            <a:avLst/>
          </a:prstGeom>
        </p:spPr>
        <p:txBody>
          <a:bodyPr wrap="square">
            <a:spAutoFit/>
          </a:bodyPr>
          <a:lstStyle/>
          <a:p>
            <a:pPr algn="just">
              <a:lnSpc>
                <a:spcPct val="110000"/>
              </a:lnSpc>
            </a:pPr>
            <a:r>
              <a:rPr lang="zh-CN" altLang="en-US" sz="2000" kern="0" dirty="0">
                <a:cs typeface="+mn-ea"/>
                <a:sym typeface="+mn-lt"/>
              </a:rPr>
              <a:t>广大青年要做社会主义核心价值观的坚定信仰者、积极传播者、模范践行者，向英雄学习、向前辈学习、向榜样学习，争做堪当民族复兴重任的时代新人，在实现中华民族伟大复兴的时代洪流中踔厉奋发、勇毅前进。</a:t>
            </a:r>
            <a:endParaRPr lang="zh-CN" altLang="en-US" sz="2000" kern="0" dirty="0">
              <a:cs typeface="+mn-ea"/>
              <a:sym typeface="+mn-lt"/>
            </a:endParaRPr>
          </a:p>
        </p:txBody>
      </p:sp>
      <p:grpSp>
        <p:nvGrpSpPr>
          <p:cNvPr id="20" name="组合 19"/>
          <p:cNvGrpSpPr/>
          <p:nvPr/>
        </p:nvGrpSpPr>
        <p:grpSpPr>
          <a:xfrm>
            <a:off x="2090909" y="4300555"/>
            <a:ext cx="9269988" cy="1555330"/>
            <a:chOff x="1069314" y="1459550"/>
            <a:chExt cx="10058400" cy="1555330"/>
          </a:xfrm>
        </p:grpSpPr>
        <p:sp>
          <p:nvSpPr>
            <p:cNvPr id="21"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任意多边形 12"/>
            <p:cNvSpPr/>
            <p:nvPr/>
          </p:nvSpPr>
          <p:spPr>
            <a:xfrm>
              <a:off x="1069314" y="301488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0-#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300"/>
                                  </p:stCondLst>
                                  <p:childTnLst>
                                    <p:set>
                                      <p:cBhvr>
                                        <p:cTn id="14" dur="1" fill="hold">
                                          <p:stCondLst>
                                            <p:cond delay="0"/>
                                          </p:stCondLst>
                                        </p:cTn>
                                        <p:tgtEl>
                                          <p:spTgt spid="57"/>
                                        </p:tgtEl>
                                        <p:attrNameLst>
                                          <p:attrName>style.visibility</p:attrName>
                                        </p:attrNameLst>
                                      </p:cBhvr>
                                      <p:to>
                                        <p:strVal val="visible"/>
                                      </p:to>
                                    </p:set>
                                    <p:animEffect transition="in" filter="wipe(down)">
                                      <p:cBhvr>
                                        <p:cTn id="15" dur="500"/>
                                        <p:tgtEl>
                                          <p:spTgt spid="57"/>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barn(inVertical)">
                                      <p:cBhvr>
                                        <p:cTn id="19" dur="750"/>
                                        <p:tgtEl>
                                          <p:spTgt spid="59"/>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ipe(up)">
                                      <p:cBhvr>
                                        <p:cTn id="23" dur="750"/>
                                        <p:tgtEl>
                                          <p:spTgt spid="58"/>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par>
                                <p:cTn id="28" presetID="22" presetClass="entr" presetSubtype="4" fill="hold" grpId="0" nodeType="withEffect">
                                  <p:stCondLst>
                                    <p:cond delay="30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par>
                          <p:cTn id="31" fill="hold">
                            <p:stCondLst>
                              <p:cond delay="2500"/>
                            </p:stCondLst>
                            <p:childTnLst>
                              <p:par>
                                <p:cTn id="32" presetID="16" presetClass="entr" presetSubtype="2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inVertical)">
                                      <p:cBhvr>
                                        <p:cTn id="34" dur="750"/>
                                        <p:tgtEl>
                                          <p:spTgt spid="20"/>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17" grpId="0" animBg="1"/>
      <p:bldP spid="18"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ichitds3"/>
          <p:cNvSpPr/>
          <p:nvPr/>
        </p:nvSpPr>
        <p:spPr bwMode="auto">
          <a:xfrm>
            <a:off x="995082" y="1966699"/>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18" name="矩形 17"/>
          <p:cNvSpPr/>
          <p:nvPr/>
        </p:nvSpPr>
        <p:spPr>
          <a:xfrm flipH="1">
            <a:off x="2090909" y="1868507"/>
            <a:ext cx="9269988" cy="1176932"/>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19" name="矩形 18"/>
          <p:cNvSpPr/>
          <p:nvPr/>
        </p:nvSpPr>
        <p:spPr>
          <a:xfrm>
            <a:off x="2245659" y="2053070"/>
            <a:ext cx="8842494" cy="751616"/>
          </a:xfrm>
          <a:prstGeom prst="rect">
            <a:avLst/>
          </a:prstGeom>
        </p:spPr>
        <p:txBody>
          <a:bodyPr wrap="square">
            <a:spAutoFit/>
          </a:bodyPr>
          <a:lstStyle/>
          <a:p>
            <a:pPr algn="just">
              <a:lnSpc>
                <a:spcPct val="110000"/>
              </a:lnSpc>
            </a:pPr>
            <a:r>
              <a:rPr lang="zh-CN" altLang="en-US" sz="2000" kern="0" dirty="0">
                <a:cs typeface="+mn-ea"/>
                <a:sym typeface="+mn-lt"/>
              </a:rPr>
              <a:t>立足新时代新征程，中国青年的奋斗目标和前行方向归结到一点，就是坚定不移听党话、跟党走，努力成长为堪当民族复兴重任的时代新人。</a:t>
            </a:r>
            <a:endParaRPr lang="zh-CN" altLang="en-US" sz="2000" kern="0" dirty="0">
              <a:cs typeface="+mn-ea"/>
              <a:sym typeface="+mn-lt"/>
            </a:endParaRPr>
          </a:p>
        </p:txBody>
      </p:sp>
      <p:grpSp>
        <p:nvGrpSpPr>
          <p:cNvPr id="20" name="组合 19"/>
          <p:cNvGrpSpPr/>
          <p:nvPr/>
        </p:nvGrpSpPr>
        <p:grpSpPr>
          <a:xfrm>
            <a:off x="2090909" y="1805807"/>
            <a:ext cx="9269988" cy="1246047"/>
            <a:chOff x="1069314" y="1459550"/>
            <a:chExt cx="10058400" cy="1246047"/>
          </a:xfrm>
        </p:grpSpPr>
        <p:sp>
          <p:nvSpPr>
            <p:cNvPr id="21"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任意多边形 12"/>
            <p:cNvSpPr/>
            <p:nvPr/>
          </p:nvSpPr>
          <p:spPr>
            <a:xfrm>
              <a:off x="1069314" y="2705597"/>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3" name="Aichitds3"/>
          <p:cNvSpPr/>
          <p:nvPr/>
        </p:nvSpPr>
        <p:spPr bwMode="auto">
          <a:xfrm>
            <a:off x="995082" y="4108398"/>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24" name="矩形 23"/>
          <p:cNvSpPr/>
          <p:nvPr/>
        </p:nvSpPr>
        <p:spPr>
          <a:xfrm flipH="1">
            <a:off x="2090909" y="3697306"/>
            <a:ext cx="9269988" cy="1667441"/>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25" name="矩形 24"/>
          <p:cNvSpPr/>
          <p:nvPr/>
        </p:nvSpPr>
        <p:spPr>
          <a:xfrm>
            <a:off x="2245659" y="3985941"/>
            <a:ext cx="8842494" cy="1090170"/>
          </a:xfrm>
          <a:prstGeom prst="rect">
            <a:avLst/>
          </a:prstGeom>
        </p:spPr>
        <p:txBody>
          <a:bodyPr wrap="square">
            <a:spAutoFit/>
          </a:bodyPr>
          <a:lstStyle/>
          <a:p>
            <a:pPr algn="just">
              <a:lnSpc>
                <a:spcPct val="110000"/>
              </a:lnSpc>
            </a:pPr>
            <a:r>
              <a:rPr lang="zh-CN" altLang="en-US" sz="2000" kern="0" dirty="0">
                <a:cs typeface="+mn-ea"/>
                <a:sym typeface="+mn-lt"/>
              </a:rPr>
              <a:t>希望广大青年用脚步丈量祖国大地，用眼睛发现中国精神，用耳朵倾听人民呼声，用内心感应时代脉搏，把对祖国血浓于水、与人民同呼吸共命运的情感贯穿学业全过程、融汇在事业追求中。</a:t>
            </a:r>
            <a:endParaRPr lang="zh-CN" altLang="en-US" sz="2000" kern="0" dirty="0">
              <a:cs typeface="+mn-ea"/>
              <a:sym typeface="+mn-lt"/>
            </a:endParaRPr>
          </a:p>
        </p:txBody>
      </p:sp>
      <p:grpSp>
        <p:nvGrpSpPr>
          <p:cNvPr id="26" name="组合 25"/>
          <p:cNvGrpSpPr/>
          <p:nvPr/>
        </p:nvGrpSpPr>
        <p:grpSpPr>
          <a:xfrm>
            <a:off x="2090909" y="3634607"/>
            <a:ext cx="9269988" cy="1730141"/>
            <a:chOff x="1069314" y="1459550"/>
            <a:chExt cx="10058400" cy="1730141"/>
          </a:xfrm>
        </p:grpSpPr>
        <p:sp>
          <p:nvSpPr>
            <p:cNvPr id="27"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任意多边形 12"/>
            <p:cNvSpPr/>
            <p:nvPr/>
          </p:nvSpPr>
          <p:spPr>
            <a:xfrm>
              <a:off x="1069314" y="3189691"/>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30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750"/>
                                        <p:tgtEl>
                                          <p:spTgt spid="2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750"/>
                                        <p:tgtEl>
                                          <p:spTgt spid="19"/>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0-#ppt_w/2"/>
                                          </p:val>
                                        </p:tav>
                                        <p:tav tm="100000">
                                          <p:val>
                                            <p:strVal val="#ppt_x"/>
                                          </p:val>
                                        </p:tav>
                                      </p:tavLst>
                                    </p:anim>
                                    <p:anim calcmode="lin" valueType="num">
                                      <p:cBhvr additive="base">
                                        <p:cTn id="23" dur="500" fill="hold"/>
                                        <p:tgtEl>
                                          <p:spTgt spid="23"/>
                                        </p:tgtEl>
                                        <p:attrNameLst>
                                          <p:attrName>ppt_y</p:attrName>
                                        </p:attrNameLst>
                                      </p:cBhvr>
                                      <p:tavLst>
                                        <p:tav tm="0">
                                          <p:val>
                                            <p:strVal val="#ppt_y"/>
                                          </p:val>
                                        </p:tav>
                                        <p:tav tm="100000">
                                          <p:val>
                                            <p:strVal val="#ppt_y"/>
                                          </p:val>
                                        </p:tav>
                                      </p:tavLst>
                                    </p:anim>
                                  </p:childTnLst>
                                </p:cTn>
                              </p:par>
                              <p:par>
                                <p:cTn id="24" presetID="22" presetClass="entr" presetSubtype="4" fill="hold" grpId="0" nodeType="withEffect">
                                  <p:stCondLst>
                                    <p:cond delay="30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inVertical)">
                                      <p:cBhvr>
                                        <p:cTn id="30" dur="750"/>
                                        <p:tgtEl>
                                          <p:spTgt spid="26"/>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3" grpId="0" animBg="1"/>
      <p:bldP spid="24"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3489185" y="868358"/>
            <a:ext cx="5213629" cy="992090"/>
            <a:chOff x="7128305" y="2736551"/>
            <a:chExt cx="8813576" cy="1677128"/>
          </a:xfrm>
        </p:grpSpPr>
        <p:grpSp>
          <p:nvGrpSpPr>
            <p:cNvPr id="49" name="组合 48"/>
            <p:cNvGrpSpPr/>
            <p:nvPr/>
          </p:nvGrpSpPr>
          <p:grpSpPr>
            <a:xfrm>
              <a:off x="7128305" y="2736551"/>
              <a:ext cx="8813576" cy="1677128"/>
              <a:chOff x="725776" y="1638694"/>
              <a:chExt cx="8813576" cy="1677128"/>
            </a:xfrm>
          </p:grpSpPr>
          <p:sp>
            <p:nvSpPr>
              <p:cNvPr id="51" name="矩形 50"/>
              <p:cNvSpPr/>
              <p:nvPr/>
            </p:nvSpPr>
            <p:spPr>
              <a:xfrm>
                <a:off x="930428" y="1638694"/>
                <a:ext cx="8608924" cy="1677128"/>
              </a:xfrm>
              <a:prstGeom prst="rect">
                <a:avLst/>
              </a:prstGeom>
              <a:gradFill>
                <a:gsLst>
                  <a:gs pos="45000">
                    <a:srgbClr val="FF0000"/>
                  </a:gs>
                  <a:gs pos="0">
                    <a:srgbClr val="FFAFAF"/>
                  </a:gs>
                  <a:gs pos="100000">
                    <a:srgbClr val="C00000"/>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cs typeface="+mn-ea"/>
                  <a:sym typeface="+mn-lt"/>
                </a:endParaRPr>
              </a:p>
            </p:txBody>
          </p:sp>
          <p:grpSp>
            <p:nvGrpSpPr>
              <p:cNvPr id="52" name="组合 51"/>
              <p:cNvGrpSpPr/>
              <p:nvPr/>
            </p:nvGrpSpPr>
            <p:grpSpPr>
              <a:xfrm>
                <a:off x="725776" y="1863795"/>
                <a:ext cx="533008" cy="1379464"/>
                <a:chOff x="8625" y="646"/>
                <a:chExt cx="2193" cy="5673"/>
              </a:xfrm>
            </p:grpSpPr>
            <p:sp>
              <p:nvSpPr>
                <p:cNvPr id="53" name="斜纹 52"/>
                <p:cNvSpPr/>
                <p:nvPr/>
              </p:nvSpPr>
              <p:spPr>
                <a:xfrm>
                  <a:off x="8625" y="64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4" name="斜纹 53"/>
                <p:cNvSpPr/>
                <p:nvPr/>
              </p:nvSpPr>
              <p:spPr>
                <a:xfrm>
                  <a:off x="8625" y="2365"/>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5" name="斜纹 54"/>
                <p:cNvSpPr/>
                <p:nvPr/>
              </p:nvSpPr>
              <p:spPr>
                <a:xfrm>
                  <a:off x="8625" y="412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grpSp>
        </p:grpSp>
        <p:sp>
          <p:nvSpPr>
            <p:cNvPr id="50" name="矩形 49"/>
            <p:cNvSpPr/>
            <p:nvPr/>
          </p:nvSpPr>
          <p:spPr>
            <a:xfrm>
              <a:off x="7332955" y="2780845"/>
              <a:ext cx="8608926" cy="1586904"/>
            </a:xfrm>
            <a:prstGeom prst="rect">
              <a:avLst/>
            </a:prstGeom>
          </p:spPr>
          <p:txBody>
            <a:bodyPr wrap="square">
              <a:spAutoFit/>
            </a:bodyPr>
            <a:lstStyle/>
            <a:p>
              <a:pPr algn="ctr">
                <a:lnSpc>
                  <a:spcPct val="100000"/>
                </a:lnSpc>
              </a:pPr>
              <a:r>
                <a:rPr lang="zh-CN" altLang="en-US" sz="5500" b="1" dirty="0">
                  <a:gradFill>
                    <a:gsLst>
                      <a:gs pos="0">
                        <a:schemeClr val="bg1"/>
                      </a:gs>
                      <a:gs pos="100000">
                        <a:srgbClr val="FFFF00"/>
                      </a:gs>
                    </a:gsLst>
                    <a:lin ang="5400000" scaled="0"/>
                  </a:gradFill>
                  <a:cs typeface="+mn-ea"/>
                  <a:sym typeface="+mn-lt"/>
                </a:rPr>
                <a:t>谈思政课教育</a:t>
              </a:r>
              <a:endParaRPr lang="zh-CN" altLang="en-US" sz="5500" b="1" dirty="0">
                <a:gradFill>
                  <a:gsLst>
                    <a:gs pos="0">
                      <a:schemeClr val="bg1"/>
                    </a:gs>
                    <a:gs pos="100000">
                      <a:srgbClr val="FFFF00"/>
                    </a:gs>
                  </a:gsLst>
                  <a:lin ang="5400000" scaled="0"/>
                </a:gradFill>
                <a:cs typeface="+mn-ea"/>
                <a:sym typeface="+mn-lt"/>
              </a:endParaRPr>
            </a:p>
          </p:txBody>
        </p:sp>
      </p:grpSp>
      <p:sp>
        <p:nvSpPr>
          <p:cNvPr id="17" name="Aichitds3"/>
          <p:cNvSpPr/>
          <p:nvPr/>
        </p:nvSpPr>
        <p:spPr bwMode="auto">
          <a:xfrm>
            <a:off x="995082" y="2308352"/>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18" name="矩形 17"/>
          <p:cNvSpPr/>
          <p:nvPr/>
        </p:nvSpPr>
        <p:spPr>
          <a:xfrm flipH="1">
            <a:off x="2090909" y="2197029"/>
            <a:ext cx="9269988" cy="1190063"/>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19" name="矩形 18"/>
          <p:cNvSpPr/>
          <p:nvPr/>
        </p:nvSpPr>
        <p:spPr>
          <a:xfrm>
            <a:off x="2245659" y="2381593"/>
            <a:ext cx="8842494" cy="751616"/>
          </a:xfrm>
          <a:prstGeom prst="rect">
            <a:avLst/>
          </a:prstGeom>
        </p:spPr>
        <p:txBody>
          <a:bodyPr wrap="square">
            <a:spAutoFit/>
          </a:bodyPr>
          <a:lstStyle/>
          <a:p>
            <a:pPr algn="just">
              <a:lnSpc>
                <a:spcPct val="110000"/>
              </a:lnSpc>
            </a:pPr>
            <a:r>
              <a:rPr lang="zh-CN" altLang="en-US" sz="2000" kern="0" dirty="0">
                <a:cs typeface="+mn-ea"/>
                <a:sym typeface="+mn-lt"/>
              </a:rPr>
              <a:t>思政课的本质是讲道理，要注重方式方法，把道理讲深、讲透、讲活，老师要用心教，学生要用心悟，达到沟通心灵、启智润心、激扬斗志。</a:t>
            </a:r>
            <a:endParaRPr lang="zh-CN" altLang="en-US" sz="2000" kern="0" dirty="0">
              <a:cs typeface="+mn-ea"/>
              <a:sym typeface="+mn-lt"/>
            </a:endParaRPr>
          </a:p>
        </p:txBody>
      </p:sp>
      <p:grpSp>
        <p:nvGrpSpPr>
          <p:cNvPr id="20" name="组合 19"/>
          <p:cNvGrpSpPr/>
          <p:nvPr/>
        </p:nvGrpSpPr>
        <p:grpSpPr>
          <a:xfrm>
            <a:off x="2090909" y="2134330"/>
            <a:ext cx="9269988" cy="1252762"/>
            <a:chOff x="1069314" y="1459550"/>
            <a:chExt cx="10058400" cy="1252762"/>
          </a:xfrm>
        </p:grpSpPr>
        <p:sp>
          <p:nvSpPr>
            <p:cNvPr id="21"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任意多边形 12"/>
            <p:cNvSpPr/>
            <p:nvPr/>
          </p:nvSpPr>
          <p:spPr>
            <a:xfrm>
              <a:off x="1069314" y="2712312"/>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3" name="Aichitds3"/>
          <p:cNvSpPr/>
          <p:nvPr/>
        </p:nvSpPr>
        <p:spPr bwMode="auto">
          <a:xfrm>
            <a:off x="995082" y="3799222"/>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24" name="矩形 23"/>
          <p:cNvSpPr/>
          <p:nvPr/>
        </p:nvSpPr>
        <p:spPr>
          <a:xfrm flipH="1">
            <a:off x="2090909" y="3687899"/>
            <a:ext cx="9269988" cy="1190063"/>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25" name="矩形 24"/>
          <p:cNvSpPr/>
          <p:nvPr/>
        </p:nvSpPr>
        <p:spPr>
          <a:xfrm>
            <a:off x="2245659" y="3872463"/>
            <a:ext cx="8842494" cy="751616"/>
          </a:xfrm>
          <a:prstGeom prst="rect">
            <a:avLst/>
          </a:prstGeom>
        </p:spPr>
        <p:txBody>
          <a:bodyPr wrap="square">
            <a:spAutoFit/>
          </a:bodyPr>
          <a:lstStyle/>
          <a:p>
            <a:pPr algn="just">
              <a:lnSpc>
                <a:spcPct val="110000"/>
              </a:lnSpc>
            </a:pPr>
            <a:r>
              <a:rPr lang="zh-CN" altLang="en-US" sz="2000" kern="0" dirty="0">
                <a:cs typeface="+mn-ea"/>
                <a:sym typeface="+mn-lt"/>
              </a:rPr>
              <a:t>青少年思想政治教育是一个接续的过程，要针对青少年成长的不同阶段，有针对性地开展思想政治教育。</a:t>
            </a:r>
            <a:endParaRPr lang="zh-CN" altLang="en-US" sz="2000" kern="0" dirty="0">
              <a:cs typeface="+mn-ea"/>
              <a:sym typeface="+mn-lt"/>
            </a:endParaRPr>
          </a:p>
        </p:txBody>
      </p:sp>
      <p:grpSp>
        <p:nvGrpSpPr>
          <p:cNvPr id="26" name="组合 25"/>
          <p:cNvGrpSpPr/>
          <p:nvPr/>
        </p:nvGrpSpPr>
        <p:grpSpPr>
          <a:xfrm>
            <a:off x="2090909" y="3625200"/>
            <a:ext cx="9269988" cy="1252762"/>
            <a:chOff x="1069314" y="1459550"/>
            <a:chExt cx="10058400" cy="1252762"/>
          </a:xfrm>
        </p:grpSpPr>
        <p:sp>
          <p:nvSpPr>
            <p:cNvPr id="27"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任意多边形 12"/>
            <p:cNvSpPr/>
            <p:nvPr/>
          </p:nvSpPr>
          <p:spPr>
            <a:xfrm>
              <a:off x="1069314" y="2712312"/>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 name="Aichitds3"/>
          <p:cNvSpPr/>
          <p:nvPr/>
        </p:nvSpPr>
        <p:spPr bwMode="auto">
          <a:xfrm>
            <a:off x="995082" y="5305293"/>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30" name="矩形 29"/>
          <p:cNvSpPr/>
          <p:nvPr/>
        </p:nvSpPr>
        <p:spPr>
          <a:xfrm flipH="1">
            <a:off x="2090909" y="5193970"/>
            <a:ext cx="9269988" cy="1190063"/>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31" name="矩形 30"/>
          <p:cNvSpPr/>
          <p:nvPr/>
        </p:nvSpPr>
        <p:spPr>
          <a:xfrm>
            <a:off x="2245659" y="5243917"/>
            <a:ext cx="8842494" cy="1090170"/>
          </a:xfrm>
          <a:prstGeom prst="rect">
            <a:avLst/>
          </a:prstGeom>
        </p:spPr>
        <p:txBody>
          <a:bodyPr wrap="square">
            <a:spAutoFit/>
          </a:bodyPr>
          <a:lstStyle/>
          <a:p>
            <a:pPr algn="just">
              <a:lnSpc>
                <a:spcPct val="110000"/>
              </a:lnSpc>
            </a:pPr>
            <a:r>
              <a:rPr lang="zh-CN" altLang="en-US" sz="2000" kern="0" dirty="0">
                <a:cs typeface="+mn-ea"/>
                <a:sym typeface="+mn-lt"/>
              </a:rPr>
              <a:t>希望人民大学绵绵用力，久久为功，止于至善，为全国大中小学思政课教学提供更多“金课”。也鼓励各地高校积极开展与中小学思政课共建，共同推动大中小学思政课一体化建设。</a:t>
            </a:r>
            <a:endParaRPr lang="zh-CN" altLang="en-US" sz="2000" kern="0" dirty="0">
              <a:cs typeface="+mn-ea"/>
              <a:sym typeface="+mn-lt"/>
            </a:endParaRPr>
          </a:p>
        </p:txBody>
      </p:sp>
      <p:grpSp>
        <p:nvGrpSpPr>
          <p:cNvPr id="32" name="组合 31"/>
          <p:cNvGrpSpPr/>
          <p:nvPr/>
        </p:nvGrpSpPr>
        <p:grpSpPr>
          <a:xfrm>
            <a:off x="2090909" y="5131271"/>
            <a:ext cx="9269988" cy="1252762"/>
            <a:chOff x="1069314" y="1459550"/>
            <a:chExt cx="10058400" cy="1252762"/>
          </a:xfrm>
        </p:grpSpPr>
        <p:sp>
          <p:nvSpPr>
            <p:cNvPr id="33"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4" name="任意多边形 12"/>
            <p:cNvSpPr/>
            <p:nvPr/>
          </p:nvSpPr>
          <p:spPr>
            <a:xfrm>
              <a:off x="1069314" y="2712312"/>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30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750"/>
                                        <p:tgtEl>
                                          <p:spTgt spid="20"/>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750"/>
                                        <p:tgtEl>
                                          <p:spTgt spid="19"/>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0-#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par>
                                <p:cTn id="28" presetID="22" presetClass="entr" presetSubtype="4" fill="hold" grpId="0" nodeType="withEffect">
                                  <p:stCondLst>
                                    <p:cond delay="30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par>
                          <p:cTn id="31" fill="hold">
                            <p:stCondLst>
                              <p:cond delay="2500"/>
                            </p:stCondLst>
                            <p:childTnLst>
                              <p:par>
                                <p:cTn id="32" presetID="16" presetClass="entr" presetSubtype="21"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arn(inVertical)">
                                      <p:cBhvr>
                                        <p:cTn id="34" dur="750"/>
                                        <p:tgtEl>
                                          <p:spTgt spid="26"/>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750"/>
                                        <p:tgtEl>
                                          <p:spTgt spid="25"/>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0-#ppt_w/2"/>
                                          </p:val>
                                        </p:tav>
                                        <p:tav tm="100000">
                                          <p:val>
                                            <p:strVal val="#ppt_x"/>
                                          </p:val>
                                        </p:tav>
                                      </p:tavLst>
                                    </p:anim>
                                    <p:anim calcmode="lin" valueType="num">
                                      <p:cBhvr additive="base">
                                        <p:cTn id="42" dur="500" fill="hold"/>
                                        <p:tgtEl>
                                          <p:spTgt spid="29"/>
                                        </p:tgtEl>
                                        <p:attrNameLst>
                                          <p:attrName>ppt_y</p:attrName>
                                        </p:attrNameLst>
                                      </p:cBhvr>
                                      <p:tavLst>
                                        <p:tav tm="0">
                                          <p:val>
                                            <p:strVal val="#ppt_y"/>
                                          </p:val>
                                        </p:tav>
                                        <p:tav tm="100000">
                                          <p:val>
                                            <p:strVal val="#ppt_y"/>
                                          </p:val>
                                        </p:tav>
                                      </p:tavLst>
                                    </p:anim>
                                  </p:childTnLst>
                                </p:cTn>
                              </p:par>
                              <p:par>
                                <p:cTn id="43" presetID="22" presetClass="entr" presetSubtype="4" fill="hold" grpId="0" nodeType="withEffect">
                                  <p:stCondLst>
                                    <p:cond delay="300"/>
                                  </p:stCondLst>
                                  <p:childTnLst>
                                    <p:set>
                                      <p:cBhvr>
                                        <p:cTn id="44" dur="1" fill="hold">
                                          <p:stCondLst>
                                            <p:cond delay="0"/>
                                          </p:stCondLst>
                                        </p:cTn>
                                        <p:tgtEl>
                                          <p:spTgt spid="30"/>
                                        </p:tgtEl>
                                        <p:attrNameLst>
                                          <p:attrName>style.visibility</p:attrName>
                                        </p:attrNameLst>
                                      </p:cBhvr>
                                      <p:to>
                                        <p:strVal val="visible"/>
                                      </p:to>
                                    </p:set>
                                    <p:animEffect transition="in" filter="wipe(down)">
                                      <p:cBhvr>
                                        <p:cTn id="45" dur="500"/>
                                        <p:tgtEl>
                                          <p:spTgt spid="30"/>
                                        </p:tgtEl>
                                      </p:cBhvr>
                                    </p:animEffect>
                                  </p:childTnLst>
                                </p:cTn>
                              </p:par>
                            </p:childTnLst>
                          </p:cTn>
                        </p:par>
                        <p:par>
                          <p:cTn id="46" fill="hold">
                            <p:stCondLst>
                              <p:cond delay="4500"/>
                            </p:stCondLst>
                            <p:childTnLst>
                              <p:par>
                                <p:cTn id="47" presetID="16" presetClass="entr" presetSubtype="2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barn(inVertical)">
                                      <p:cBhvr>
                                        <p:cTn id="49" dur="750"/>
                                        <p:tgtEl>
                                          <p:spTgt spid="32"/>
                                        </p:tgtEl>
                                      </p:cBhvr>
                                    </p:animEffect>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3" grpId="0" animBg="1"/>
      <p:bldP spid="24" grpId="0" animBg="1"/>
      <p:bldP spid="25" grpId="0"/>
      <p:bldP spid="29" grpId="0" animBg="1"/>
      <p:bldP spid="30" grpId="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942447" y="1240526"/>
            <a:ext cx="9145706" cy="992090"/>
            <a:chOff x="7128305" y="2736551"/>
            <a:chExt cx="15460705" cy="1677128"/>
          </a:xfrm>
        </p:grpSpPr>
        <p:grpSp>
          <p:nvGrpSpPr>
            <p:cNvPr id="49" name="组合 48"/>
            <p:cNvGrpSpPr/>
            <p:nvPr/>
          </p:nvGrpSpPr>
          <p:grpSpPr>
            <a:xfrm>
              <a:off x="7128305" y="2736551"/>
              <a:ext cx="15460705" cy="1677128"/>
              <a:chOff x="725776" y="1638694"/>
              <a:chExt cx="15460705" cy="1677128"/>
            </a:xfrm>
          </p:grpSpPr>
          <p:sp>
            <p:nvSpPr>
              <p:cNvPr id="51" name="矩形 50"/>
              <p:cNvSpPr/>
              <p:nvPr/>
            </p:nvSpPr>
            <p:spPr>
              <a:xfrm>
                <a:off x="930430" y="1638694"/>
                <a:ext cx="15256051" cy="1677128"/>
              </a:xfrm>
              <a:prstGeom prst="rect">
                <a:avLst/>
              </a:prstGeom>
              <a:gradFill>
                <a:gsLst>
                  <a:gs pos="45000">
                    <a:srgbClr val="FF0000"/>
                  </a:gs>
                  <a:gs pos="0">
                    <a:srgbClr val="FFAFAF"/>
                  </a:gs>
                  <a:gs pos="100000">
                    <a:srgbClr val="C00000"/>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cs typeface="+mn-ea"/>
                  <a:sym typeface="+mn-lt"/>
                </a:endParaRPr>
              </a:p>
            </p:txBody>
          </p:sp>
          <p:grpSp>
            <p:nvGrpSpPr>
              <p:cNvPr id="52" name="组合 51"/>
              <p:cNvGrpSpPr/>
              <p:nvPr/>
            </p:nvGrpSpPr>
            <p:grpSpPr>
              <a:xfrm>
                <a:off x="725776" y="1863795"/>
                <a:ext cx="533008" cy="1379464"/>
                <a:chOff x="8625" y="646"/>
                <a:chExt cx="2193" cy="5673"/>
              </a:xfrm>
            </p:grpSpPr>
            <p:sp>
              <p:nvSpPr>
                <p:cNvPr id="53" name="斜纹 52"/>
                <p:cNvSpPr/>
                <p:nvPr/>
              </p:nvSpPr>
              <p:spPr>
                <a:xfrm>
                  <a:off x="8625" y="64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4" name="斜纹 53"/>
                <p:cNvSpPr/>
                <p:nvPr/>
              </p:nvSpPr>
              <p:spPr>
                <a:xfrm>
                  <a:off x="8625" y="2365"/>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5" name="斜纹 54"/>
                <p:cNvSpPr/>
                <p:nvPr/>
              </p:nvSpPr>
              <p:spPr>
                <a:xfrm>
                  <a:off x="8625" y="412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grpSp>
        </p:grpSp>
        <p:sp>
          <p:nvSpPr>
            <p:cNvPr id="50" name="矩形 49"/>
            <p:cNvSpPr/>
            <p:nvPr/>
          </p:nvSpPr>
          <p:spPr>
            <a:xfrm>
              <a:off x="7661312" y="2780845"/>
              <a:ext cx="14927696" cy="1586904"/>
            </a:xfrm>
            <a:prstGeom prst="rect">
              <a:avLst/>
            </a:prstGeom>
          </p:spPr>
          <p:txBody>
            <a:bodyPr wrap="square">
              <a:spAutoFit/>
            </a:bodyPr>
            <a:lstStyle/>
            <a:p>
              <a:pPr algn="ctr">
                <a:lnSpc>
                  <a:spcPct val="100000"/>
                </a:lnSpc>
              </a:pPr>
              <a:r>
                <a:rPr lang="zh-CN" altLang="en-US" sz="5500" b="1" dirty="0">
                  <a:gradFill>
                    <a:gsLst>
                      <a:gs pos="0">
                        <a:schemeClr val="bg1"/>
                      </a:gs>
                      <a:gs pos="100000">
                        <a:srgbClr val="FFFF00"/>
                      </a:gs>
                    </a:gsLst>
                    <a:lin ang="5400000" scaled="0"/>
                  </a:gradFill>
                  <a:cs typeface="+mn-ea"/>
                  <a:sym typeface="+mn-lt"/>
                </a:rPr>
                <a:t>建设中国特色世界一流大学</a:t>
              </a:r>
              <a:endParaRPr lang="zh-CN" altLang="en-US" sz="5500" b="1" dirty="0">
                <a:gradFill>
                  <a:gsLst>
                    <a:gs pos="0">
                      <a:schemeClr val="bg1"/>
                    </a:gs>
                    <a:gs pos="100000">
                      <a:srgbClr val="FFFF00"/>
                    </a:gs>
                  </a:gsLst>
                  <a:lin ang="5400000" scaled="0"/>
                </a:gradFill>
                <a:cs typeface="+mn-ea"/>
                <a:sym typeface="+mn-lt"/>
              </a:endParaRPr>
            </a:p>
          </p:txBody>
        </p:sp>
      </p:grpSp>
      <p:sp>
        <p:nvSpPr>
          <p:cNvPr id="17" name="Aichitds3"/>
          <p:cNvSpPr/>
          <p:nvPr/>
        </p:nvSpPr>
        <p:spPr bwMode="auto">
          <a:xfrm>
            <a:off x="995082" y="3012526"/>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18" name="矩形 17"/>
          <p:cNvSpPr/>
          <p:nvPr/>
        </p:nvSpPr>
        <p:spPr>
          <a:xfrm flipH="1">
            <a:off x="2090909" y="2901203"/>
            <a:ext cx="9269988" cy="1190063"/>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19" name="矩形 18"/>
          <p:cNvSpPr/>
          <p:nvPr/>
        </p:nvSpPr>
        <p:spPr>
          <a:xfrm>
            <a:off x="2245659" y="3254749"/>
            <a:ext cx="8842494" cy="413062"/>
          </a:xfrm>
          <a:prstGeom prst="rect">
            <a:avLst/>
          </a:prstGeom>
        </p:spPr>
        <p:txBody>
          <a:bodyPr wrap="square">
            <a:spAutoFit/>
          </a:bodyPr>
          <a:lstStyle/>
          <a:p>
            <a:pPr algn="just">
              <a:lnSpc>
                <a:spcPct val="110000"/>
              </a:lnSpc>
            </a:pPr>
            <a:r>
              <a:rPr lang="zh-CN" altLang="en-US" sz="2000" kern="0" dirty="0">
                <a:cs typeface="+mn-ea"/>
                <a:sym typeface="+mn-lt"/>
              </a:rPr>
              <a:t>“为谁培养人、培养什么人、怎样培养人”始终是教育的根本问题。</a:t>
            </a:r>
            <a:endParaRPr lang="zh-CN" altLang="en-US" sz="2000" kern="0" dirty="0">
              <a:cs typeface="+mn-ea"/>
              <a:sym typeface="+mn-lt"/>
            </a:endParaRPr>
          </a:p>
        </p:txBody>
      </p:sp>
      <p:grpSp>
        <p:nvGrpSpPr>
          <p:cNvPr id="20" name="组合 19"/>
          <p:cNvGrpSpPr/>
          <p:nvPr/>
        </p:nvGrpSpPr>
        <p:grpSpPr>
          <a:xfrm>
            <a:off x="2090909" y="2838504"/>
            <a:ext cx="9269988" cy="1252762"/>
            <a:chOff x="1069314" y="1459550"/>
            <a:chExt cx="10058400" cy="1252762"/>
          </a:xfrm>
        </p:grpSpPr>
        <p:sp>
          <p:nvSpPr>
            <p:cNvPr id="21"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任意多边形 12"/>
            <p:cNvSpPr/>
            <p:nvPr/>
          </p:nvSpPr>
          <p:spPr>
            <a:xfrm>
              <a:off x="1069314" y="2712312"/>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3" name="Aichitds3"/>
          <p:cNvSpPr/>
          <p:nvPr/>
        </p:nvSpPr>
        <p:spPr bwMode="auto">
          <a:xfrm>
            <a:off x="995082" y="4816121"/>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24" name="矩形 23"/>
          <p:cNvSpPr/>
          <p:nvPr/>
        </p:nvSpPr>
        <p:spPr>
          <a:xfrm flipH="1">
            <a:off x="2090909" y="4502887"/>
            <a:ext cx="9269988" cy="1391974"/>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25" name="矩形 24"/>
          <p:cNvSpPr/>
          <p:nvPr/>
        </p:nvSpPr>
        <p:spPr>
          <a:xfrm>
            <a:off x="2245659" y="4633516"/>
            <a:ext cx="8842494" cy="1090170"/>
          </a:xfrm>
          <a:prstGeom prst="rect">
            <a:avLst/>
          </a:prstGeom>
        </p:spPr>
        <p:txBody>
          <a:bodyPr wrap="square">
            <a:spAutoFit/>
          </a:bodyPr>
          <a:lstStyle/>
          <a:p>
            <a:pPr algn="just">
              <a:lnSpc>
                <a:spcPct val="110000"/>
              </a:lnSpc>
            </a:pPr>
            <a:r>
              <a:rPr lang="zh-CN" altLang="en-US" sz="2000" kern="0" dirty="0">
                <a:cs typeface="+mn-ea"/>
                <a:sym typeface="+mn-lt"/>
              </a:rPr>
              <a:t>我国有独特的历史、独特的文化、独特的国情，建设中国特色、世界一流大学不能跟在别人后面依样画葫芦，简单以国外大学作为标准和模式，而是要扎根中国大地，走出一条建设中国特色、世界一流大学的新路。</a:t>
            </a:r>
            <a:endParaRPr lang="zh-CN" altLang="en-US" sz="2000" kern="0" dirty="0">
              <a:cs typeface="+mn-ea"/>
              <a:sym typeface="+mn-lt"/>
            </a:endParaRPr>
          </a:p>
        </p:txBody>
      </p:sp>
      <p:grpSp>
        <p:nvGrpSpPr>
          <p:cNvPr id="26" name="组合 25"/>
          <p:cNvGrpSpPr/>
          <p:nvPr/>
        </p:nvGrpSpPr>
        <p:grpSpPr>
          <a:xfrm>
            <a:off x="2090909" y="4440188"/>
            <a:ext cx="9269988" cy="1464518"/>
            <a:chOff x="1069314" y="1459550"/>
            <a:chExt cx="10058400" cy="1464518"/>
          </a:xfrm>
        </p:grpSpPr>
        <p:sp>
          <p:nvSpPr>
            <p:cNvPr id="27"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任意多边形 12"/>
            <p:cNvSpPr/>
            <p:nvPr/>
          </p:nvSpPr>
          <p:spPr>
            <a:xfrm>
              <a:off x="1069314" y="2924068"/>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30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750"/>
                                        <p:tgtEl>
                                          <p:spTgt spid="20"/>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750"/>
                                        <p:tgtEl>
                                          <p:spTgt spid="19"/>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0-#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par>
                                <p:cTn id="28" presetID="22" presetClass="entr" presetSubtype="4" fill="hold" grpId="0" nodeType="withEffect">
                                  <p:stCondLst>
                                    <p:cond delay="30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par>
                          <p:cTn id="31" fill="hold">
                            <p:stCondLst>
                              <p:cond delay="2500"/>
                            </p:stCondLst>
                            <p:childTnLst>
                              <p:par>
                                <p:cTn id="32" presetID="16" presetClass="entr" presetSubtype="21"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arn(inVertical)">
                                      <p:cBhvr>
                                        <p:cTn id="34" dur="750"/>
                                        <p:tgtEl>
                                          <p:spTgt spid="26"/>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3" grpId="0" animBg="1"/>
      <p:bldP spid="24"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ichitds3"/>
          <p:cNvSpPr/>
          <p:nvPr/>
        </p:nvSpPr>
        <p:spPr bwMode="auto">
          <a:xfrm>
            <a:off x="995082" y="1496052"/>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18" name="矩形 17"/>
          <p:cNvSpPr/>
          <p:nvPr/>
        </p:nvSpPr>
        <p:spPr>
          <a:xfrm flipH="1">
            <a:off x="2090909" y="1397860"/>
            <a:ext cx="9269988" cy="1176932"/>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19" name="矩形 18"/>
          <p:cNvSpPr/>
          <p:nvPr/>
        </p:nvSpPr>
        <p:spPr>
          <a:xfrm>
            <a:off x="2245659" y="1582423"/>
            <a:ext cx="8842494" cy="751616"/>
          </a:xfrm>
          <a:prstGeom prst="rect">
            <a:avLst/>
          </a:prstGeom>
        </p:spPr>
        <p:txBody>
          <a:bodyPr wrap="square">
            <a:spAutoFit/>
          </a:bodyPr>
          <a:lstStyle/>
          <a:p>
            <a:pPr algn="just">
              <a:lnSpc>
                <a:spcPct val="110000"/>
              </a:lnSpc>
            </a:pPr>
            <a:r>
              <a:rPr lang="zh-CN" altLang="en-US" sz="2000" kern="0" dirty="0">
                <a:cs typeface="+mn-ea"/>
                <a:sym typeface="+mn-lt"/>
              </a:rPr>
              <a:t>建设世界一流的中国特色社会主义大学，培养社会主义建设者和接班人，必须有世界一流的大师。</a:t>
            </a:r>
            <a:endParaRPr lang="zh-CN" altLang="en-US" sz="2000" kern="0" dirty="0">
              <a:cs typeface="+mn-ea"/>
              <a:sym typeface="+mn-lt"/>
            </a:endParaRPr>
          </a:p>
        </p:txBody>
      </p:sp>
      <p:grpSp>
        <p:nvGrpSpPr>
          <p:cNvPr id="20" name="组合 19"/>
          <p:cNvGrpSpPr/>
          <p:nvPr/>
        </p:nvGrpSpPr>
        <p:grpSpPr>
          <a:xfrm>
            <a:off x="2090909" y="1335160"/>
            <a:ext cx="9269988" cy="1246047"/>
            <a:chOff x="1069314" y="1459550"/>
            <a:chExt cx="10058400" cy="1246047"/>
          </a:xfrm>
        </p:grpSpPr>
        <p:sp>
          <p:nvSpPr>
            <p:cNvPr id="21"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任意多边形 12"/>
            <p:cNvSpPr/>
            <p:nvPr/>
          </p:nvSpPr>
          <p:spPr>
            <a:xfrm>
              <a:off x="1069314" y="2705597"/>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 name="Aichitds3"/>
          <p:cNvSpPr/>
          <p:nvPr/>
        </p:nvSpPr>
        <p:spPr bwMode="auto">
          <a:xfrm>
            <a:off x="995082" y="3136592"/>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15" name="矩形 14"/>
          <p:cNvSpPr/>
          <p:nvPr/>
        </p:nvSpPr>
        <p:spPr>
          <a:xfrm flipH="1">
            <a:off x="2090909" y="3038400"/>
            <a:ext cx="9269988" cy="1176932"/>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16" name="矩形 15"/>
          <p:cNvSpPr/>
          <p:nvPr/>
        </p:nvSpPr>
        <p:spPr>
          <a:xfrm>
            <a:off x="2245659" y="3379994"/>
            <a:ext cx="8842494" cy="413062"/>
          </a:xfrm>
          <a:prstGeom prst="rect">
            <a:avLst/>
          </a:prstGeom>
        </p:spPr>
        <p:txBody>
          <a:bodyPr wrap="square">
            <a:spAutoFit/>
          </a:bodyPr>
          <a:lstStyle/>
          <a:p>
            <a:pPr algn="just">
              <a:lnSpc>
                <a:spcPct val="110000"/>
              </a:lnSpc>
            </a:pPr>
            <a:r>
              <a:rPr lang="zh-CN" altLang="en-US" sz="2000" kern="0" dirty="0">
                <a:cs typeface="+mn-ea"/>
                <a:sym typeface="+mn-lt"/>
              </a:rPr>
              <a:t>好的学校特色各不相同，但有一个共同特点，都有一支优秀教师队伍。</a:t>
            </a:r>
            <a:endParaRPr lang="zh-CN" altLang="en-US" sz="2000" kern="0" dirty="0">
              <a:cs typeface="+mn-ea"/>
              <a:sym typeface="+mn-lt"/>
            </a:endParaRPr>
          </a:p>
        </p:txBody>
      </p:sp>
      <p:grpSp>
        <p:nvGrpSpPr>
          <p:cNvPr id="29" name="组合 28"/>
          <p:cNvGrpSpPr/>
          <p:nvPr/>
        </p:nvGrpSpPr>
        <p:grpSpPr>
          <a:xfrm>
            <a:off x="2090909" y="2975700"/>
            <a:ext cx="9269988" cy="1246047"/>
            <a:chOff x="1069314" y="1459550"/>
            <a:chExt cx="10058400" cy="1246047"/>
          </a:xfrm>
        </p:grpSpPr>
        <p:sp>
          <p:nvSpPr>
            <p:cNvPr id="30"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1" name="任意多边形 12"/>
            <p:cNvSpPr/>
            <p:nvPr/>
          </p:nvSpPr>
          <p:spPr>
            <a:xfrm>
              <a:off x="1069314" y="2705597"/>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 name="Aichitds3"/>
          <p:cNvSpPr/>
          <p:nvPr/>
        </p:nvSpPr>
        <p:spPr bwMode="auto">
          <a:xfrm>
            <a:off x="995082" y="4777133"/>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33" name="矩形 32"/>
          <p:cNvSpPr/>
          <p:nvPr/>
        </p:nvSpPr>
        <p:spPr>
          <a:xfrm flipH="1">
            <a:off x="2090909" y="4678941"/>
            <a:ext cx="9269988" cy="1176932"/>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34" name="矩形 33"/>
          <p:cNvSpPr/>
          <p:nvPr/>
        </p:nvSpPr>
        <p:spPr>
          <a:xfrm>
            <a:off x="2245659" y="5020535"/>
            <a:ext cx="8842494" cy="413062"/>
          </a:xfrm>
          <a:prstGeom prst="rect">
            <a:avLst/>
          </a:prstGeom>
        </p:spPr>
        <p:txBody>
          <a:bodyPr wrap="square">
            <a:spAutoFit/>
          </a:bodyPr>
          <a:lstStyle/>
          <a:p>
            <a:pPr algn="just">
              <a:lnSpc>
                <a:spcPct val="110000"/>
              </a:lnSpc>
            </a:pPr>
            <a:r>
              <a:rPr lang="zh-CN" altLang="en-US" sz="2000" kern="0" dirty="0">
                <a:cs typeface="+mn-ea"/>
                <a:sym typeface="+mn-lt"/>
              </a:rPr>
              <a:t>加快构建中国特色哲学社会科学，归根结底是建构中国自主的知识体系。</a:t>
            </a:r>
            <a:endParaRPr lang="zh-CN" altLang="en-US" sz="2000" kern="0" dirty="0">
              <a:cs typeface="+mn-ea"/>
              <a:sym typeface="+mn-lt"/>
            </a:endParaRPr>
          </a:p>
        </p:txBody>
      </p:sp>
      <p:grpSp>
        <p:nvGrpSpPr>
          <p:cNvPr id="35" name="组合 34"/>
          <p:cNvGrpSpPr/>
          <p:nvPr/>
        </p:nvGrpSpPr>
        <p:grpSpPr>
          <a:xfrm>
            <a:off x="2090909" y="4616241"/>
            <a:ext cx="9269988" cy="1246047"/>
            <a:chOff x="1069314" y="1459550"/>
            <a:chExt cx="10058400" cy="1246047"/>
          </a:xfrm>
        </p:grpSpPr>
        <p:sp>
          <p:nvSpPr>
            <p:cNvPr id="36"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7" name="任意多边形 12"/>
            <p:cNvSpPr/>
            <p:nvPr/>
          </p:nvSpPr>
          <p:spPr>
            <a:xfrm>
              <a:off x="1069314" y="2705597"/>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30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750"/>
                                        <p:tgtEl>
                                          <p:spTgt spid="2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750"/>
                                        <p:tgtEl>
                                          <p:spTgt spid="19"/>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2" presetClass="entr" presetSubtype="4" fill="hold" grpId="0" nodeType="withEffect">
                                  <p:stCondLst>
                                    <p:cond delay="30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barn(inVertical)">
                                      <p:cBhvr>
                                        <p:cTn id="30" dur="750"/>
                                        <p:tgtEl>
                                          <p:spTgt spid="29"/>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up)">
                                      <p:cBhvr>
                                        <p:cTn id="34" dur="750"/>
                                        <p:tgtEl>
                                          <p:spTgt spid="16"/>
                                        </p:tgtEl>
                                      </p:cBhvr>
                                    </p:animEffect>
                                  </p:childTnLst>
                                </p:cTn>
                              </p:par>
                              <p:par>
                                <p:cTn id="35" presetID="2" presetClass="entr" presetSubtype="8"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0-#ppt_w/2"/>
                                          </p:val>
                                        </p:tav>
                                        <p:tav tm="100000">
                                          <p:val>
                                            <p:strVal val="#ppt_x"/>
                                          </p:val>
                                        </p:tav>
                                      </p:tavLst>
                                    </p:anim>
                                    <p:anim calcmode="lin" valueType="num">
                                      <p:cBhvr additive="base">
                                        <p:cTn id="38" dur="500" fill="hold"/>
                                        <p:tgtEl>
                                          <p:spTgt spid="32"/>
                                        </p:tgtEl>
                                        <p:attrNameLst>
                                          <p:attrName>ppt_y</p:attrName>
                                        </p:attrNameLst>
                                      </p:cBhvr>
                                      <p:tavLst>
                                        <p:tav tm="0">
                                          <p:val>
                                            <p:strVal val="#ppt_y"/>
                                          </p:val>
                                        </p:tav>
                                        <p:tav tm="100000">
                                          <p:val>
                                            <p:strVal val="#ppt_y"/>
                                          </p:val>
                                        </p:tav>
                                      </p:tavLst>
                                    </p:anim>
                                  </p:childTnLst>
                                </p:cTn>
                              </p:par>
                              <p:par>
                                <p:cTn id="39" presetID="22" presetClass="entr" presetSubtype="4" fill="hold" grpId="0" nodeType="withEffect">
                                  <p:stCondLst>
                                    <p:cond delay="30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childTnLst>
                          </p:cTn>
                        </p:par>
                        <p:par>
                          <p:cTn id="42" fill="hold">
                            <p:stCondLst>
                              <p:cond delay="4500"/>
                            </p:stCondLst>
                            <p:childTnLst>
                              <p:par>
                                <p:cTn id="43" presetID="16" presetClass="entr" presetSubtype="21"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barn(inVertical)">
                                      <p:cBhvr>
                                        <p:cTn id="45" dur="750"/>
                                        <p:tgtEl>
                                          <p:spTgt spid="35"/>
                                        </p:tgtEl>
                                      </p:cBhvr>
                                    </p:animEffect>
                                  </p:childTnLst>
                                </p:cTn>
                              </p:par>
                            </p:childTnLst>
                          </p:cTn>
                        </p:par>
                        <p:par>
                          <p:cTn id="46" fill="hold">
                            <p:stCondLst>
                              <p:cond delay="5500"/>
                            </p:stCondLst>
                            <p:childTnLst>
                              <p:par>
                                <p:cTn id="47" presetID="22" presetClass="entr" presetSubtype="1"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up)">
                                      <p:cBhvr>
                                        <p:cTn id="49"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14" grpId="0" animBg="1"/>
      <p:bldP spid="15" grpId="0" animBg="1"/>
      <p:bldP spid="16" grpId="0"/>
      <p:bldP spid="32" grpId="0" animBg="1"/>
      <p:bldP spid="33"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Aichitds3"/>
          <p:cNvSpPr/>
          <p:nvPr/>
        </p:nvSpPr>
        <p:spPr bwMode="auto">
          <a:xfrm>
            <a:off x="282945" y="3053681"/>
            <a:ext cx="1838496" cy="2176522"/>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57" name="矩形 56"/>
          <p:cNvSpPr/>
          <p:nvPr/>
        </p:nvSpPr>
        <p:spPr>
          <a:xfrm flipH="1">
            <a:off x="2306062" y="1580559"/>
            <a:ext cx="9269988" cy="3757913"/>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58" name="矩形 57"/>
          <p:cNvSpPr/>
          <p:nvPr/>
        </p:nvSpPr>
        <p:spPr>
          <a:xfrm>
            <a:off x="2707606" y="1942273"/>
            <a:ext cx="8595700" cy="3051669"/>
          </a:xfrm>
          <a:prstGeom prst="rect">
            <a:avLst/>
          </a:prstGeom>
        </p:spPr>
        <p:txBody>
          <a:bodyPr wrap="square">
            <a:spAutoFit/>
          </a:bodyPr>
          <a:lstStyle/>
          <a:p>
            <a:pPr algn="just">
              <a:lnSpc>
                <a:spcPct val="130000"/>
              </a:lnSpc>
            </a:pPr>
            <a:r>
              <a:rPr lang="zh-CN" altLang="en-US" sz="2500" kern="0" dirty="0">
                <a:cs typeface="+mn-ea"/>
                <a:sym typeface="+mn-lt"/>
              </a:rPr>
              <a:t>要运用现代科技手段加强古籍典藏的保护修复和综合利用，深入挖掘古籍蕴含的哲学思想、人文精神、价值理念、道德规范，推动中华优秀传统文化创造性转化、创新性发展。要加强学术资源库建设，更好发挥学术文献信息传播、搜集、整合、编辑、拓展、共享功能，打造中国特色、世界一流的学术资源信息平台，提升国家文化软实力。</a:t>
            </a:r>
            <a:endParaRPr lang="zh-CN" altLang="en-US" sz="2500" dirty="0">
              <a:cs typeface="+mn-ea"/>
              <a:sym typeface="+mn-lt"/>
            </a:endParaRPr>
          </a:p>
        </p:txBody>
      </p:sp>
      <p:grpSp>
        <p:nvGrpSpPr>
          <p:cNvPr id="59" name="组合 58"/>
          <p:cNvGrpSpPr/>
          <p:nvPr/>
        </p:nvGrpSpPr>
        <p:grpSpPr>
          <a:xfrm>
            <a:off x="2306062" y="1517860"/>
            <a:ext cx="9269988" cy="3820626"/>
            <a:chOff x="1069314" y="1459550"/>
            <a:chExt cx="10058400" cy="3820626"/>
          </a:xfrm>
        </p:grpSpPr>
        <p:sp>
          <p:nvSpPr>
            <p:cNvPr id="60"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0" name="任意多边形 12"/>
            <p:cNvSpPr/>
            <p:nvPr/>
          </p:nvSpPr>
          <p:spPr>
            <a:xfrm>
              <a:off x="1069314" y="5280176"/>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1" name="Aitds5"/>
          <p:cNvSpPr/>
          <p:nvPr/>
        </p:nvSpPr>
        <p:spPr>
          <a:xfrm>
            <a:off x="2322213" y="2099360"/>
            <a:ext cx="401543" cy="401543"/>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25400" cap="flat" cmpd="sng" algn="ctr">
            <a:noFill/>
            <a:prstDash val="solid"/>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188085" eaLnBrk="1" fontAlgn="auto" hangingPunct="1">
              <a:spcBef>
                <a:spcPts val="0"/>
              </a:spcBef>
              <a:spcAft>
                <a:spcPts val="0"/>
              </a:spcAft>
              <a:defRPr/>
            </a:pPr>
            <a:endParaRPr lang="zh-CN" altLang="en-US" sz="1315" dirty="0">
              <a:solidFill>
                <a:srgbClr val="FFFFFF"/>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300"/>
                                  </p:stCondLst>
                                  <p:childTnLst>
                                    <p:set>
                                      <p:cBhvr>
                                        <p:cTn id="10" dur="1" fill="hold">
                                          <p:stCondLst>
                                            <p:cond delay="0"/>
                                          </p:stCondLst>
                                        </p:cTn>
                                        <p:tgtEl>
                                          <p:spTgt spid="57"/>
                                        </p:tgtEl>
                                        <p:attrNameLst>
                                          <p:attrName>style.visibility</p:attrName>
                                        </p:attrNameLst>
                                      </p:cBhvr>
                                      <p:to>
                                        <p:strVal val="visible"/>
                                      </p:to>
                                    </p:set>
                                    <p:animEffect transition="in" filter="wipe(down)">
                                      <p:cBhvr>
                                        <p:cTn id="11" dur="500"/>
                                        <p:tgtEl>
                                          <p:spTgt spid="57"/>
                                        </p:tgtEl>
                                      </p:cBhvr>
                                    </p:animEffect>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barn(inVertical)">
                                      <p:cBhvr>
                                        <p:cTn id="15" dur="750"/>
                                        <p:tgtEl>
                                          <p:spTgt spid="5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up)">
                                      <p:cBhvr>
                                        <p:cTn id="19" dur="750"/>
                                        <p:tgtEl>
                                          <p:spTgt spid="58"/>
                                        </p:tgtEl>
                                      </p:cBhvr>
                                    </p:animEffect>
                                  </p:childTnLst>
                                </p:cTn>
                              </p:par>
                              <p:par>
                                <p:cTn id="20" presetID="12" presetClass="entr" presetSubtype="8" fill="hold" grpId="0" nodeType="withEffect">
                                  <p:stCondLst>
                                    <p:cond delay="25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p:tgtEl>
                                          <p:spTgt spid="71"/>
                                        </p:tgtEl>
                                        <p:attrNameLst>
                                          <p:attrName>ppt_x</p:attrName>
                                        </p:attrNameLst>
                                      </p:cBhvr>
                                      <p:tavLst>
                                        <p:tav tm="0">
                                          <p:val>
                                            <p:strVal val="#ppt_x-#ppt_w*1.125000"/>
                                          </p:val>
                                        </p:tav>
                                        <p:tav tm="100000">
                                          <p:val>
                                            <p:strVal val="#ppt_x"/>
                                          </p:val>
                                        </p:tav>
                                      </p:tavLst>
                                    </p:anim>
                                    <p:animEffect transition="in" filter="wipe(right)">
                                      <p:cBhvr>
                                        <p:cTn id="2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7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3489185" y="1173291"/>
            <a:ext cx="5213629" cy="992090"/>
            <a:chOff x="7128305" y="2736551"/>
            <a:chExt cx="8813576" cy="1677128"/>
          </a:xfrm>
        </p:grpSpPr>
        <p:grpSp>
          <p:nvGrpSpPr>
            <p:cNvPr id="49" name="组合 48"/>
            <p:cNvGrpSpPr/>
            <p:nvPr/>
          </p:nvGrpSpPr>
          <p:grpSpPr>
            <a:xfrm>
              <a:off x="7128305" y="2736551"/>
              <a:ext cx="8813576" cy="1677128"/>
              <a:chOff x="725776" y="1638694"/>
              <a:chExt cx="8813576" cy="1677128"/>
            </a:xfrm>
          </p:grpSpPr>
          <p:sp>
            <p:nvSpPr>
              <p:cNvPr id="51" name="矩形 50"/>
              <p:cNvSpPr/>
              <p:nvPr/>
            </p:nvSpPr>
            <p:spPr>
              <a:xfrm>
                <a:off x="930428" y="1638694"/>
                <a:ext cx="8608924" cy="1677128"/>
              </a:xfrm>
              <a:prstGeom prst="rect">
                <a:avLst/>
              </a:prstGeom>
              <a:gradFill>
                <a:gsLst>
                  <a:gs pos="45000">
                    <a:srgbClr val="FF0000"/>
                  </a:gs>
                  <a:gs pos="0">
                    <a:srgbClr val="FFAFAF"/>
                  </a:gs>
                  <a:gs pos="100000">
                    <a:srgbClr val="C00000"/>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cs typeface="+mn-ea"/>
                  <a:sym typeface="+mn-lt"/>
                </a:endParaRPr>
              </a:p>
            </p:txBody>
          </p:sp>
          <p:grpSp>
            <p:nvGrpSpPr>
              <p:cNvPr id="52" name="组合 51"/>
              <p:cNvGrpSpPr/>
              <p:nvPr/>
            </p:nvGrpSpPr>
            <p:grpSpPr>
              <a:xfrm>
                <a:off x="725776" y="1863795"/>
                <a:ext cx="533008" cy="1379464"/>
                <a:chOff x="8625" y="646"/>
                <a:chExt cx="2193" cy="5673"/>
              </a:xfrm>
            </p:grpSpPr>
            <p:sp>
              <p:nvSpPr>
                <p:cNvPr id="53" name="斜纹 52"/>
                <p:cNvSpPr/>
                <p:nvPr/>
              </p:nvSpPr>
              <p:spPr>
                <a:xfrm>
                  <a:off x="8625" y="64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4" name="斜纹 53"/>
                <p:cNvSpPr/>
                <p:nvPr/>
              </p:nvSpPr>
              <p:spPr>
                <a:xfrm>
                  <a:off x="8625" y="2365"/>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sp>
              <p:nvSpPr>
                <p:cNvPr id="55" name="斜纹 54"/>
                <p:cNvSpPr/>
                <p:nvPr/>
              </p:nvSpPr>
              <p:spPr>
                <a:xfrm>
                  <a:off x="8625" y="4126"/>
                  <a:ext cx="2193" cy="2193"/>
                </a:xfrm>
                <a:prstGeom prst="diagStrip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cs typeface="+mn-ea"/>
                    <a:sym typeface="+mn-lt"/>
                  </a:endParaRPr>
                </a:p>
              </p:txBody>
            </p:sp>
          </p:grpSp>
        </p:grpSp>
        <p:sp>
          <p:nvSpPr>
            <p:cNvPr id="50" name="矩形 49"/>
            <p:cNvSpPr/>
            <p:nvPr/>
          </p:nvSpPr>
          <p:spPr>
            <a:xfrm>
              <a:off x="7332955" y="2780845"/>
              <a:ext cx="8608926" cy="1586904"/>
            </a:xfrm>
            <a:prstGeom prst="rect">
              <a:avLst/>
            </a:prstGeom>
          </p:spPr>
          <p:txBody>
            <a:bodyPr wrap="square">
              <a:spAutoFit/>
            </a:bodyPr>
            <a:lstStyle/>
            <a:p>
              <a:pPr algn="ctr">
                <a:lnSpc>
                  <a:spcPct val="100000"/>
                </a:lnSpc>
              </a:pPr>
              <a:r>
                <a:rPr lang="zh-CN" altLang="en-US" sz="5500" b="1" dirty="0">
                  <a:gradFill>
                    <a:gsLst>
                      <a:gs pos="0">
                        <a:schemeClr val="bg1"/>
                      </a:gs>
                      <a:gs pos="100000">
                        <a:srgbClr val="FFFF00"/>
                      </a:gs>
                    </a:gsLst>
                    <a:lin ang="5400000" scaled="0"/>
                  </a:gradFill>
                  <a:cs typeface="+mn-ea"/>
                  <a:sym typeface="+mn-lt"/>
                </a:rPr>
                <a:t>寄语教师</a:t>
              </a:r>
              <a:endParaRPr lang="zh-CN" altLang="en-US" sz="5500" b="1" dirty="0">
                <a:gradFill>
                  <a:gsLst>
                    <a:gs pos="0">
                      <a:schemeClr val="bg1"/>
                    </a:gs>
                    <a:gs pos="100000">
                      <a:srgbClr val="FFFF00"/>
                    </a:gs>
                  </a:gsLst>
                  <a:lin ang="5400000" scaled="0"/>
                </a:gradFill>
                <a:cs typeface="+mn-ea"/>
                <a:sym typeface="+mn-lt"/>
              </a:endParaRPr>
            </a:p>
          </p:txBody>
        </p:sp>
      </p:grpSp>
      <p:sp>
        <p:nvSpPr>
          <p:cNvPr id="17" name="Aichitds3"/>
          <p:cNvSpPr/>
          <p:nvPr/>
        </p:nvSpPr>
        <p:spPr bwMode="auto">
          <a:xfrm>
            <a:off x="995082" y="2690579"/>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18" name="矩形 17"/>
          <p:cNvSpPr/>
          <p:nvPr/>
        </p:nvSpPr>
        <p:spPr>
          <a:xfrm flipH="1">
            <a:off x="2090909" y="2592387"/>
            <a:ext cx="9269988" cy="1176932"/>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19" name="矩形 18"/>
          <p:cNvSpPr/>
          <p:nvPr/>
        </p:nvSpPr>
        <p:spPr>
          <a:xfrm>
            <a:off x="2245659" y="2776950"/>
            <a:ext cx="8842494" cy="751616"/>
          </a:xfrm>
          <a:prstGeom prst="rect">
            <a:avLst/>
          </a:prstGeom>
        </p:spPr>
        <p:txBody>
          <a:bodyPr wrap="square">
            <a:spAutoFit/>
          </a:bodyPr>
          <a:lstStyle/>
          <a:p>
            <a:pPr algn="just">
              <a:lnSpc>
                <a:spcPct val="110000"/>
              </a:lnSpc>
            </a:pPr>
            <a:r>
              <a:rPr lang="zh-CN" altLang="en-US" sz="2000" kern="0" dirty="0">
                <a:cs typeface="+mn-ea"/>
                <a:sym typeface="+mn-lt"/>
              </a:rPr>
              <a:t>希望中青年教师向老教授老专家学习，立志成为大先生，在教书育人和科研创新上不断创造新业绩。</a:t>
            </a:r>
            <a:endParaRPr lang="zh-CN" altLang="en-US" sz="2000" kern="0" dirty="0">
              <a:cs typeface="+mn-ea"/>
              <a:sym typeface="+mn-lt"/>
            </a:endParaRPr>
          </a:p>
        </p:txBody>
      </p:sp>
      <p:grpSp>
        <p:nvGrpSpPr>
          <p:cNvPr id="20" name="组合 19"/>
          <p:cNvGrpSpPr/>
          <p:nvPr/>
        </p:nvGrpSpPr>
        <p:grpSpPr>
          <a:xfrm>
            <a:off x="2090909" y="2529687"/>
            <a:ext cx="9269988" cy="1246047"/>
            <a:chOff x="1069314" y="1459550"/>
            <a:chExt cx="10058400" cy="1246047"/>
          </a:xfrm>
        </p:grpSpPr>
        <p:sp>
          <p:nvSpPr>
            <p:cNvPr id="21"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任意多边形 12"/>
            <p:cNvSpPr/>
            <p:nvPr/>
          </p:nvSpPr>
          <p:spPr>
            <a:xfrm>
              <a:off x="1069314" y="2705597"/>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3" name="Aichitds3"/>
          <p:cNvSpPr/>
          <p:nvPr/>
        </p:nvSpPr>
        <p:spPr bwMode="auto">
          <a:xfrm>
            <a:off x="995082" y="4801767"/>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24" name="矩形 23"/>
          <p:cNvSpPr/>
          <p:nvPr/>
        </p:nvSpPr>
        <p:spPr>
          <a:xfrm flipH="1">
            <a:off x="2090909" y="4111904"/>
            <a:ext cx="9269988" cy="1912361"/>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25" name="矩形 24"/>
          <p:cNvSpPr/>
          <p:nvPr/>
        </p:nvSpPr>
        <p:spPr>
          <a:xfrm>
            <a:off x="2245659" y="4296468"/>
            <a:ext cx="8842494" cy="1428724"/>
          </a:xfrm>
          <a:prstGeom prst="rect">
            <a:avLst/>
          </a:prstGeom>
        </p:spPr>
        <p:txBody>
          <a:bodyPr wrap="square">
            <a:spAutoFit/>
          </a:bodyPr>
          <a:lstStyle/>
          <a:p>
            <a:pPr algn="just">
              <a:lnSpc>
                <a:spcPct val="110000"/>
              </a:lnSpc>
            </a:pPr>
            <a:r>
              <a:rPr lang="zh-CN" altLang="en-US" sz="2000" kern="0" dirty="0">
                <a:cs typeface="+mn-ea"/>
                <a:sym typeface="+mn-lt"/>
              </a:rPr>
              <a:t>哲学社会科学工作者要做到方向明、主义真、学问高、德行正，自觉以回答中国之问、世界之问、人民之问、时代之问为学术己任，以彰显中国之路、中国之治、中国之理为思想追求，在研究解决事关党和国家全局性、根本性、关键性的重大问题上拿出真本事、取得好成果。</a:t>
            </a:r>
            <a:endParaRPr lang="zh-CN" altLang="en-US" sz="2000" kern="0" dirty="0">
              <a:cs typeface="+mn-ea"/>
              <a:sym typeface="+mn-lt"/>
            </a:endParaRPr>
          </a:p>
        </p:txBody>
      </p:sp>
      <p:grpSp>
        <p:nvGrpSpPr>
          <p:cNvPr id="26" name="组合 25"/>
          <p:cNvGrpSpPr/>
          <p:nvPr/>
        </p:nvGrpSpPr>
        <p:grpSpPr>
          <a:xfrm>
            <a:off x="2090909" y="4049205"/>
            <a:ext cx="9269988" cy="1975060"/>
            <a:chOff x="1069314" y="1459550"/>
            <a:chExt cx="10058400" cy="1975060"/>
          </a:xfrm>
        </p:grpSpPr>
        <p:sp>
          <p:nvSpPr>
            <p:cNvPr id="27"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任意多边形 12"/>
            <p:cNvSpPr/>
            <p:nvPr/>
          </p:nvSpPr>
          <p:spPr>
            <a:xfrm>
              <a:off x="1069314" y="343461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30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750"/>
                                        <p:tgtEl>
                                          <p:spTgt spid="20"/>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750"/>
                                        <p:tgtEl>
                                          <p:spTgt spid="19"/>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0-#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par>
                                <p:cTn id="28" presetID="22" presetClass="entr" presetSubtype="4" fill="hold" grpId="0" nodeType="withEffect">
                                  <p:stCondLst>
                                    <p:cond delay="30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par>
                          <p:cTn id="31" fill="hold">
                            <p:stCondLst>
                              <p:cond delay="2500"/>
                            </p:stCondLst>
                            <p:childTnLst>
                              <p:par>
                                <p:cTn id="32" presetID="16" presetClass="entr" presetSubtype="21"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arn(inVertical)">
                                      <p:cBhvr>
                                        <p:cTn id="34" dur="750"/>
                                        <p:tgtEl>
                                          <p:spTgt spid="26"/>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3" grpId="0" animBg="1"/>
      <p:bldP spid="24" grpId="0" animBg="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ichitds3"/>
          <p:cNvSpPr/>
          <p:nvPr/>
        </p:nvSpPr>
        <p:spPr bwMode="auto">
          <a:xfrm>
            <a:off x="995082" y="1247811"/>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24" name="矩形 23"/>
          <p:cNvSpPr/>
          <p:nvPr/>
        </p:nvSpPr>
        <p:spPr>
          <a:xfrm flipH="1">
            <a:off x="2090909" y="1109277"/>
            <a:ext cx="9269988" cy="1284289"/>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25" name="矩形 24"/>
          <p:cNvSpPr/>
          <p:nvPr/>
        </p:nvSpPr>
        <p:spPr>
          <a:xfrm>
            <a:off x="2245659" y="1199712"/>
            <a:ext cx="8842494" cy="1090170"/>
          </a:xfrm>
          <a:prstGeom prst="rect">
            <a:avLst/>
          </a:prstGeom>
        </p:spPr>
        <p:txBody>
          <a:bodyPr wrap="square">
            <a:spAutoFit/>
          </a:bodyPr>
          <a:lstStyle/>
          <a:p>
            <a:pPr algn="just">
              <a:lnSpc>
                <a:spcPct val="110000"/>
              </a:lnSpc>
            </a:pPr>
            <a:r>
              <a:rPr lang="zh-CN" altLang="en-US" sz="2000" kern="0" dirty="0">
                <a:cs typeface="+mn-ea"/>
                <a:sym typeface="+mn-lt"/>
              </a:rPr>
              <a:t>培养社会主义建设者和接班人，迫切需要我们的教师既精通专业知识、做好“经师”，又涵养德行、成为“人师”，努力做精于“传道授业解惑”的“经师”和“人师”的统一者。</a:t>
            </a:r>
            <a:endParaRPr lang="zh-CN" altLang="en-US" sz="2000" kern="0" dirty="0">
              <a:cs typeface="+mn-ea"/>
              <a:sym typeface="+mn-lt"/>
            </a:endParaRPr>
          </a:p>
        </p:txBody>
      </p:sp>
      <p:grpSp>
        <p:nvGrpSpPr>
          <p:cNvPr id="26" name="组合 25"/>
          <p:cNvGrpSpPr/>
          <p:nvPr/>
        </p:nvGrpSpPr>
        <p:grpSpPr>
          <a:xfrm>
            <a:off x="2090909" y="1046578"/>
            <a:ext cx="9269988" cy="1367070"/>
            <a:chOff x="1069314" y="1459550"/>
            <a:chExt cx="10058400" cy="1367070"/>
          </a:xfrm>
        </p:grpSpPr>
        <p:sp>
          <p:nvSpPr>
            <p:cNvPr id="27"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任意多边形 12"/>
            <p:cNvSpPr/>
            <p:nvPr/>
          </p:nvSpPr>
          <p:spPr>
            <a:xfrm>
              <a:off x="1069314" y="282662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 name="Aichitds3"/>
          <p:cNvSpPr/>
          <p:nvPr/>
        </p:nvSpPr>
        <p:spPr bwMode="auto">
          <a:xfrm>
            <a:off x="995082" y="2928694"/>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30" name="矩形 29"/>
          <p:cNvSpPr/>
          <p:nvPr/>
        </p:nvSpPr>
        <p:spPr>
          <a:xfrm flipH="1">
            <a:off x="2090909" y="2790160"/>
            <a:ext cx="9269988" cy="1640542"/>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31" name="矩形 30"/>
          <p:cNvSpPr/>
          <p:nvPr/>
        </p:nvSpPr>
        <p:spPr>
          <a:xfrm>
            <a:off x="2245659" y="2880595"/>
            <a:ext cx="8842494" cy="1428724"/>
          </a:xfrm>
          <a:prstGeom prst="rect">
            <a:avLst/>
          </a:prstGeom>
        </p:spPr>
        <p:txBody>
          <a:bodyPr wrap="square">
            <a:spAutoFit/>
          </a:bodyPr>
          <a:lstStyle/>
          <a:p>
            <a:pPr algn="just">
              <a:lnSpc>
                <a:spcPct val="110000"/>
              </a:lnSpc>
            </a:pPr>
            <a:r>
              <a:rPr lang="zh-CN" altLang="en-US" sz="2000" kern="0" dirty="0">
                <a:cs typeface="+mn-ea"/>
                <a:sym typeface="+mn-lt"/>
              </a:rPr>
              <a:t>教育是一门“仁而爱人”的事业，有爱才有责任。广大教师要严爱相济、润己泽人，以人格魅力呵护学生心灵，以学术造诣开启学生智慧，把自己的温暖和情感倾注到每一个学生身上，让每一个学生都健康成长，让每一个孩子都有人生出彩的机会。</a:t>
            </a:r>
            <a:endParaRPr lang="zh-CN" altLang="en-US" sz="2000" kern="0" dirty="0">
              <a:cs typeface="+mn-ea"/>
              <a:sym typeface="+mn-lt"/>
            </a:endParaRPr>
          </a:p>
        </p:txBody>
      </p:sp>
      <p:grpSp>
        <p:nvGrpSpPr>
          <p:cNvPr id="32" name="组合 31"/>
          <p:cNvGrpSpPr/>
          <p:nvPr/>
        </p:nvGrpSpPr>
        <p:grpSpPr>
          <a:xfrm>
            <a:off x="2090909" y="2727461"/>
            <a:ext cx="9269988" cy="1703246"/>
            <a:chOff x="1069314" y="1459550"/>
            <a:chExt cx="10058400" cy="1703246"/>
          </a:xfrm>
        </p:grpSpPr>
        <p:sp>
          <p:nvSpPr>
            <p:cNvPr id="33"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4" name="任意多边形 12"/>
            <p:cNvSpPr/>
            <p:nvPr/>
          </p:nvSpPr>
          <p:spPr>
            <a:xfrm>
              <a:off x="1069314" y="3162796"/>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5" name="Aichitds3"/>
          <p:cNvSpPr/>
          <p:nvPr/>
        </p:nvSpPr>
        <p:spPr bwMode="auto">
          <a:xfrm>
            <a:off x="995082" y="4945752"/>
            <a:ext cx="911206" cy="107874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36" name="矩形 35"/>
          <p:cNvSpPr/>
          <p:nvPr/>
        </p:nvSpPr>
        <p:spPr>
          <a:xfrm flipH="1">
            <a:off x="2090909" y="4807218"/>
            <a:ext cx="9269988" cy="1284289"/>
          </a:xfrm>
          <a:prstGeom prst="rect">
            <a:avLst/>
          </a:prstGeom>
          <a:gradFill>
            <a:gsLst>
              <a:gs pos="100000">
                <a:srgbClr val="FBE5D6">
                  <a:alpha val="78000"/>
                </a:srgbClr>
              </a:gs>
              <a:gs pos="39000">
                <a:srgbClr val="FBE5D6">
                  <a:lumMod val="27000"/>
                  <a:lumOff val="73000"/>
                  <a:alpha val="52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cs typeface="+mn-ea"/>
              <a:sym typeface="+mn-lt"/>
            </a:endParaRPr>
          </a:p>
        </p:txBody>
      </p:sp>
      <p:sp>
        <p:nvSpPr>
          <p:cNvPr id="37" name="矩形 36"/>
          <p:cNvSpPr/>
          <p:nvPr/>
        </p:nvSpPr>
        <p:spPr>
          <a:xfrm>
            <a:off x="2245659" y="4897653"/>
            <a:ext cx="8842494" cy="1090170"/>
          </a:xfrm>
          <a:prstGeom prst="rect">
            <a:avLst/>
          </a:prstGeom>
        </p:spPr>
        <p:txBody>
          <a:bodyPr wrap="square">
            <a:spAutoFit/>
          </a:bodyPr>
          <a:lstStyle/>
          <a:p>
            <a:pPr algn="just">
              <a:lnSpc>
                <a:spcPct val="110000"/>
              </a:lnSpc>
            </a:pPr>
            <a:r>
              <a:rPr lang="zh-CN" altLang="en-US" sz="2000" kern="0" dirty="0">
                <a:cs typeface="+mn-ea"/>
                <a:sym typeface="+mn-lt"/>
              </a:rPr>
              <a:t>老师应该有言为士则、行为世范的自觉，不断提高自身道德修养，以模范行为影响和带动学生，做学生为学、为事、为人的大先生，成为被社会尊重的楷模，成为世人效法的榜样。</a:t>
            </a:r>
            <a:endParaRPr lang="zh-CN" altLang="en-US" sz="2000" kern="0" dirty="0">
              <a:cs typeface="+mn-ea"/>
              <a:sym typeface="+mn-lt"/>
            </a:endParaRPr>
          </a:p>
        </p:txBody>
      </p:sp>
      <p:grpSp>
        <p:nvGrpSpPr>
          <p:cNvPr id="38" name="组合 37"/>
          <p:cNvGrpSpPr/>
          <p:nvPr/>
        </p:nvGrpSpPr>
        <p:grpSpPr>
          <a:xfrm>
            <a:off x="2090909" y="4744519"/>
            <a:ext cx="9269988" cy="1367070"/>
            <a:chOff x="1069314" y="1459550"/>
            <a:chExt cx="10058400" cy="1367070"/>
          </a:xfrm>
        </p:grpSpPr>
        <p:sp>
          <p:nvSpPr>
            <p:cNvPr id="39" name="任意多边形 11"/>
            <p:cNvSpPr/>
            <p:nvPr/>
          </p:nvSpPr>
          <p:spPr>
            <a:xfrm>
              <a:off x="1069314" y="145955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0" name="任意多边形 12"/>
            <p:cNvSpPr/>
            <p:nvPr/>
          </p:nvSpPr>
          <p:spPr>
            <a:xfrm>
              <a:off x="1069314" y="2826620"/>
              <a:ext cx="10058400" cy="0"/>
            </a:xfrm>
            <a:custGeom>
              <a:avLst/>
              <a:gdLst>
                <a:gd name="connsiteX0" fmla="*/ 0 w 10058400"/>
                <a:gd name="connsiteY0" fmla="*/ 0 h 0"/>
                <a:gd name="connsiteX1" fmla="*/ 10058400 w 10058400"/>
                <a:gd name="connsiteY1" fmla="*/ 0 h 0"/>
              </a:gdLst>
              <a:ahLst/>
              <a:cxnLst>
                <a:cxn ang="0">
                  <a:pos x="connsiteX0" y="connsiteY0"/>
                </a:cxn>
                <a:cxn ang="0">
                  <a:pos x="connsiteX1" y="connsiteY1"/>
                </a:cxn>
              </a:cxnLst>
              <a:rect l="l" t="t" r="r" b="b"/>
              <a:pathLst>
                <a:path w="10058400">
                  <a:moveTo>
                    <a:pt x="0" y="0"/>
                  </a:moveTo>
                  <a:lnTo>
                    <a:pt x="10058400" y="0"/>
                  </a:ln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30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arn(inVertical)">
                                      <p:cBhvr>
                                        <p:cTn id="15" dur="750"/>
                                        <p:tgtEl>
                                          <p:spTgt spid="2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75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0-#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par>
                                <p:cTn id="24" presetID="22" presetClass="entr" presetSubtype="4" fill="hold" grpId="0" nodeType="withEffect">
                                  <p:stCondLst>
                                    <p:cond delay="30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barn(inVertical)">
                                      <p:cBhvr>
                                        <p:cTn id="30" dur="750"/>
                                        <p:tgtEl>
                                          <p:spTgt spid="32"/>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up)">
                                      <p:cBhvr>
                                        <p:cTn id="34" dur="750"/>
                                        <p:tgtEl>
                                          <p:spTgt spid="31"/>
                                        </p:tgtEl>
                                      </p:cBhvr>
                                    </p:animEffect>
                                  </p:childTnLst>
                                </p:cTn>
                              </p:par>
                              <p:par>
                                <p:cTn id="35" presetID="2" presetClass="entr" presetSubtype="8"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0-#ppt_w/2"/>
                                          </p:val>
                                        </p:tav>
                                        <p:tav tm="100000">
                                          <p:val>
                                            <p:strVal val="#ppt_x"/>
                                          </p:val>
                                        </p:tav>
                                      </p:tavLst>
                                    </p:anim>
                                    <p:anim calcmode="lin" valueType="num">
                                      <p:cBhvr additive="base">
                                        <p:cTn id="38" dur="500" fill="hold"/>
                                        <p:tgtEl>
                                          <p:spTgt spid="35"/>
                                        </p:tgtEl>
                                        <p:attrNameLst>
                                          <p:attrName>ppt_y</p:attrName>
                                        </p:attrNameLst>
                                      </p:cBhvr>
                                      <p:tavLst>
                                        <p:tav tm="0">
                                          <p:val>
                                            <p:strVal val="#ppt_y"/>
                                          </p:val>
                                        </p:tav>
                                        <p:tav tm="100000">
                                          <p:val>
                                            <p:strVal val="#ppt_y"/>
                                          </p:val>
                                        </p:tav>
                                      </p:tavLst>
                                    </p:anim>
                                  </p:childTnLst>
                                </p:cTn>
                              </p:par>
                              <p:par>
                                <p:cTn id="39" presetID="22" presetClass="entr" presetSubtype="4" fill="hold" grpId="0" nodeType="withEffect">
                                  <p:stCondLst>
                                    <p:cond delay="300"/>
                                  </p:stCondLst>
                                  <p:childTnLst>
                                    <p:set>
                                      <p:cBhvr>
                                        <p:cTn id="40" dur="1" fill="hold">
                                          <p:stCondLst>
                                            <p:cond delay="0"/>
                                          </p:stCondLst>
                                        </p:cTn>
                                        <p:tgtEl>
                                          <p:spTgt spid="36"/>
                                        </p:tgtEl>
                                        <p:attrNameLst>
                                          <p:attrName>style.visibility</p:attrName>
                                        </p:attrNameLst>
                                      </p:cBhvr>
                                      <p:to>
                                        <p:strVal val="visible"/>
                                      </p:to>
                                    </p:set>
                                    <p:animEffect transition="in" filter="wipe(down)">
                                      <p:cBhvr>
                                        <p:cTn id="41" dur="500"/>
                                        <p:tgtEl>
                                          <p:spTgt spid="36"/>
                                        </p:tgtEl>
                                      </p:cBhvr>
                                    </p:animEffect>
                                  </p:childTnLst>
                                </p:cTn>
                              </p:par>
                            </p:childTnLst>
                          </p:cTn>
                        </p:par>
                        <p:par>
                          <p:cTn id="42" fill="hold">
                            <p:stCondLst>
                              <p:cond delay="4500"/>
                            </p:stCondLst>
                            <p:childTnLst>
                              <p:par>
                                <p:cTn id="43" presetID="16" presetClass="entr" presetSubtype="21"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barn(inVertical)">
                                      <p:cBhvr>
                                        <p:cTn id="45" dur="750"/>
                                        <p:tgtEl>
                                          <p:spTgt spid="38"/>
                                        </p:tgtEl>
                                      </p:cBhvr>
                                    </p:animEffect>
                                  </p:childTnLst>
                                </p:cTn>
                              </p:par>
                            </p:childTnLst>
                          </p:cTn>
                        </p:par>
                        <p:par>
                          <p:cTn id="46" fill="hold">
                            <p:stCondLst>
                              <p:cond delay="5500"/>
                            </p:stCondLst>
                            <p:childTnLst>
                              <p:par>
                                <p:cTn id="47" presetID="22" presetClass="entr" presetSubtype="1"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up)">
                                      <p:cBhvr>
                                        <p:cTn id="49"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P spid="25" grpId="0"/>
      <p:bldP spid="29" grpId="0" animBg="1"/>
      <p:bldP spid="30" grpId="0" animBg="1"/>
      <p:bldP spid="31" grpId="0"/>
      <p:bldP spid="35" grpId="0" animBg="1"/>
      <p:bldP spid="36" grpId="0" animBg="1"/>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8010"/>
            <a:ext cx="12188203" cy="2884419"/>
          </a:xfrm>
          <a:prstGeom prst="rect">
            <a:avLst/>
          </a:prstGeom>
        </p:spPr>
      </p:pic>
      <p:pic>
        <p:nvPicPr>
          <p:cNvPr id="49" name="图片 48" descr="C:\Users\wang\Desktop\PPT素材\红飘带3.png红飘带3"/>
          <p:cNvPicPr>
            <a:picLocks noChangeAspect="1"/>
          </p:cNvPicPr>
          <p:nvPr/>
        </p:nvPicPr>
        <p:blipFill>
          <a:blip r:embed="rId3"/>
          <a:srcRect/>
          <a:stretch>
            <a:fillRect/>
          </a:stretch>
        </p:blipFill>
        <p:spPr>
          <a:xfrm>
            <a:off x="0" y="-5715"/>
            <a:ext cx="4655185" cy="112141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4576" y="1619721"/>
            <a:ext cx="1047064" cy="994271"/>
          </a:xfrm>
          <a:prstGeom prst="rect">
            <a:avLst/>
          </a:prstGeom>
        </p:spPr>
      </p:pic>
      <p:grpSp>
        <p:nvGrpSpPr>
          <p:cNvPr id="12" name="组合 11"/>
          <p:cNvGrpSpPr/>
          <p:nvPr/>
        </p:nvGrpSpPr>
        <p:grpSpPr>
          <a:xfrm>
            <a:off x="3960286" y="1882282"/>
            <a:ext cx="4750843" cy="706755"/>
            <a:chOff x="5747088" y="1003986"/>
            <a:chExt cx="4750843" cy="706755"/>
          </a:xfrm>
        </p:grpSpPr>
        <p:sp>
          <p:nvSpPr>
            <p:cNvPr id="14" name="矩形 13"/>
            <p:cNvSpPr/>
            <p:nvPr/>
          </p:nvSpPr>
          <p:spPr>
            <a:xfrm>
              <a:off x="5747088" y="1003986"/>
              <a:ext cx="2887708" cy="706755"/>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rgbClr val="C00000"/>
                  </a:solidFill>
                  <a:effectLst/>
                  <a:uLnTx/>
                  <a:uFillTx/>
                  <a:cs typeface="+mn-ea"/>
                  <a:sym typeface="+mn-lt"/>
                </a:rPr>
                <a:t>第二部分</a:t>
              </a:r>
              <a:endParaRPr kumimoji="0" lang="zh-CN" altLang="en-US" sz="4000" b="0" i="0" u="none" strike="noStrike" kern="1200" cap="none" spc="0" normalizeH="0" baseline="0" noProof="0" dirty="0">
                <a:ln>
                  <a:noFill/>
                </a:ln>
                <a:solidFill>
                  <a:srgbClr val="C00000"/>
                </a:solidFill>
                <a:effectLst/>
                <a:uLnTx/>
                <a:uFillTx/>
                <a:cs typeface="+mn-ea"/>
                <a:sym typeface="+mn-lt"/>
              </a:endParaRPr>
            </a:p>
          </p:txBody>
        </p:sp>
        <p:sp>
          <p:nvSpPr>
            <p:cNvPr id="15" name="文本框 14"/>
            <p:cNvSpPr txBox="1"/>
            <p:nvPr/>
          </p:nvSpPr>
          <p:spPr>
            <a:xfrm>
              <a:off x="8295430" y="1060694"/>
              <a:ext cx="2202501" cy="52197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C00000"/>
                  </a:solidFill>
                  <a:effectLst/>
                  <a:uLnTx/>
                  <a:uFillTx/>
                  <a:cs typeface="+mn-ea"/>
                  <a:sym typeface="+mn-lt"/>
                </a:rPr>
                <a:t>PART  02</a:t>
              </a:r>
              <a:endParaRPr kumimoji="0" lang="zh-CN" altLang="en-US" sz="2800" b="0" i="0" u="none" strike="noStrike" kern="1200" cap="none" spc="0" normalizeH="0" baseline="0" noProof="0" dirty="0">
                <a:ln>
                  <a:noFill/>
                </a:ln>
                <a:solidFill>
                  <a:srgbClr val="C00000"/>
                </a:solidFill>
                <a:effectLst/>
                <a:uLnTx/>
                <a:uFillTx/>
                <a:cs typeface="+mn-ea"/>
                <a:sym typeface="+mn-lt"/>
              </a:endParaRPr>
            </a:p>
          </p:txBody>
        </p:sp>
        <p:cxnSp>
          <p:nvCxnSpPr>
            <p:cNvPr id="16" name="直接连接符 15"/>
            <p:cNvCxnSpPr/>
            <p:nvPr/>
          </p:nvCxnSpPr>
          <p:spPr>
            <a:xfrm>
              <a:off x="6092928" y="1674641"/>
              <a:ext cx="4405003"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8" name="平行四边形 17"/>
          <p:cNvSpPr/>
          <p:nvPr/>
        </p:nvSpPr>
        <p:spPr>
          <a:xfrm>
            <a:off x="76514" y="2930340"/>
            <a:ext cx="12033710" cy="1269936"/>
          </a:xfrm>
          <a:prstGeom prst="parallelogram">
            <a:avLst>
              <a:gd name="adj" fmla="val 52869"/>
            </a:avLst>
          </a:prstGeom>
          <a:noFill/>
          <a:ln w="25400" cap="flat" cmpd="sng" algn="ctr">
            <a:noFill/>
            <a:prstDash val="solid"/>
          </a:ln>
          <a:effectLst/>
        </p:spPr>
        <p:txBody>
          <a:bodyPr rtlCol="0" anchor="ctr"/>
          <a:lstStyle/>
          <a:p>
            <a:pPr lvl="0" algn="ctr">
              <a:lnSpc>
                <a:spcPct val="90000"/>
              </a:lnSpc>
              <a:buSzPct val="80000"/>
              <a:defRPr/>
            </a:pPr>
            <a:r>
              <a:rPr lang="zh-CN" altLang="en-US" sz="8000" kern="0" dirty="0">
                <a:solidFill>
                  <a:srgbClr val="C00000"/>
                </a:solidFill>
                <a:cs typeface="+mn-ea"/>
                <a:sym typeface="+mn-lt"/>
              </a:rPr>
              <a:t>讲话全文学习</a:t>
            </a:r>
            <a:endParaRPr lang="zh-CN" altLang="en-US" sz="8000" kern="0" dirty="0">
              <a:solidFill>
                <a:srgbClr val="C00000"/>
              </a:solidFill>
              <a:cs typeface="+mn-ea"/>
              <a:sym typeface="+mn-lt"/>
            </a:endParaRPr>
          </a:p>
        </p:txBody>
      </p:sp>
    </p:spTree>
  </p:cSld>
  <p:clrMapOvr>
    <a:masterClrMapping/>
  </p:clrMapOvr>
  <p:transition spd="slow" advTm="3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ppt_x"/>
                                              </p:val>
                                            </p:tav>
                                            <p:tav tm="100000">
                                              <p:val>
                                                <p:strVal val="#ppt_x"/>
                                              </p:val>
                                            </p:tav>
                                          </p:tavLst>
                                        </p:anim>
                                        <p:anim calcmode="lin" valueType="num">
                                          <p:cBhvr additive="base">
                                            <p:cTn id="8"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ichitds2"/>
          <p:cNvGrpSpPr/>
          <p:nvPr/>
        </p:nvGrpSpPr>
        <p:grpSpPr>
          <a:xfrm>
            <a:off x="2803822" y="1111035"/>
            <a:ext cx="8539094" cy="1863625"/>
            <a:chOff x="3605596" y="2521352"/>
            <a:chExt cx="8009670" cy="2202805"/>
          </a:xfrm>
        </p:grpSpPr>
        <p:sp>
          <p:nvSpPr>
            <p:cNvPr id="3" name="Aichitds2-1"/>
            <p:cNvSpPr>
              <a:spLocks noChangeArrowheads="1"/>
            </p:cNvSpPr>
            <p:nvPr/>
          </p:nvSpPr>
          <p:spPr bwMode="auto">
            <a:xfrm>
              <a:off x="3605596" y="2555186"/>
              <a:ext cx="7994606" cy="2140964"/>
            </a:xfrm>
            <a:prstGeom prst="roundRect">
              <a:avLst>
                <a:gd name="adj" fmla="val 0"/>
              </a:avLst>
            </a:prstGeom>
            <a:solidFill>
              <a:srgbClr val="FDF1E9">
                <a:alpha val="60000"/>
              </a:srgbClr>
            </a:solidFill>
            <a:ln w="9525">
              <a:solidFill>
                <a:srgbClr val="B8B8B8"/>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4D4D4D"/>
                </a:solidFill>
                <a:effectLst/>
                <a:uLnTx/>
                <a:uFillTx/>
                <a:latin typeface="+mn-lt"/>
                <a:ea typeface="+mn-ea"/>
                <a:cs typeface="+mn-ea"/>
                <a:sym typeface="+mn-lt"/>
              </a:endParaRPr>
            </a:p>
          </p:txBody>
        </p:sp>
        <p:grpSp>
          <p:nvGrpSpPr>
            <p:cNvPr id="4" name="组合 3"/>
            <p:cNvGrpSpPr/>
            <p:nvPr/>
          </p:nvGrpSpPr>
          <p:grpSpPr>
            <a:xfrm>
              <a:off x="3610977" y="2521352"/>
              <a:ext cx="8004287" cy="577150"/>
              <a:chOff x="3610977" y="2521352"/>
              <a:chExt cx="8004287" cy="577150"/>
            </a:xfrm>
          </p:grpSpPr>
          <p:sp>
            <p:nvSpPr>
              <p:cNvPr id="8" name="Aichitds2-2"/>
              <p:cNvSpPr/>
              <p:nvPr/>
            </p:nvSpPr>
            <p:spPr>
              <a:xfrm rot="5400000">
                <a:off x="3610977" y="252135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30000"/>
                  </a:lnSpc>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9" name="Aichitds2-3"/>
              <p:cNvSpPr/>
              <p:nvPr/>
            </p:nvSpPr>
            <p:spPr>
              <a:xfrm rot="16200000" flipH="1">
                <a:off x="11038114" y="252135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30000"/>
                  </a:lnSpc>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grpSp>
        <p:grpSp>
          <p:nvGrpSpPr>
            <p:cNvPr id="5" name="组合 4"/>
            <p:cNvGrpSpPr/>
            <p:nvPr/>
          </p:nvGrpSpPr>
          <p:grpSpPr>
            <a:xfrm flipV="1">
              <a:off x="3610978" y="4147005"/>
              <a:ext cx="8004288" cy="577152"/>
              <a:chOff x="3610978" y="3070493"/>
              <a:chExt cx="8004288" cy="577152"/>
            </a:xfrm>
          </p:grpSpPr>
          <p:sp>
            <p:nvSpPr>
              <p:cNvPr id="6" name="Aichitds2-4"/>
              <p:cNvSpPr/>
              <p:nvPr/>
            </p:nvSpPr>
            <p:spPr>
              <a:xfrm rot="5400000">
                <a:off x="3610978" y="3070495"/>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30000"/>
                  </a:lnSpc>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7" name="Aichitds2-5"/>
              <p:cNvSpPr/>
              <p:nvPr/>
            </p:nvSpPr>
            <p:spPr>
              <a:xfrm rot="16200000" flipH="1">
                <a:off x="11038115" y="3070494"/>
                <a:ext cx="577151"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30000"/>
                  </a:lnSpc>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grpSp>
      </p:grpSp>
      <p:sp>
        <p:nvSpPr>
          <p:cNvPr id="10" name="矩形 9"/>
          <p:cNvSpPr/>
          <p:nvPr/>
        </p:nvSpPr>
        <p:spPr>
          <a:xfrm>
            <a:off x="3459450" y="1435858"/>
            <a:ext cx="7288856" cy="1174966"/>
          </a:xfrm>
          <a:prstGeom prst="rect">
            <a:avLst/>
          </a:prstGeom>
          <a:noFill/>
          <a:ln w="25400" cap="flat" cmpd="sng" algn="ctr">
            <a:noFill/>
            <a:prstDash val="solid"/>
          </a:ln>
          <a:effectLst/>
        </p:spPr>
        <p:txBody>
          <a:bodyPr rtlCol="0" anchor="ctr"/>
          <a:lstStyle/>
          <a:p>
            <a:pPr lvl="0" algn="just">
              <a:lnSpc>
                <a:spcPct val="120000"/>
              </a:lnSpc>
              <a:buClr>
                <a:srgbClr val="C00000"/>
              </a:buClr>
              <a:defRPr/>
            </a:pPr>
            <a:r>
              <a:rPr lang="zh-CN" altLang="en-US" sz="2500" kern="0" dirty="0">
                <a:solidFill>
                  <a:schemeClr val="tx1">
                    <a:lumMod val="65000"/>
                    <a:lumOff val="35000"/>
                  </a:schemeClr>
                </a:solidFill>
                <a:cs typeface="+mn-ea"/>
                <a:sym typeface="+mn-lt"/>
              </a:rPr>
              <a:t>“为谁培养人、培养什么人、怎样培养人”始终是教育的根本问题。</a:t>
            </a:r>
            <a:endParaRPr lang="zh-CN" altLang="en-US" sz="2500" dirty="0">
              <a:solidFill>
                <a:schemeClr val="tx1">
                  <a:lumMod val="65000"/>
                  <a:lumOff val="35000"/>
                </a:schemeClr>
              </a:solidFill>
              <a:cs typeface="+mn-ea"/>
              <a:sym typeface="+mn-lt"/>
            </a:endParaRPr>
          </a:p>
        </p:txBody>
      </p:sp>
      <p:sp>
        <p:nvSpPr>
          <p:cNvPr id="11" name="Freeform 5"/>
          <p:cNvSpPr>
            <a:spLocks noEditPoints="1"/>
          </p:cNvSpPr>
          <p:nvPr/>
        </p:nvSpPr>
        <p:spPr bwMode="auto">
          <a:xfrm>
            <a:off x="3087218" y="1348636"/>
            <a:ext cx="309225" cy="294339"/>
          </a:xfrm>
          <a:custGeom>
            <a:avLst/>
            <a:gdLst>
              <a:gd name="T0" fmla="*/ 0 w 2014"/>
              <a:gd name="T1" fmla="*/ 1909 h 1909"/>
              <a:gd name="T2" fmla="*/ 0 w 2014"/>
              <a:gd name="T3" fmla="*/ 1224 h 1909"/>
              <a:gd name="T4" fmla="*/ 872 w 2014"/>
              <a:gd name="T5" fmla="*/ 0 h 1909"/>
              <a:gd name="T6" fmla="*/ 872 w 2014"/>
              <a:gd name="T7" fmla="*/ 290 h 1909"/>
              <a:gd name="T8" fmla="*/ 353 w 2014"/>
              <a:gd name="T9" fmla="*/ 1142 h 1909"/>
              <a:gd name="T10" fmla="*/ 789 w 2014"/>
              <a:gd name="T11" fmla="*/ 1142 h 1909"/>
              <a:gd name="T12" fmla="*/ 789 w 2014"/>
              <a:gd name="T13" fmla="*/ 1909 h 1909"/>
              <a:gd name="T14" fmla="*/ 0 w 2014"/>
              <a:gd name="T15" fmla="*/ 1909 h 1909"/>
              <a:gd name="T16" fmla="*/ 1142 w 2014"/>
              <a:gd name="T17" fmla="*/ 1909 h 1909"/>
              <a:gd name="T18" fmla="*/ 1142 w 2014"/>
              <a:gd name="T19" fmla="*/ 1224 h 1909"/>
              <a:gd name="T20" fmla="*/ 2014 w 2014"/>
              <a:gd name="T21" fmla="*/ 0 h 1909"/>
              <a:gd name="T22" fmla="*/ 2014 w 2014"/>
              <a:gd name="T23" fmla="*/ 290 h 1909"/>
              <a:gd name="T24" fmla="*/ 1515 w 2014"/>
              <a:gd name="T25" fmla="*/ 1142 h 1909"/>
              <a:gd name="T26" fmla="*/ 1931 w 2014"/>
              <a:gd name="T27" fmla="*/ 1142 h 1909"/>
              <a:gd name="T28" fmla="*/ 1931 w 2014"/>
              <a:gd name="T29" fmla="*/ 1909 h 1909"/>
              <a:gd name="T30" fmla="*/ 1142 w 2014"/>
              <a:gd name="T31"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0" y="1909"/>
                </a:moveTo>
                <a:lnTo>
                  <a:pt x="0" y="1224"/>
                </a:lnTo>
                <a:cubicBezTo>
                  <a:pt x="0" y="630"/>
                  <a:pt x="290" y="221"/>
                  <a:pt x="872" y="0"/>
                </a:cubicBezTo>
                <a:lnTo>
                  <a:pt x="872" y="290"/>
                </a:lnTo>
                <a:cubicBezTo>
                  <a:pt x="512" y="498"/>
                  <a:pt x="339" y="781"/>
                  <a:pt x="353" y="1142"/>
                </a:cubicBezTo>
                <a:lnTo>
                  <a:pt x="789" y="1142"/>
                </a:lnTo>
                <a:lnTo>
                  <a:pt x="789" y="1909"/>
                </a:lnTo>
                <a:lnTo>
                  <a:pt x="0" y="1909"/>
                </a:lnTo>
                <a:close/>
                <a:moveTo>
                  <a:pt x="1142" y="1909"/>
                </a:moveTo>
                <a:lnTo>
                  <a:pt x="1142" y="1224"/>
                </a:lnTo>
                <a:cubicBezTo>
                  <a:pt x="1142" y="630"/>
                  <a:pt x="1432" y="221"/>
                  <a:pt x="2014" y="0"/>
                </a:cubicBezTo>
                <a:lnTo>
                  <a:pt x="2014" y="290"/>
                </a:lnTo>
                <a:cubicBezTo>
                  <a:pt x="1668" y="484"/>
                  <a:pt x="1501" y="768"/>
                  <a:pt x="1515" y="1142"/>
                </a:cubicBezTo>
                <a:lnTo>
                  <a:pt x="1931" y="1142"/>
                </a:lnTo>
                <a:lnTo>
                  <a:pt x="1931" y="1909"/>
                </a:lnTo>
                <a:lnTo>
                  <a:pt x="1142" y="1909"/>
                </a:lnTo>
                <a:close/>
              </a:path>
            </a:pathLst>
          </a:custGeom>
          <a:gradFill>
            <a:gsLst>
              <a:gs pos="0">
                <a:schemeClr val="accent3"/>
              </a:gs>
              <a:gs pos="100000">
                <a:schemeClr val="accent2"/>
              </a:gs>
            </a:gsLst>
            <a:lin ang="5400000" scaled="0"/>
          </a:gra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30000"/>
              </a:lnSpc>
              <a:spcBef>
                <a:spcPct val="0"/>
              </a:spcBef>
              <a:spcAft>
                <a:spcPct val="0"/>
              </a:spcAft>
              <a:buClrTx/>
              <a:buSzTx/>
              <a:buFontTx/>
              <a:buNone/>
              <a:defRPr/>
            </a:pPr>
            <a:endParaRPr kumimoji="0" lang="zh-CN" altLang="en-US" sz="1800" i="0" u="none" strike="noStrike" kern="1200" cap="none" spc="0" normalizeH="0" baseline="0" noProof="0" dirty="0">
              <a:ln>
                <a:noFill/>
              </a:ln>
              <a:solidFill>
                <a:srgbClr val="C00000"/>
              </a:solidFill>
              <a:effectLst/>
              <a:uLnTx/>
              <a:uFillTx/>
              <a:cs typeface="+mn-ea"/>
              <a:sym typeface="+mn-lt"/>
            </a:endParaRPr>
          </a:p>
        </p:txBody>
      </p:sp>
      <p:sp>
        <p:nvSpPr>
          <p:cNvPr id="12" name="Freeform 6"/>
          <p:cNvSpPr>
            <a:spLocks noEditPoints="1"/>
          </p:cNvSpPr>
          <p:nvPr/>
        </p:nvSpPr>
        <p:spPr bwMode="auto">
          <a:xfrm>
            <a:off x="10762207" y="2306512"/>
            <a:ext cx="309225" cy="294339"/>
          </a:xfrm>
          <a:custGeom>
            <a:avLst/>
            <a:gdLst>
              <a:gd name="T0" fmla="*/ 2014 w 2014"/>
              <a:gd name="T1" fmla="*/ 0 h 1909"/>
              <a:gd name="T2" fmla="*/ 2014 w 2014"/>
              <a:gd name="T3" fmla="*/ 686 h 1909"/>
              <a:gd name="T4" fmla="*/ 1141 w 2014"/>
              <a:gd name="T5" fmla="*/ 1909 h 1909"/>
              <a:gd name="T6" fmla="*/ 1141 w 2014"/>
              <a:gd name="T7" fmla="*/ 1619 h 1909"/>
              <a:gd name="T8" fmla="*/ 1660 w 2014"/>
              <a:gd name="T9" fmla="*/ 768 h 1909"/>
              <a:gd name="T10" fmla="*/ 1225 w 2014"/>
              <a:gd name="T11" fmla="*/ 768 h 1909"/>
              <a:gd name="T12" fmla="*/ 1225 w 2014"/>
              <a:gd name="T13" fmla="*/ 0 h 1909"/>
              <a:gd name="T14" fmla="*/ 2014 w 2014"/>
              <a:gd name="T15" fmla="*/ 0 h 1909"/>
              <a:gd name="T16" fmla="*/ 872 w 2014"/>
              <a:gd name="T17" fmla="*/ 0 h 1909"/>
              <a:gd name="T18" fmla="*/ 872 w 2014"/>
              <a:gd name="T19" fmla="*/ 686 h 1909"/>
              <a:gd name="T20" fmla="*/ 0 w 2014"/>
              <a:gd name="T21" fmla="*/ 1909 h 1909"/>
              <a:gd name="T22" fmla="*/ 0 w 2014"/>
              <a:gd name="T23" fmla="*/ 1619 h 1909"/>
              <a:gd name="T24" fmla="*/ 498 w 2014"/>
              <a:gd name="T25" fmla="*/ 768 h 1909"/>
              <a:gd name="T26" fmla="*/ 83 w 2014"/>
              <a:gd name="T27" fmla="*/ 768 h 1909"/>
              <a:gd name="T28" fmla="*/ 83 w 2014"/>
              <a:gd name="T29" fmla="*/ 0 h 1909"/>
              <a:gd name="T30" fmla="*/ 872 w 2014"/>
              <a:gd name="T31" fmla="*/ 0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2014" y="0"/>
                </a:moveTo>
                <a:lnTo>
                  <a:pt x="2014" y="686"/>
                </a:lnTo>
                <a:cubicBezTo>
                  <a:pt x="2014" y="1280"/>
                  <a:pt x="1723" y="1688"/>
                  <a:pt x="1141" y="1909"/>
                </a:cubicBezTo>
                <a:lnTo>
                  <a:pt x="1141" y="1619"/>
                </a:lnTo>
                <a:cubicBezTo>
                  <a:pt x="1502" y="1412"/>
                  <a:pt x="1674" y="1128"/>
                  <a:pt x="1660" y="768"/>
                </a:cubicBezTo>
                <a:lnTo>
                  <a:pt x="1225" y="768"/>
                </a:lnTo>
                <a:lnTo>
                  <a:pt x="1225" y="0"/>
                </a:lnTo>
                <a:lnTo>
                  <a:pt x="2014" y="0"/>
                </a:lnTo>
                <a:close/>
                <a:moveTo>
                  <a:pt x="872" y="0"/>
                </a:moveTo>
                <a:lnTo>
                  <a:pt x="872" y="686"/>
                </a:lnTo>
                <a:cubicBezTo>
                  <a:pt x="872" y="1280"/>
                  <a:pt x="582" y="1688"/>
                  <a:pt x="0" y="1909"/>
                </a:cubicBezTo>
                <a:lnTo>
                  <a:pt x="0" y="1619"/>
                </a:lnTo>
                <a:cubicBezTo>
                  <a:pt x="346" y="1425"/>
                  <a:pt x="512" y="1142"/>
                  <a:pt x="498" y="768"/>
                </a:cubicBezTo>
                <a:lnTo>
                  <a:pt x="83" y="768"/>
                </a:lnTo>
                <a:lnTo>
                  <a:pt x="83" y="0"/>
                </a:lnTo>
                <a:lnTo>
                  <a:pt x="872" y="0"/>
                </a:lnTo>
                <a:close/>
              </a:path>
            </a:pathLst>
          </a:custGeom>
          <a:gradFill>
            <a:gsLst>
              <a:gs pos="0">
                <a:schemeClr val="accent3"/>
              </a:gs>
              <a:gs pos="100000">
                <a:schemeClr val="accent2"/>
              </a:gs>
            </a:gsLst>
            <a:lin ang="5400000" scaled="0"/>
          </a:gra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30000"/>
              </a:lnSpc>
              <a:spcBef>
                <a:spcPct val="0"/>
              </a:spcBef>
              <a:spcAft>
                <a:spcPct val="0"/>
              </a:spcAft>
              <a:buClrTx/>
              <a:buSzTx/>
              <a:buFontTx/>
              <a:buNone/>
              <a:defRPr/>
            </a:pPr>
            <a:endParaRPr kumimoji="0" lang="zh-CN" altLang="en-US" sz="1800" i="0" u="none" strike="noStrike" kern="1200" cap="none" spc="0" normalizeH="0" baseline="0" noProof="0" dirty="0">
              <a:ln>
                <a:noFill/>
              </a:ln>
              <a:solidFill>
                <a:srgbClr val="C00000"/>
              </a:solidFill>
              <a:effectLst/>
              <a:uLnTx/>
              <a:uFillTx/>
              <a:cs typeface="+mn-ea"/>
              <a:sym typeface="+mn-lt"/>
            </a:endParaRPr>
          </a:p>
        </p:txBody>
      </p:sp>
      <p:sp>
        <p:nvSpPr>
          <p:cNvPr id="16" name="平行四边形 15"/>
          <p:cNvSpPr>
            <a:spLocks noChangeArrowheads="1"/>
          </p:cNvSpPr>
          <p:nvPr/>
        </p:nvSpPr>
        <p:spPr bwMode="auto">
          <a:xfrm>
            <a:off x="1171169" y="3418870"/>
            <a:ext cx="1082772" cy="378659"/>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mn-lt"/>
              <a:ea typeface="+mn-ea"/>
              <a:cs typeface="+mn-ea"/>
              <a:sym typeface="+mn-lt"/>
            </a:endParaRPr>
          </a:p>
        </p:txBody>
      </p:sp>
      <p:sp>
        <p:nvSpPr>
          <p:cNvPr id="17" name="平行四边形 16"/>
          <p:cNvSpPr>
            <a:spLocks noChangeArrowheads="1"/>
          </p:cNvSpPr>
          <p:nvPr/>
        </p:nvSpPr>
        <p:spPr bwMode="auto">
          <a:xfrm>
            <a:off x="1251943" y="3505573"/>
            <a:ext cx="1152048" cy="430887"/>
          </a:xfrm>
          <a:prstGeom prst="parallelogram">
            <a:avLst>
              <a:gd name="adj" fmla="val 24963"/>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mn-lt"/>
              <a:ea typeface="+mn-ea"/>
              <a:cs typeface="+mn-ea"/>
              <a:sym typeface="+mn-lt"/>
            </a:endParaRPr>
          </a:p>
        </p:txBody>
      </p:sp>
      <p:sp>
        <p:nvSpPr>
          <p:cNvPr id="18" name="TextBox 15"/>
          <p:cNvSpPr txBox="1"/>
          <p:nvPr/>
        </p:nvSpPr>
        <p:spPr bwMode="auto">
          <a:xfrm>
            <a:off x="1397118" y="3526654"/>
            <a:ext cx="893969" cy="430887"/>
          </a:xfrm>
          <a:prstGeom prst="rect">
            <a:avLst/>
          </a:prstGeom>
          <a:noFill/>
        </p:spPr>
        <p:txBody>
          <a:bodyPr wrap="square">
            <a:spAutoFit/>
          </a:bodyPr>
          <a:lstStyle/>
          <a:p>
            <a:pPr lvl="0" algn="ctr">
              <a:defRPr/>
            </a:pPr>
            <a:r>
              <a:rPr lang="zh-CN" altLang="en-US" sz="2200" kern="0" dirty="0">
                <a:ln w="1905">
                  <a:noFill/>
                </a:ln>
                <a:solidFill>
                  <a:srgbClr val="FFFFFF"/>
                </a:solidFill>
                <a:cs typeface="+mn-ea"/>
                <a:sym typeface="+mn-lt"/>
              </a:rPr>
              <a:t>要</a:t>
            </a:r>
            <a:endParaRPr kumimoji="0" lang="zh-CN" altLang="en-US" sz="2200" b="0" i="0" u="none" strike="noStrike" kern="0" cap="none" spc="0" normalizeH="0" baseline="0" noProof="0" dirty="0">
              <a:ln w="1905">
                <a:noFill/>
              </a:ln>
              <a:solidFill>
                <a:srgbClr val="FFFFFF"/>
              </a:solidFill>
              <a:effectLst/>
              <a:uLnTx/>
              <a:uFillTx/>
              <a:cs typeface="+mn-ea"/>
              <a:sym typeface="+mn-lt"/>
            </a:endParaRPr>
          </a:p>
        </p:txBody>
      </p:sp>
      <p:sp>
        <p:nvSpPr>
          <p:cNvPr id="19" name="矩形 18"/>
          <p:cNvSpPr>
            <a:spLocks noChangeArrowheads="1"/>
          </p:cNvSpPr>
          <p:nvPr/>
        </p:nvSpPr>
        <p:spPr bwMode="auto">
          <a:xfrm>
            <a:off x="2436262" y="3366391"/>
            <a:ext cx="9020632" cy="668124"/>
          </a:xfrm>
          <a:prstGeom prst="rect">
            <a:avLst/>
          </a:prstGeom>
          <a:noFill/>
          <a:ln w="9525">
            <a:noFill/>
            <a:miter lim="800000"/>
          </a:ln>
        </p:spPr>
        <p:txBody>
          <a:bodyPr wrap="square" lIns="91431" tIns="45716" rIns="91431" bIns="45716">
            <a:spAutoFit/>
          </a:bodyPr>
          <a:lstStyle/>
          <a:p>
            <a:pPr algn="just" fontAlgn="base">
              <a:lnSpc>
                <a:spcPct val="130000"/>
              </a:lnSpc>
              <a:spcBef>
                <a:spcPct val="0"/>
              </a:spcBef>
              <a:spcAft>
                <a:spcPts val="500"/>
              </a:spcAft>
              <a:buClr>
                <a:srgbClr val="C00000"/>
              </a:buClr>
              <a:defRPr/>
            </a:pPr>
            <a:r>
              <a:rPr lang="zh-CN" altLang="en-US" sz="1500" dirty="0">
                <a:solidFill>
                  <a:schemeClr val="bg2">
                    <a:lumMod val="25000"/>
                  </a:schemeClr>
                </a:solidFill>
                <a:cs typeface="+mn-ea"/>
                <a:sym typeface="+mn-lt"/>
              </a:rPr>
              <a:t>坚持党的领导，坚持马克思主义指导地位，坚持为党和人民事业服务，落实立德树人根本任务，传承红色基因，扎根中国大地办大学，走出一条建设中国特色、世界一流大学的新路。</a:t>
            </a:r>
            <a:endParaRPr lang="zh-CN" altLang="en-US" sz="1500" dirty="0">
              <a:solidFill>
                <a:schemeClr val="bg2">
                  <a:lumMod val="25000"/>
                </a:schemeClr>
              </a:solidFill>
              <a:cs typeface="+mn-ea"/>
              <a:sym typeface="+mn-lt"/>
            </a:endParaRPr>
          </a:p>
        </p:txBody>
      </p:sp>
      <p:cxnSp>
        <p:nvCxnSpPr>
          <p:cNvPr id="20" name="直接连接符 19"/>
          <p:cNvCxnSpPr/>
          <p:nvPr/>
        </p:nvCxnSpPr>
        <p:spPr>
          <a:xfrm>
            <a:off x="2522038" y="4148814"/>
            <a:ext cx="8804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Aichitds2"/>
          <p:cNvSpPr/>
          <p:nvPr/>
        </p:nvSpPr>
        <p:spPr>
          <a:xfrm>
            <a:off x="985094" y="4449942"/>
            <a:ext cx="2837793" cy="1790143"/>
          </a:xfrm>
          <a:prstGeom prst="roundRect">
            <a:avLst>
              <a:gd name="adj" fmla="val 6226"/>
            </a:avLst>
          </a:prstGeom>
          <a:gradFill>
            <a:gsLst>
              <a:gs pos="100000">
                <a:srgbClr val="AA2E28"/>
              </a:gs>
              <a:gs pos="0">
                <a:srgbClr val="DE270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400" b="1" dirty="0">
                <a:solidFill>
                  <a:srgbClr val="FFFF00"/>
                </a:solidFill>
                <a:effectLst>
                  <a:outerShdw blurRad="50800" dist="38100" dir="2700000" algn="tl" rotWithShape="0">
                    <a:prstClr val="black">
                      <a:alpha val="4000"/>
                    </a:prstClr>
                  </a:outerShdw>
                </a:effectLst>
                <a:cs typeface="+mn-ea"/>
                <a:sym typeface="+mn-lt"/>
              </a:rPr>
              <a:t>广大青年</a:t>
            </a:r>
            <a:endParaRPr kumimoji="1" lang="zh-CN" altLang="en-US" sz="4400" b="1" dirty="0">
              <a:solidFill>
                <a:srgbClr val="FFFF00"/>
              </a:solidFill>
              <a:effectLst>
                <a:outerShdw blurRad="50800" dist="38100" dir="2700000" algn="tl" rotWithShape="0">
                  <a:prstClr val="black">
                    <a:alpha val="4000"/>
                  </a:prstClr>
                </a:outerShdw>
              </a:effectLst>
              <a:cs typeface="+mn-ea"/>
              <a:sym typeface="+mn-lt"/>
            </a:endParaRPr>
          </a:p>
        </p:txBody>
      </p:sp>
      <p:grpSp>
        <p:nvGrpSpPr>
          <p:cNvPr id="23" name="组合 22"/>
          <p:cNvGrpSpPr/>
          <p:nvPr/>
        </p:nvGrpSpPr>
        <p:grpSpPr>
          <a:xfrm>
            <a:off x="3972727" y="4490282"/>
            <a:ext cx="7370187" cy="1749803"/>
            <a:chOff x="6287103" y="2396634"/>
            <a:chExt cx="4451099" cy="3403708"/>
          </a:xfrm>
        </p:grpSpPr>
        <p:sp>
          <p:nvSpPr>
            <p:cNvPr id="24" name="矩形 23"/>
            <p:cNvSpPr/>
            <p:nvPr/>
          </p:nvSpPr>
          <p:spPr>
            <a:xfrm>
              <a:off x="6447860" y="2676896"/>
              <a:ext cx="4129580" cy="30050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dirty="0">
                  <a:cs typeface="+mn-ea"/>
                  <a:sym typeface="+mn-lt"/>
                </a:rPr>
                <a:t>要做社会主义核心价值观的坚定信仰者、积极传播者、模范践行者，向英雄学习、向前辈学习、向榜样学习，争做堪当民族复兴重任的时代新人，在实现中华民族伟大复兴的时代洪流中踔厉奋发、勇毅前进。</a:t>
              </a:r>
              <a:endParaRPr lang="zh-CN" altLang="en-US" sz="2000" dirty="0">
                <a:cs typeface="+mn-ea"/>
                <a:sym typeface="+mn-lt"/>
              </a:endParaRPr>
            </a:p>
          </p:txBody>
        </p:sp>
        <p:sp>
          <p:nvSpPr>
            <p:cNvPr id="25" name="矩形 4"/>
            <p:cNvSpPr/>
            <p:nvPr/>
          </p:nvSpPr>
          <p:spPr>
            <a:xfrm>
              <a:off x="6287107" y="2396634"/>
              <a:ext cx="4451095" cy="824529"/>
            </a:xfrm>
            <a:custGeom>
              <a:avLst/>
              <a:gdLst>
                <a:gd name="connsiteX0" fmla="*/ 0 w 4568928"/>
                <a:gd name="connsiteY0" fmla="*/ 0 h 1596612"/>
                <a:gd name="connsiteX1" fmla="*/ 4568928 w 4568928"/>
                <a:gd name="connsiteY1" fmla="*/ 0 h 1596612"/>
                <a:gd name="connsiteX2" fmla="*/ 4568928 w 4568928"/>
                <a:gd name="connsiteY2" fmla="*/ 1596612 h 1596612"/>
                <a:gd name="connsiteX3" fmla="*/ 0 w 4568928"/>
                <a:gd name="connsiteY3" fmla="*/ 1596612 h 1596612"/>
                <a:gd name="connsiteX4" fmla="*/ 0 w 4568928"/>
                <a:gd name="connsiteY4" fmla="*/ 0 h 1596612"/>
                <a:gd name="connsiteX0-1" fmla="*/ 1820 w 4570748"/>
                <a:gd name="connsiteY0-2" fmla="*/ 0 h 1596612"/>
                <a:gd name="connsiteX1-3" fmla="*/ 4570748 w 4570748"/>
                <a:gd name="connsiteY1-4" fmla="*/ 0 h 1596612"/>
                <a:gd name="connsiteX2-5" fmla="*/ 4570748 w 4570748"/>
                <a:gd name="connsiteY2-6" fmla="*/ 1596612 h 1596612"/>
                <a:gd name="connsiteX3-7" fmla="*/ 1820 w 4570748"/>
                <a:gd name="connsiteY3-8" fmla="*/ 1596612 h 1596612"/>
                <a:gd name="connsiteX4-9" fmla="*/ 0 w 4570748"/>
                <a:gd name="connsiteY4-10" fmla="*/ 809459 h 1596612"/>
                <a:gd name="connsiteX5" fmla="*/ 1820 w 4570748"/>
                <a:gd name="connsiteY5" fmla="*/ 0 h 1596612"/>
                <a:gd name="connsiteX0-11" fmla="*/ 1820 w 4572000"/>
                <a:gd name="connsiteY0-12" fmla="*/ 0 h 1596612"/>
                <a:gd name="connsiteX1-13" fmla="*/ 4570748 w 4572000"/>
                <a:gd name="connsiteY1-14" fmla="*/ 0 h 1596612"/>
                <a:gd name="connsiteX2-15" fmla="*/ 4572000 w 4572000"/>
                <a:gd name="connsiteY2-16" fmla="*/ 806499 h 1596612"/>
                <a:gd name="connsiteX3-17" fmla="*/ 4570748 w 4572000"/>
                <a:gd name="connsiteY3-18" fmla="*/ 1596612 h 1596612"/>
                <a:gd name="connsiteX4-19" fmla="*/ 1820 w 4572000"/>
                <a:gd name="connsiteY4-20" fmla="*/ 1596612 h 1596612"/>
                <a:gd name="connsiteX5-21" fmla="*/ 0 w 4572000"/>
                <a:gd name="connsiteY5-22" fmla="*/ 809459 h 1596612"/>
                <a:gd name="connsiteX6" fmla="*/ 1820 w 4572000"/>
                <a:gd name="connsiteY6" fmla="*/ 0 h 1596612"/>
                <a:gd name="connsiteX0-23" fmla="*/ 4570748 w 4662188"/>
                <a:gd name="connsiteY0-24" fmla="*/ 1596612 h 1688052"/>
                <a:gd name="connsiteX1-25" fmla="*/ 1820 w 4662188"/>
                <a:gd name="connsiteY1-26" fmla="*/ 1596612 h 1688052"/>
                <a:gd name="connsiteX2-27" fmla="*/ 0 w 4662188"/>
                <a:gd name="connsiteY2-28" fmla="*/ 809459 h 1688052"/>
                <a:gd name="connsiteX3-29" fmla="*/ 1820 w 4662188"/>
                <a:gd name="connsiteY3-30" fmla="*/ 0 h 1688052"/>
                <a:gd name="connsiteX4-31" fmla="*/ 4570748 w 4662188"/>
                <a:gd name="connsiteY4-32" fmla="*/ 0 h 1688052"/>
                <a:gd name="connsiteX5-33" fmla="*/ 4572000 w 4662188"/>
                <a:gd name="connsiteY5-34" fmla="*/ 806499 h 1688052"/>
                <a:gd name="connsiteX6-35" fmla="*/ 4662188 w 4662188"/>
                <a:gd name="connsiteY6-36" fmla="*/ 1688052 h 1688052"/>
                <a:gd name="connsiteX0-37" fmla="*/ 4570748 w 4572000"/>
                <a:gd name="connsiteY0-38" fmla="*/ 1596612 h 1596612"/>
                <a:gd name="connsiteX1-39" fmla="*/ 1820 w 4572000"/>
                <a:gd name="connsiteY1-40" fmla="*/ 1596612 h 1596612"/>
                <a:gd name="connsiteX2-41" fmla="*/ 0 w 4572000"/>
                <a:gd name="connsiteY2-42" fmla="*/ 809459 h 1596612"/>
                <a:gd name="connsiteX3-43" fmla="*/ 1820 w 4572000"/>
                <a:gd name="connsiteY3-44" fmla="*/ 0 h 1596612"/>
                <a:gd name="connsiteX4-45" fmla="*/ 4570748 w 4572000"/>
                <a:gd name="connsiteY4-46" fmla="*/ 0 h 1596612"/>
                <a:gd name="connsiteX5-47" fmla="*/ 4572000 w 4572000"/>
                <a:gd name="connsiteY5-48" fmla="*/ 806499 h 1596612"/>
                <a:gd name="connsiteX0-49" fmla="*/ 1820 w 4572000"/>
                <a:gd name="connsiteY0-50" fmla="*/ 1596612 h 1596612"/>
                <a:gd name="connsiteX1-51" fmla="*/ 0 w 4572000"/>
                <a:gd name="connsiteY1-52" fmla="*/ 809459 h 1596612"/>
                <a:gd name="connsiteX2-53" fmla="*/ 1820 w 4572000"/>
                <a:gd name="connsiteY2-54" fmla="*/ 0 h 1596612"/>
                <a:gd name="connsiteX3-55" fmla="*/ 4570748 w 4572000"/>
                <a:gd name="connsiteY3-56" fmla="*/ 0 h 1596612"/>
                <a:gd name="connsiteX4-57" fmla="*/ 4572000 w 4572000"/>
                <a:gd name="connsiteY4-58" fmla="*/ 806499 h 1596612"/>
                <a:gd name="connsiteX0-59" fmla="*/ 0 w 4572000"/>
                <a:gd name="connsiteY0-60" fmla="*/ 809459 h 809459"/>
                <a:gd name="connsiteX1-61" fmla="*/ 1820 w 4572000"/>
                <a:gd name="connsiteY1-62" fmla="*/ 0 h 809459"/>
                <a:gd name="connsiteX2-63" fmla="*/ 4570748 w 4572000"/>
                <a:gd name="connsiteY2-64" fmla="*/ 0 h 809459"/>
                <a:gd name="connsiteX3-65" fmla="*/ 4572000 w 4572000"/>
                <a:gd name="connsiteY3-66" fmla="*/ 806499 h 809459"/>
              </a:gdLst>
              <a:ahLst/>
              <a:cxnLst>
                <a:cxn ang="0">
                  <a:pos x="connsiteX0-1" y="connsiteY0-2"/>
                </a:cxn>
                <a:cxn ang="0">
                  <a:pos x="connsiteX1-3" y="connsiteY1-4"/>
                </a:cxn>
                <a:cxn ang="0">
                  <a:pos x="connsiteX2-5" y="connsiteY2-6"/>
                </a:cxn>
                <a:cxn ang="0">
                  <a:pos x="connsiteX3-7" y="connsiteY3-8"/>
                </a:cxn>
              </a:cxnLst>
              <a:rect l="l" t="t" r="r" b="b"/>
              <a:pathLst>
                <a:path w="4572000" h="809459">
                  <a:moveTo>
                    <a:pt x="0" y="809459"/>
                  </a:moveTo>
                  <a:cubicBezTo>
                    <a:pt x="607" y="539639"/>
                    <a:pt x="1213" y="269820"/>
                    <a:pt x="1820" y="0"/>
                  </a:cubicBezTo>
                  <a:lnTo>
                    <a:pt x="4570748" y="0"/>
                  </a:lnTo>
                  <a:cubicBezTo>
                    <a:pt x="4571165" y="268833"/>
                    <a:pt x="4571583" y="537666"/>
                    <a:pt x="4572000" y="806499"/>
                  </a:cubicBezTo>
                </a:path>
              </a:pathLst>
            </a:custGeom>
            <a:noFill/>
            <a:ln w="635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sp>
          <p:nvSpPr>
            <p:cNvPr id="26" name="矩形 4"/>
            <p:cNvSpPr/>
            <p:nvPr/>
          </p:nvSpPr>
          <p:spPr>
            <a:xfrm rot="10800000">
              <a:off x="6287103" y="4922108"/>
              <a:ext cx="4451095" cy="878234"/>
            </a:xfrm>
            <a:custGeom>
              <a:avLst/>
              <a:gdLst>
                <a:gd name="connsiteX0" fmla="*/ 0 w 4568928"/>
                <a:gd name="connsiteY0" fmla="*/ 0 h 1596612"/>
                <a:gd name="connsiteX1" fmla="*/ 4568928 w 4568928"/>
                <a:gd name="connsiteY1" fmla="*/ 0 h 1596612"/>
                <a:gd name="connsiteX2" fmla="*/ 4568928 w 4568928"/>
                <a:gd name="connsiteY2" fmla="*/ 1596612 h 1596612"/>
                <a:gd name="connsiteX3" fmla="*/ 0 w 4568928"/>
                <a:gd name="connsiteY3" fmla="*/ 1596612 h 1596612"/>
                <a:gd name="connsiteX4" fmla="*/ 0 w 4568928"/>
                <a:gd name="connsiteY4" fmla="*/ 0 h 1596612"/>
                <a:gd name="connsiteX0-1" fmla="*/ 1820 w 4570748"/>
                <a:gd name="connsiteY0-2" fmla="*/ 0 h 1596612"/>
                <a:gd name="connsiteX1-3" fmla="*/ 4570748 w 4570748"/>
                <a:gd name="connsiteY1-4" fmla="*/ 0 h 1596612"/>
                <a:gd name="connsiteX2-5" fmla="*/ 4570748 w 4570748"/>
                <a:gd name="connsiteY2-6" fmla="*/ 1596612 h 1596612"/>
                <a:gd name="connsiteX3-7" fmla="*/ 1820 w 4570748"/>
                <a:gd name="connsiteY3-8" fmla="*/ 1596612 h 1596612"/>
                <a:gd name="connsiteX4-9" fmla="*/ 0 w 4570748"/>
                <a:gd name="connsiteY4-10" fmla="*/ 809459 h 1596612"/>
                <a:gd name="connsiteX5" fmla="*/ 1820 w 4570748"/>
                <a:gd name="connsiteY5" fmla="*/ 0 h 1596612"/>
                <a:gd name="connsiteX0-11" fmla="*/ 1820 w 4572000"/>
                <a:gd name="connsiteY0-12" fmla="*/ 0 h 1596612"/>
                <a:gd name="connsiteX1-13" fmla="*/ 4570748 w 4572000"/>
                <a:gd name="connsiteY1-14" fmla="*/ 0 h 1596612"/>
                <a:gd name="connsiteX2-15" fmla="*/ 4572000 w 4572000"/>
                <a:gd name="connsiteY2-16" fmla="*/ 806499 h 1596612"/>
                <a:gd name="connsiteX3-17" fmla="*/ 4570748 w 4572000"/>
                <a:gd name="connsiteY3-18" fmla="*/ 1596612 h 1596612"/>
                <a:gd name="connsiteX4-19" fmla="*/ 1820 w 4572000"/>
                <a:gd name="connsiteY4-20" fmla="*/ 1596612 h 1596612"/>
                <a:gd name="connsiteX5-21" fmla="*/ 0 w 4572000"/>
                <a:gd name="connsiteY5-22" fmla="*/ 809459 h 1596612"/>
                <a:gd name="connsiteX6" fmla="*/ 1820 w 4572000"/>
                <a:gd name="connsiteY6" fmla="*/ 0 h 1596612"/>
                <a:gd name="connsiteX0-23" fmla="*/ 4570748 w 4662188"/>
                <a:gd name="connsiteY0-24" fmla="*/ 1596612 h 1688052"/>
                <a:gd name="connsiteX1-25" fmla="*/ 1820 w 4662188"/>
                <a:gd name="connsiteY1-26" fmla="*/ 1596612 h 1688052"/>
                <a:gd name="connsiteX2-27" fmla="*/ 0 w 4662188"/>
                <a:gd name="connsiteY2-28" fmla="*/ 809459 h 1688052"/>
                <a:gd name="connsiteX3-29" fmla="*/ 1820 w 4662188"/>
                <a:gd name="connsiteY3-30" fmla="*/ 0 h 1688052"/>
                <a:gd name="connsiteX4-31" fmla="*/ 4570748 w 4662188"/>
                <a:gd name="connsiteY4-32" fmla="*/ 0 h 1688052"/>
                <a:gd name="connsiteX5-33" fmla="*/ 4572000 w 4662188"/>
                <a:gd name="connsiteY5-34" fmla="*/ 806499 h 1688052"/>
                <a:gd name="connsiteX6-35" fmla="*/ 4662188 w 4662188"/>
                <a:gd name="connsiteY6-36" fmla="*/ 1688052 h 1688052"/>
                <a:gd name="connsiteX0-37" fmla="*/ 4570748 w 4572000"/>
                <a:gd name="connsiteY0-38" fmla="*/ 1596612 h 1596612"/>
                <a:gd name="connsiteX1-39" fmla="*/ 1820 w 4572000"/>
                <a:gd name="connsiteY1-40" fmla="*/ 1596612 h 1596612"/>
                <a:gd name="connsiteX2-41" fmla="*/ 0 w 4572000"/>
                <a:gd name="connsiteY2-42" fmla="*/ 809459 h 1596612"/>
                <a:gd name="connsiteX3-43" fmla="*/ 1820 w 4572000"/>
                <a:gd name="connsiteY3-44" fmla="*/ 0 h 1596612"/>
                <a:gd name="connsiteX4-45" fmla="*/ 4570748 w 4572000"/>
                <a:gd name="connsiteY4-46" fmla="*/ 0 h 1596612"/>
                <a:gd name="connsiteX5-47" fmla="*/ 4572000 w 4572000"/>
                <a:gd name="connsiteY5-48" fmla="*/ 806499 h 1596612"/>
                <a:gd name="connsiteX0-49" fmla="*/ 1820 w 4572000"/>
                <a:gd name="connsiteY0-50" fmla="*/ 1596612 h 1596612"/>
                <a:gd name="connsiteX1-51" fmla="*/ 0 w 4572000"/>
                <a:gd name="connsiteY1-52" fmla="*/ 809459 h 1596612"/>
                <a:gd name="connsiteX2-53" fmla="*/ 1820 w 4572000"/>
                <a:gd name="connsiteY2-54" fmla="*/ 0 h 1596612"/>
                <a:gd name="connsiteX3-55" fmla="*/ 4570748 w 4572000"/>
                <a:gd name="connsiteY3-56" fmla="*/ 0 h 1596612"/>
                <a:gd name="connsiteX4-57" fmla="*/ 4572000 w 4572000"/>
                <a:gd name="connsiteY4-58" fmla="*/ 806499 h 1596612"/>
                <a:gd name="connsiteX0-59" fmla="*/ 0 w 4572000"/>
                <a:gd name="connsiteY0-60" fmla="*/ 809459 h 809459"/>
                <a:gd name="connsiteX1-61" fmla="*/ 1820 w 4572000"/>
                <a:gd name="connsiteY1-62" fmla="*/ 0 h 809459"/>
                <a:gd name="connsiteX2-63" fmla="*/ 4570748 w 4572000"/>
                <a:gd name="connsiteY2-64" fmla="*/ 0 h 809459"/>
                <a:gd name="connsiteX3-65" fmla="*/ 4572000 w 4572000"/>
                <a:gd name="connsiteY3-66" fmla="*/ 806499 h 809459"/>
              </a:gdLst>
              <a:ahLst/>
              <a:cxnLst>
                <a:cxn ang="0">
                  <a:pos x="connsiteX0-1" y="connsiteY0-2"/>
                </a:cxn>
                <a:cxn ang="0">
                  <a:pos x="connsiteX1-3" y="connsiteY1-4"/>
                </a:cxn>
                <a:cxn ang="0">
                  <a:pos x="connsiteX2-5" y="connsiteY2-6"/>
                </a:cxn>
                <a:cxn ang="0">
                  <a:pos x="connsiteX3-7" y="connsiteY3-8"/>
                </a:cxn>
              </a:cxnLst>
              <a:rect l="l" t="t" r="r" b="b"/>
              <a:pathLst>
                <a:path w="4572000" h="809459">
                  <a:moveTo>
                    <a:pt x="0" y="809459"/>
                  </a:moveTo>
                  <a:cubicBezTo>
                    <a:pt x="607" y="539639"/>
                    <a:pt x="1213" y="269820"/>
                    <a:pt x="1820" y="0"/>
                  </a:cubicBezTo>
                  <a:lnTo>
                    <a:pt x="4570748" y="0"/>
                  </a:lnTo>
                  <a:cubicBezTo>
                    <a:pt x="4571165" y="268833"/>
                    <a:pt x="4571583" y="537666"/>
                    <a:pt x="4572000" y="806499"/>
                  </a:cubicBezTo>
                </a:path>
              </a:pathLst>
            </a:custGeom>
            <a:noFill/>
            <a:ln w="635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grpSp>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3368" y="1459657"/>
            <a:ext cx="2267362" cy="139325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strVal val="#ppt_h"/>
                                          </p:val>
                                        </p:tav>
                                        <p:tav tm="100000">
                                          <p:val>
                                            <p:strVal val="#ppt_h"/>
                                          </p:val>
                                        </p:tav>
                                      </p:tavLst>
                                    </p:anim>
                                  </p:childTnLst>
                                </p:cTn>
                              </p:par>
                              <p:par>
                                <p:cTn id="9" presetID="49" presetClass="entr" presetSubtype="0" decel="100000"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 calcmode="lin" valueType="num">
                                      <p:cBhvr>
                                        <p:cTn id="13" dur="500" fill="hold"/>
                                        <p:tgtEl>
                                          <p:spTgt spid="11"/>
                                        </p:tgtEl>
                                        <p:attrNameLst>
                                          <p:attrName>style.rotation</p:attrName>
                                        </p:attrNameLst>
                                      </p:cBhvr>
                                      <p:tavLst>
                                        <p:tav tm="0">
                                          <p:val>
                                            <p:fltVal val="360"/>
                                          </p:val>
                                        </p:tav>
                                        <p:tav tm="100000">
                                          <p:val>
                                            <p:fltVal val="0"/>
                                          </p:val>
                                        </p:tav>
                                      </p:tavLst>
                                    </p:anim>
                                    <p:animEffect transition="in" filter="fade">
                                      <p:cBhvr>
                                        <p:cTn id="14" dur="500"/>
                                        <p:tgtEl>
                                          <p:spTgt spid="11"/>
                                        </p:tgtEl>
                                      </p:cBhvr>
                                    </p:animEffect>
                                  </p:childTnLst>
                                </p:cTn>
                              </p:par>
                              <p:par>
                                <p:cTn id="15" presetID="49" presetClass="entr" presetSubtype="0" decel="10000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1000"/>
                                        <p:tgtEl>
                                          <p:spTgt spid="1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1000"/>
                                        <p:tgtEl>
                                          <p:spTgt spid="17"/>
                                        </p:tgtEl>
                                      </p:cBhvr>
                                    </p:animEffect>
                                  </p:childTnLst>
                                </p:cTn>
                              </p:par>
                            </p:childTnLst>
                          </p:cTn>
                        </p:par>
                        <p:par>
                          <p:cTn id="33" fill="hold">
                            <p:stCondLst>
                              <p:cond delay="1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8"/>
                                        </p:tgtEl>
                                        <p:attrNameLst>
                                          <p:attrName>ppt_y</p:attrName>
                                        </p:attrNameLst>
                                      </p:cBhvr>
                                      <p:tavLst>
                                        <p:tav tm="0">
                                          <p:val>
                                            <p:strVal val="#ppt_y"/>
                                          </p:val>
                                        </p:tav>
                                        <p:tav tm="100000">
                                          <p:val>
                                            <p:strVal val="#ppt_y"/>
                                          </p:val>
                                        </p:tav>
                                      </p:tavLst>
                                    </p:anim>
                                    <p:anim calcmode="lin" valueType="num">
                                      <p:cBhvr>
                                        <p:cTn id="3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8"/>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750"/>
                                        <p:tgtEl>
                                          <p:spTgt spid="19"/>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6" grpId="0" animBg="1"/>
      <p:bldP spid="17" grpId="0" animBg="1"/>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flipH="1">
            <a:off x="1420275" y="3857625"/>
            <a:ext cx="10771725" cy="3000375"/>
          </a:xfrm>
          <a:prstGeom prst="rtTriangle">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mn-ea"/>
              <a:sym typeface="+mn-lt"/>
            </a:endParaRPr>
          </a:p>
        </p:txBody>
      </p:sp>
      <p:pic>
        <p:nvPicPr>
          <p:cNvPr id="4" name="imgShow"/>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337457">
            <a:off x="6627971" y="2819975"/>
            <a:ext cx="4901309" cy="326753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组合 4"/>
          <p:cNvGrpSpPr/>
          <p:nvPr/>
        </p:nvGrpSpPr>
        <p:grpSpPr>
          <a:xfrm rot="329209">
            <a:off x="6679980" y="2865571"/>
            <a:ext cx="4818583" cy="3196309"/>
            <a:chOff x="9091749" y="1774364"/>
            <a:chExt cx="2326535" cy="1994740"/>
          </a:xfrm>
        </p:grpSpPr>
        <p:sp>
          <p:nvSpPr>
            <p:cNvPr id="6" name="矩形 5"/>
            <p:cNvSpPr/>
            <p:nvPr/>
          </p:nvSpPr>
          <p:spPr>
            <a:xfrm>
              <a:off x="9091749" y="1774364"/>
              <a:ext cx="2326535" cy="1994740"/>
            </a:xfrm>
            <a:prstGeom prst="rect">
              <a:avLst/>
            </a:prstGeom>
            <a:solidFill>
              <a:srgbClr val="76717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7" name="直接连接符 6"/>
            <p:cNvCxnSpPr/>
            <p:nvPr/>
          </p:nvCxnSpPr>
          <p:spPr>
            <a:xfrm flipV="1">
              <a:off x="9118377" y="1805097"/>
              <a:ext cx="2232742" cy="1896848"/>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118377" y="1805098"/>
              <a:ext cx="2199081" cy="186657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9878955" y="2694948"/>
              <a:ext cx="1165593" cy="201680"/>
            </a:xfrm>
            <a:prstGeom prst="rect">
              <a:avLst/>
            </a:prstGeom>
          </p:spPr>
          <p:txBody>
            <a:bodyPr wrap="square">
              <a:spAutoFit/>
            </a:bodyPr>
            <a:lstStyle/>
            <a:p>
              <a:r>
                <a:rPr lang="zh-CN" altLang="en-US" sz="1500" dirty="0">
                  <a:solidFill>
                    <a:schemeClr val="bg1"/>
                  </a:solidFill>
                  <a:cs typeface="+mn-ea"/>
                  <a:sym typeface="+mn-lt"/>
                </a:rPr>
                <a:t>此次有相关图片</a:t>
              </a:r>
              <a:endParaRPr lang="zh-CN" altLang="en-US" sz="1500" dirty="0">
                <a:solidFill>
                  <a:schemeClr val="bg1"/>
                </a:solidFill>
                <a:cs typeface="+mn-ea"/>
                <a:sym typeface="+mn-lt"/>
              </a:endParaRPr>
            </a:p>
          </p:txBody>
        </p:sp>
      </p:grpSp>
      <p:sp>
        <p:nvSpPr>
          <p:cNvPr id="14" name="Aichitds2"/>
          <p:cNvSpPr/>
          <p:nvPr/>
        </p:nvSpPr>
        <p:spPr>
          <a:xfrm>
            <a:off x="1336792" y="1357624"/>
            <a:ext cx="2837793" cy="888317"/>
          </a:xfrm>
          <a:prstGeom prst="roundRect">
            <a:avLst>
              <a:gd name="adj" fmla="val 6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kumimoji="1" lang="zh-CN" altLang="en-US" sz="3300" b="1" dirty="0">
                <a:solidFill>
                  <a:schemeClr val="bg1"/>
                </a:solidFill>
                <a:effectLst>
                  <a:outerShdw blurRad="50800" dist="38100" dir="2700000" algn="tl" rotWithShape="0">
                    <a:prstClr val="black">
                      <a:alpha val="4000"/>
                    </a:prstClr>
                  </a:outerShdw>
                </a:effectLst>
                <a:cs typeface="+mn-ea"/>
                <a:sym typeface="+mn-lt"/>
              </a:rPr>
              <a:t>中国人民大学</a:t>
            </a:r>
            <a:endParaRPr kumimoji="1" lang="zh-CN" altLang="en-US" sz="3300" b="1" dirty="0">
              <a:solidFill>
                <a:schemeClr val="bg1"/>
              </a:solidFill>
              <a:effectLst>
                <a:outerShdw blurRad="50800" dist="38100" dir="2700000" algn="tl" rotWithShape="0">
                  <a:prstClr val="black">
                    <a:alpha val="4000"/>
                  </a:prstClr>
                </a:outerShdw>
              </a:effectLst>
              <a:cs typeface="+mn-ea"/>
              <a:sym typeface="+mn-lt"/>
            </a:endParaRPr>
          </a:p>
        </p:txBody>
      </p:sp>
      <p:cxnSp>
        <p:nvCxnSpPr>
          <p:cNvPr id="19" name="直接连接符 18"/>
          <p:cNvCxnSpPr/>
          <p:nvPr/>
        </p:nvCxnSpPr>
        <p:spPr>
          <a:xfrm>
            <a:off x="5352587" y="2208345"/>
            <a:ext cx="5747044"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52587" y="2113097"/>
            <a:ext cx="5747044" cy="0"/>
          </a:xfrm>
          <a:prstGeom prst="line">
            <a:avLst/>
          </a:prstGeom>
          <a:ln w="12700">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275084" y="1531061"/>
            <a:ext cx="6023839" cy="477054"/>
          </a:xfrm>
          <a:prstGeom prst="rect">
            <a:avLst/>
          </a:prstGeom>
        </p:spPr>
        <p:txBody>
          <a:bodyPr wrap="square">
            <a:spAutoFit/>
          </a:bodyPr>
          <a:lstStyle/>
          <a:p>
            <a:pPr lvl="0">
              <a:defRPr/>
            </a:pPr>
            <a:r>
              <a:rPr lang="zh-CN" altLang="en-US" sz="2500" dirty="0">
                <a:cs typeface="+mn-ea"/>
                <a:sym typeface="+mn-lt"/>
              </a:rPr>
              <a:t>中国共产党创办的第一所新型正规大学</a:t>
            </a:r>
            <a:endParaRPr kumimoji="0" lang="zh-CN" altLang="en-US" sz="2500" b="0" i="0" u="none" strike="noStrike" kern="1200" cap="none" spc="0" normalizeH="0" baseline="0" noProof="0" dirty="0">
              <a:ln>
                <a:noFill/>
              </a:ln>
              <a:effectLst/>
              <a:uLnTx/>
              <a:uFillTx/>
              <a:cs typeface="+mn-ea"/>
              <a:sym typeface="+mn-lt"/>
            </a:endParaRPr>
          </a:p>
        </p:txBody>
      </p:sp>
      <p:sp>
        <p:nvSpPr>
          <p:cNvPr id="22" name="027816"/>
          <p:cNvSpPr/>
          <p:nvPr/>
        </p:nvSpPr>
        <p:spPr bwMode="auto">
          <a:xfrm>
            <a:off x="4340787" y="1400346"/>
            <a:ext cx="845598" cy="845595"/>
          </a:xfrm>
          <a:prstGeom prst="roundRect">
            <a:avLst>
              <a:gd name="adj" fmla="val 7214"/>
            </a:avLst>
          </a:prstGeom>
          <a:solidFill>
            <a:schemeClr val="accent2"/>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defTabSz="913765"/>
            <a:r>
              <a:rPr lang="zh-CN" altLang="en-US" sz="4800" dirty="0">
                <a:solidFill>
                  <a:srgbClr val="FFFFFF"/>
                </a:solidFill>
                <a:cs typeface="+mn-ea"/>
                <a:sym typeface="+mn-lt"/>
              </a:rPr>
              <a:t>是</a:t>
            </a:r>
            <a:endParaRPr lang="zh-CN" altLang="en-US" sz="4800" dirty="0">
              <a:solidFill>
                <a:srgbClr val="FFFFFF"/>
              </a:solidFill>
              <a:cs typeface="+mn-ea"/>
              <a:sym typeface="+mn-lt"/>
            </a:endParaRPr>
          </a:p>
        </p:txBody>
      </p:sp>
      <p:sp>
        <p:nvSpPr>
          <p:cNvPr id="23" name="TextBox 27"/>
          <p:cNvSpPr txBox="1"/>
          <p:nvPr/>
        </p:nvSpPr>
        <p:spPr>
          <a:xfrm>
            <a:off x="1239547" y="2827862"/>
            <a:ext cx="4725704" cy="1984336"/>
          </a:xfrm>
          <a:prstGeom prst="rect">
            <a:avLst/>
          </a:prstGeom>
          <a:noFill/>
        </p:spPr>
        <p:txBody>
          <a:bodyPr lIns="120948" tIns="60475" rIns="120948" bIns="60475" anchor="ctr"/>
          <a:lstStyle/>
          <a:p>
            <a:pPr lvl="0" algn="just">
              <a:lnSpc>
                <a:spcPct val="120000"/>
              </a:lnSpc>
              <a:defRPr/>
            </a:pPr>
            <a:r>
              <a:rPr lang="zh-CN" altLang="en-US" sz="2000" dirty="0">
                <a:cs typeface="+mn-ea"/>
                <a:sym typeface="+mn-lt"/>
              </a:rPr>
              <a:t>前身是</a:t>
            </a:r>
            <a:r>
              <a:rPr lang="en-US" altLang="zh-CN" sz="2000" dirty="0">
                <a:cs typeface="+mn-ea"/>
                <a:sym typeface="+mn-lt"/>
              </a:rPr>
              <a:t>1937</a:t>
            </a:r>
            <a:r>
              <a:rPr lang="zh-CN" altLang="en-US" sz="2000" dirty="0">
                <a:cs typeface="+mn-ea"/>
                <a:sym typeface="+mn-lt"/>
              </a:rPr>
              <a:t>年诞生于抗日战争烽火中的陕北公学，以及后来的华北联合大学和北方大学、华北大学，在长期的办学实践中，注重人文社会科学高等教育和马克思主义教学与研究，被誉为“我国人文社会科学高等教育领域的一面旗帜”。</a:t>
            </a:r>
            <a:endParaRPr kumimoji="0" lang="zh-CN" altLang="en-US" sz="2000" i="0" u="none" strike="noStrike" kern="1200" cap="none" spc="0" normalizeH="0" baseline="0" noProof="0" dirty="0">
              <a:ln>
                <a:noFill/>
              </a:ln>
              <a:effectLst/>
              <a:uLnTx/>
              <a:uFillTx/>
              <a:cs typeface="+mn-ea"/>
              <a:sym typeface="+mn-lt"/>
            </a:endParaRPr>
          </a:p>
        </p:txBody>
      </p:sp>
      <p:pic>
        <p:nvPicPr>
          <p:cNvPr id="3" name="图片 2" descr="陕北公学"/>
          <p:cNvPicPr>
            <a:picLocks noChangeAspect="1"/>
          </p:cNvPicPr>
          <p:nvPr/>
        </p:nvPicPr>
        <p:blipFill>
          <a:blip r:embed="rId2"/>
          <a:srcRect l="-410" t="-3303" r="410" b="-18605"/>
          <a:stretch>
            <a:fillRect/>
          </a:stretch>
        </p:blipFill>
        <p:spPr>
          <a:xfrm rot="360000">
            <a:off x="6602730" y="2835910"/>
            <a:ext cx="4951730" cy="377380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par>
                                <p:cTn id="21" presetID="2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right)">
                                      <p:cBhvr>
                                        <p:cTn id="23" dur="500"/>
                                        <p:tgtEl>
                                          <p:spTgt spid="20"/>
                                        </p:tgtEl>
                                      </p:cBhvr>
                                    </p:animEffect>
                                  </p:childTnLst>
                                </p:cTn>
                              </p:par>
                            </p:childTnLst>
                          </p:cTn>
                        </p:par>
                        <p:par>
                          <p:cTn id="24" fill="hold">
                            <p:stCondLst>
                              <p:cond delay="500"/>
                            </p:stCondLst>
                            <p:childTnLst>
                              <p:par>
                                <p:cTn id="25" presetID="23" presetClass="entr" presetSubtype="272" fill="hold" grpId="0" nodeType="afterEffect">
                                  <p:stCondLst>
                                    <p:cond delay="0"/>
                                  </p:stCondLst>
                                  <p:iterate type="lt">
                                    <p:tmPct val="10000"/>
                                  </p:iterate>
                                  <p:childTnLst>
                                    <p:set>
                                      <p:cBhvr>
                                        <p:cTn id="26" dur="1" fill="hold">
                                          <p:stCondLst>
                                            <p:cond delay="0"/>
                                          </p:stCondLst>
                                        </p:cTn>
                                        <p:tgtEl>
                                          <p:spTgt spid="21"/>
                                        </p:tgtEl>
                                        <p:attrNameLst>
                                          <p:attrName>style.visibility</p:attrName>
                                        </p:attrNameLst>
                                      </p:cBhvr>
                                      <p:to>
                                        <p:strVal val="visible"/>
                                      </p:to>
                                    </p:set>
                                    <p:anim calcmode="lin" valueType="num">
                                      <p:cBhvr>
                                        <p:cTn id="27" dur="300" fill="hold"/>
                                        <p:tgtEl>
                                          <p:spTgt spid="21"/>
                                        </p:tgtEl>
                                        <p:attrNameLst>
                                          <p:attrName>ppt_w</p:attrName>
                                        </p:attrNameLst>
                                      </p:cBhvr>
                                      <p:tavLst>
                                        <p:tav tm="0">
                                          <p:val>
                                            <p:strVal val="2/3*#ppt_w"/>
                                          </p:val>
                                        </p:tav>
                                        <p:tav tm="100000">
                                          <p:val>
                                            <p:strVal val="#ppt_w"/>
                                          </p:val>
                                        </p:tav>
                                      </p:tavLst>
                                    </p:anim>
                                    <p:anim calcmode="lin" valueType="num">
                                      <p:cBhvr>
                                        <p:cTn id="28" dur="300" fill="hold"/>
                                        <p:tgtEl>
                                          <p:spTgt spid="21"/>
                                        </p:tgtEl>
                                        <p:attrNameLst>
                                          <p:attrName>ppt_h</p:attrName>
                                        </p:attrNameLst>
                                      </p:cBhvr>
                                      <p:tavLst>
                                        <p:tav tm="0">
                                          <p:val>
                                            <p:strVal val="2/3*#ppt_h"/>
                                          </p:val>
                                        </p:tav>
                                        <p:tav tm="100000">
                                          <p:val>
                                            <p:strVal val="#ppt_h"/>
                                          </p:val>
                                        </p:tav>
                                      </p:tavLst>
                                    </p:anim>
                                  </p:childTnLst>
                                </p:cTn>
                              </p:par>
                            </p:childTnLst>
                          </p:cTn>
                        </p:par>
                        <p:par>
                          <p:cTn id="29" fill="hold">
                            <p:stCondLst>
                              <p:cond delay="1279"/>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6260950" y="1119317"/>
          <a:ext cx="8450263" cy="619125"/>
        </p:xfrm>
        <a:graphic>
          <a:graphicData uri="http://schemas.openxmlformats.org/presentationml/2006/ole">
            <mc:AlternateContent xmlns:mc="http://schemas.openxmlformats.org/markup-compatibility/2006">
              <mc:Choice xmlns:v="urn:schemas-microsoft-com:vml" Requires="v">
                <p:oleObj spid="_x0000_s2068" name="CorelDRAW" r:id="rId1" imgW="15252700" imgH="1130300" progId="CorelDraw.Graphic.16">
                  <p:embed/>
                </p:oleObj>
              </mc:Choice>
              <mc:Fallback>
                <p:oleObj name="CorelDRAW" r:id="rId1" imgW="15252700" imgH="1130300" progId="CorelDraw.Graphic.16">
                  <p:embed/>
                  <p:pic>
                    <p:nvPicPr>
                      <p:cNvPr id="0" name="对象 2"/>
                      <p:cNvPicPr/>
                      <p:nvPr/>
                    </p:nvPicPr>
                    <p:blipFill>
                      <a:blip r:embed="rId2"/>
                      <a:stretch>
                        <a:fillRect/>
                      </a:stretch>
                    </p:blipFill>
                    <p:spPr>
                      <a:xfrm>
                        <a:off x="-6260950" y="1119317"/>
                        <a:ext cx="8450263" cy="619125"/>
                      </a:xfrm>
                      <a:prstGeom prst="rect">
                        <a:avLst/>
                      </a:prstGeom>
                    </p:spPr>
                  </p:pic>
                </p:oleObj>
              </mc:Fallback>
            </mc:AlternateContent>
          </a:graphicData>
        </a:graphic>
      </p:graphicFrame>
      <p:sp>
        <p:nvSpPr>
          <p:cNvPr id="3" name="矩形 2"/>
          <p:cNvSpPr/>
          <p:nvPr/>
        </p:nvSpPr>
        <p:spPr>
          <a:xfrm>
            <a:off x="2189313" y="1146012"/>
            <a:ext cx="5514934" cy="544217"/>
          </a:xfrm>
          <a:prstGeom prst="rect">
            <a:avLst/>
          </a:prstGeom>
          <a:noFill/>
          <a:ln w="25400" cap="flat" cmpd="sng" algn="ctr">
            <a:noFill/>
            <a:prstDash val="solid"/>
          </a:ln>
          <a:effectLst/>
        </p:spPr>
        <p:txBody>
          <a:bodyPr rtlCol="0" anchor="ctr"/>
          <a:lstStyle/>
          <a:p>
            <a:pPr>
              <a:buSzPct val="80000"/>
              <a:tabLst>
                <a:tab pos="2785745" algn="l"/>
              </a:tabLst>
            </a:pPr>
            <a:r>
              <a:rPr lang="zh-CN" altLang="en-US" sz="3500" kern="0" dirty="0">
                <a:blipFill>
                  <a:blip r:embed="rId3"/>
                  <a:stretch>
                    <a:fillRect/>
                  </a:stretch>
                </a:blipFill>
                <a:cs typeface="+mn-ea"/>
                <a:sym typeface="+mn-lt"/>
              </a:rPr>
              <a:t>立德楼</a:t>
            </a:r>
            <a:endParaRPr lang="zh-CN" altLang="en-US" sz="3500" kern="0" dirty="0">
              <a:blipFill>
                <a:blip r:embed="rId3"/>
                <a:stretch>
                  <a:fillRect/>
                </a:stretch>
              </a:blipFill>
              <a:cs typeface="+mn-ea"/>
              <a:sym typeface="+mn-lt"/>
            </a:endParaRPr>
          </a:p>
        </p:txBody>
      </p:sp>
      <p:sp>
        <p:nvSpPr>
          <p:cNvPr id="4" name="Freeform 11"/>
          <p:cNvSpPr/>
          <p:nvPr/>
        </p:nvSpPr>
        <p:spPr bwMode="auto">
          <a:xfrm>
            <a:off x="1127757" y="1869690"/>
            <a:ext cx="80931" cy="57370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ysClr val="windowText" lastClr="000000">
              <a:lumMod val="85000"/>
              <a:lumOff val="15000"/>
            </a:sys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5" name="Freeform 12"/>
          <p:cNvSpPr/>
          <p:nvPr/>
        </p:nvSpPr>
        <p:spPr bwMode="auto">
          <a:xfrm>
            <a:off x="1127756" y="1933984"/>
            <a:ext cx="2433025" cy="49567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lumMod val="25000"/>
            </a:scheme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6" name="TextBox 8"/>
          <p:cNvSpPr txBox="1"/>
          <p:nvPr/>
        </p:nvSpPr>
        <p:spPr>
          <a:xfrm>
            <a:off x="1217354" y="1976908"/>
            <a:ext cx="2252900" cy="407786"/>
          </a:xfrm>
          <a:prstGeom prst="rect">
            <a:avLst/>
          </a:prstGeom>
          <a:noFill/>
        </p:spPr>
        <p:txBody>
          <a:bodyPr wrap="square" lIns="68562" tIns="34281" rIns="68562" bIns="34281" rtlCol="0" anchor="ctr">
            <a:spAutoFit/>
          </a:bodyPr>
          <a:lstStyle/>
          <a:p>
            <a:pPr algn="ctr">
              <a:defRPr/>
            </a:pPr>
            <a:r>
              <a:rPr lang="zh-CN" altLang="en-US" sz="2200" dirty="0">
                <a:solidFill>
                  <a:prstClr val="white"/>
                </a:solidFill>
                <a:cs typeface="+mn-ea"/>
                <a:sym typeface="+mn-lt"/>
              </a:rPr>
              <a:t>上午</a:t>
            </a:r>
            <a:r>
              <a:rPr lang="en-US" altLang="zh-CN" sz="2200" dirty="0">
                <a:solidFill>
                  <a:prstClr val="white"/>
                </a:solidFill>
                <a:cs typeface="+mn-ea"/>
                <a:sym typeface="+mn-lt"/>
              </a:rPr>
              <a:t>9</a:t>
            </a:r>
            <a:r>
              <a:rPr lang="zh-CN" altLang="en-US" sz="2200" dirty="0">
                <a:solidFill>
                  <a:prstClr val="white"/>
                </a:solidFill>
                <a:cs typeface="+mn-ea"/>
                <a:sym typeface="+mn-lt"/>
              </a:rPr>
              <a:t>时</a:t>
            </a:r>
            <a:r>
              <a:rPr lang="en-US" altLang="zh-CN" sz="2200" dirty="0">
                <a:solidFill>
                  <a:prstClr val="white"/>
                </a:solidFill>
                <a:cs typeface="+mn-ea"/>
                <a:sym typeface="+mn-lt"/>
              </a:rPr>
              <a:t>20</a:t>
            </a:r>
            <a:r>
              <a:rPr lang="zh-CN" altLang="en-US" sz="2200" dirty="0">
                <a:solidFill>
                  <a:prstClr val="white"/>
                </a:solidFill>
                <a:cs typeface="+mn-ea"/>
                <a:sym typeface="+mn-lt"/>
              </a:rPr>
              <a:t>分许</a:t>
            </a:r>
            <a:endParaRPr kumimoji="0" lang="zh-CN" altLang="en-US" sz="2200" i="0" kern="1200" cap="none" spc="0" normalizeH="0" baseline="0" noProof="0" dirty="0">
              <a:solidFill>
                <a:prstClr val="white"/>
              </a:solidFill>
              <a:cs typeface="+mn-ea"/>
              <a:sym typeface="+mn-lt"/>
            </a:endParaRPr>
          </a:p>
        </p:txBody>
      </p:sp>
      <p:sp>
        <p:nvSpPr>
          <p:cNvPr id="7" name="圆角矩形 25"/>
          <p:cNvSpPr/>
          <p:nvPr/>
        </p:nvSpPr>
        <p:spPr>
          <a:xfrm>
            <a:off x="3644973" y="1829815"/>
            <a:ext cx="7357580" cy="706375"/>
          </a:xfrm>
          <a:prstGeom prst="roundRect">
            <a:avLst>
              <a:gd name="adj" fmla="val 8864"/>
            </a:avLst>
          </a:prstGeom>
          <a:solidFill>
            <a:schemeClr val="bg1">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E7E6E6">
                  <a:lumMod val="50000"/>
                </a:srgbClr>
              </a:solidFill>
              <a:cs typeface="+mn-ea"/>
              <a:sym typeface="+mn-lt"/>
            </a:endParaRPr>
          </a:p>
        </p:txBody>
      </p:sp>
      <p:sp>
        <p:nvSpPr>
          <p:cNvPr id="8" name="矩形 7"/>
          <p:cNvSpPr>
            <a:spLocks noChangeArrowheads="1"/>
          </p:cNvSpPr>
          <p:nvPr/>
        </p:nvSpPr>
        <p:spPr bwMode="auto">
          <a:xfrm>
            <a:off x="3784993" y="1893643"/>
            <a:ext cx="7042841" cy="582295"/>
          </a:xfrm>
          <a:prstGeom prst="rect">
            <a:avLst/>
          </a:prstGeom>
          <a:noFill/>
          <a:ln w="9525">
            <a:noFill/>
            <a:miter lim="800000"/>
          </a:ln>
        </p:spPr>
        <p:txBody>
          <a:bodyPr wrap="square" lIns="91431" tIns="45716" rIns="91431" bIns="45716">
            <a:spAutoFit/>
          </a:bodyPr>
          <a:lstStyle/>
          <a:p>
            <a:pPr algn="just">
              <a:spcAft>
                <a:spcPts val="500"/>
              </a:spcAft>
              <a:buClr>
                <a:srgbClr val="C00000"/>
              </a:buClr>
              <a:defRPr/>
            </a:pPr>
            <a:r>
              <a:rPr lang="zh-CN" altLang="en-US" sz="1600" dirty="0">
                <a:solidFill>
                  <a:schemeClr val="bg2">
                    <a:lumMod val="25000"/>
                  </a:schemeClr>
                </a:solidFill>
                <a:cs typeface="+mn-ea"/>
                <a:sym typeface="+mn-lt"/>
              </a:rPr>
              <a:t>习近平在中国人民大学党委书记张东刚、校长刘伟陪同下，首先来到立德楼，观摩思政课智慧教室现场教学。</a:t>
            </a:r>
            <a:endParaRPr lang="zh-CN" altLang="en-US" sz="1600" dirty="0">
              <a:solidFill>
                <a:schemeClr val="bg2">
                  <a:lumMod val="25000"/>
                </a:schemeClr>
              </a:solidFill>
              <a:cs typeface="+mn-ea"/>
              <a:sym typeface="+mn-lt"/>
            </a:endParaRPr>
          </a:p>
        </p:txBody>
      </p:sp>
      <p:pic>
        <p:nvPicPr>
          <p:cNvPr id="9" name="Picture 1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86018" y="3060244"/>
            <a:ext cx="4404019" cy="2736201"/>
          </a:xfrm>
          <a:prstGeom prst="rect">
            <a:avLst/>
          </a:prstGeom>
        </p:spPr>
      </p:pic>
      <p:grpSp>
        <p:nvGrpSpPr>
          <p:cNvPr id="10" name="组合 9"/>
          <p:cNvGrpSpPr/>
          <p:nvPr/>
        </p:nvGrpSpPr>
        <p:grpSpPr>
          <a:xfrm>
            <a:off x="1076956" y="3060244"/>
            <a:ext cx="4422144" cy="2749943"/>
            <a:chOff x="9091749" y="1774364"/>
            <a:chExt cx="2326535" cy="1994740"/>
          </a:xfrm>
        </p:grpSpPr>
        <p:sp>
          <p:nvSpPr>
            <p:cNvPr id="11" name="矩形 10"/>
            <p:cNvSpPr/>
            <p:nvPr/>
          </p:nvSpPr>
          <p:spPr>
            <a:xfrm>
              <a:off x="9091749" y="1774364"/>
              <a:ext cx="2326535" cy="1994740"/>
            </a:xfrm>
            <a:prstGeom prst="rect">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flipV="1">
              <a:off x="9118377" y="1805097"/>
              <a:ext cx="2232742" cy="189684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118377" y="1805098"/>
              <a:ext cx="2199081" cy="186657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9878955" y="2643885"/>
              <a:ext cx="1165593" cy="234416"/>
            </a:xfrm>
            <a:prstGeom prst="rect">
              <a:avLst/>
            </a:prstGeom>
          </p:spPr>
          <p:txBody>
            <a:bodyPr wrap="square">
              <a:spAutoFit/>
            </a:bodyPr>
            <a:lstStyle/>
            <a:p>
              <a:r>
                <a:rPr lang="zh-CN" altLang="en-US" sz="1500" dirty="0">
                  <a:solidFill>
                    <a:schemeClr val="bg1"/>
                  </a:solidFill>
                  <a:cs typeface="+mn-ea"/>
                  <a:sym typeface="+mn-lt"/>
                </a:rPr>
                <a:t>此次有相关图片</a:t>
              </a:r>
              <a:endParaRPr lang="zh-CN" altLang="en-US" sz="1500" dirty="0">
                <a:solidFill>
                  <a:schemeClr val="bg1"/>
                </a:solidFill>
                <a:cs typeface="+mn-ea"/>
                <a:sym typeface="+mn-lt"/>
              </a:endParaRPr>
            </a:p>
          </p:txBody>
        </p:sp>
      </p:grpSp>
      <p:sp>
        <p:nvSpPr>
          <p:cNvPr id="15" name="Aitds7"/>
          <p:cNvSpPr/>
          <p:nvPr/>
        </p:nvSpPr>
        <p:spPr>
          <a:xfrm>
            <a:off x="5739393" y="3429000"/>
            <a:ext cx="5330292" cy="1930400"/>
          </a:xfrm>
          <a:prstGeom prst="rect">
            <a:avLst/>
          </a:prstGeom>
        </p:spPr>
        <p:txBody>
          <a:bodyPr wrap="square">
            <a:spAutoFit/>
            <a:scene3d>
              <a:camera prst="orthographicFront"/>
              <a:lightRig rig="threePt" dir="t">
                <a:rot lat="0" lon="0" rev="0"/>
              </a:lightRig>
            </a:scene3d>
            <a:sp3d contourW="12700"/>
          </a:bodyPr>
          <a:lstStyle/>
          <a:p>
            <a:pPr algn="just">
              <a:lnSpc>
                <a:spcPct val="130000"/>
              </a:lnSpc>
              <a:defRPr/>
            </a:pPr>
            <a:r>
              <a:rPr lang="zh-CN" altLang="en-US" sz="2300" dirty="0">
                <a:cs typeface="+mn-ea"/>
                <a:sym typeface="+mn-lt"/>
              </a:rPr>
              <a:t>习近平同青年学生一起就座，认真倾听并参与讨论，对学校立足自身优势，不断推进思政课教学改革创新，打造高精尖水平思政课的做法表示肯定。</a:t>
            </a:r>
            <a:endParaRPr lang="zh-CN" altLang="en-US" sz="2300" dirty="0">
              <a:cs typeface="+mn-ea"/>
              <a:sym typeface="+mn-lt"/>
            </a:endParaRPr>
          </a:p>
        </p:txBody>
      </p:sp>
      <p:pic>
        <p:nvPicPr>
          <p:cNvPr id="16" name="图片 -2147482624"/>
          <p:cNvPicPr>
            <a:picLocks noChangeAspect="1"/>
          </p:cNvPicPr>
          <p:nvPr/>
        </p:nvPicPr>
        <p:blipFill>
          <a:blip r:embed="rId5"/>
          <a:stretch>
            <a:fillRect/>
          </a:stretch>
        </p:blipFill>
        <p:spPr>
          <a:xfrm>
            <a:off x="918210" y="2961005"/>
            <a:ext cx="4658360" cy="309753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300"/>
                                        <p:tgtEl>
                                          <p:spTgt spid="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by="(-#ppt_w*2)" calcmode="lin" valueType="num">
                                      <p:cBhvr rctx="PPT">
                                        <p:cTn id="25" dur="250" autoRev="1" fill="hold">
                                          <p:stCondLst>
                                            <p:cond delay="0"/>
                                          </p:stCondLst>
                                        </p:cTn>
                                        <p:tgtEl>
                                          <p:spTgt spid="6"/>
                                        </p:tgtEl>
                                        <p:attrNameLst>
                                          <p:attrName>ppt_w</p:attrName>
                                        </p:attrNameLst>
                                      </p:cBhvr>
                                    </p:anim>
                                    <p:anim by="(#ppt_w*0.50)" calcmode="lin" valueType="num">
                                      <p:cBhvr>
                                        <p:cTn id="26" dur="250" decel="50000" autoRev="1" fill="hold">
                                          <p:stCondLst>
                                            <p:cond delay="0"/>
                                          </p:stCondLst>
                                        </p:cTn>
                                        <p:tgtEl>
                                          <p:spTgt spid="6"/>
                                        </p:tgtEl>
                                        <p:attrNameLst>
                                          <p:attrName>ppt_x</p:attrName>
                                        </p:attrNameLst>
                                      </p:cBhvr>
                                    </p:anim>
                                    <p:anim from="(-#ppt_h/2)" to="(#ppt_y)" calcmode="lin" valueType="num">
                                      <p:cBhvr>
                                        <p:cTn id="27" dur="500" fill="hold">
                                          <p:stCondLst>
                                            <p:cond delay="0"/>
                                          </p:stCondLst>
                                        </p:cTn>
                                        <p:tgtEl>
                                          <p:spTgt spid="6"/>
                                        </p:tgtEl>
                                        <p:attrNameLst>
                                          <p:attrName>ppt_y</p:attrName>
                                        </p:attrNameLst>
                                      </p:cBhvr>
                                    </p:anim>
                                    <p:animRot by="21600000">
                                      <p:cBhvr>
                                        <p:cTn id="28" dur="500" fill="hold">
                                          <p:stCondLst>
                                            <p:cond delay="0"/>
                                          </p:stCondLst>
                                        </p:cTn>
                                        <p:tgtEl>
                                          <p:spTgt spid="6"/>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750"/>
                                        <p:tgtEl>
                                          <p:spTgt spid="8"/>
                                        </p:tgtEl>
                                      </p:cBhvr>
                                    </p:animEffect>
                                  </p:childTnLst>
                                </p:cTn>
                              </p:par>
                              <p:par>
                                <p:cTn id="38" presetID="2" presetClass="entr" presetSubtype="8"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0-#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par>
                                <p:cTn id="46" presetID="22" presetClass="entr" presetSubtype="8" fill="hold" grpId="0" nodeType="withEffect">
                                  <p:stCondLst>
                                    <p:cond delay="50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animBg="1"/>
      <p:bldP spid="8"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bwMode="auto">
          <a:xfrm>
            <a:off x="-554650" y="2931459"/>
            <a:ext cx="5781051" cy="3926541"/>
            <a:chOff x="0" y="0"/>
            <a:chExt cx="5623072" cy="3649932"/>
          </a:xfrm>
        </p:grpSpPr>
        <p:sp>
          <p:nvSpPr>
            <p:cNvPr id="4" name="Rectangle 6"/>
            <p:cNvSpPr>
              <a:spLocks noChangeArrowheads="1"/>
            </p:cNvSpPr>
            <p:nvPr/>
          </p:nvSpPr>
          <p:spPr bwMode="auto">
            <a:xfrm>
              <a:off x="1781863" y="154881"/>
              <a:ext cx="2190251" cy="3135610"/>
            </a:xfrm>
            <a:prstGeom prst="rect">
              <a:avLst/>
            </a:prstGeom>
            <a:solidFill>
              <a:srgbClr val="7F4A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5" name="Rectangle 7"/>
            <p:cNvSpPr>
              <a:spLocks noChangeArrowheads="1"/>
            </p:cNvSpPr>
            <p:nvPr/>
          </p:nvSpPr>
          <p:spPr bwMode="auto">
            <a:xfrm>
              <a:off x="1935283" y="412042"/>
              <a:ext cx="1883411" cy="26724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6" name="Rectangle 8"/>
            <p:cNvSpPr>
              <a:spLocks noChangeArrowheads="1"/>
            </p:cNvSpPr>
            <p:nvPr/>
          </p:nvSpPr>
          <p:spPr bwMode="auto">
            <a:xfrm>
              <a:off x="2036102" y="616602"/>
              <a:ext cx="815317" cy="72034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7" name="Rectangle 9"/>
            <p:cNvSpPr>
              <a:spLocks noChangeArrowheads="1"/>
            </p:cNvSpPr>
            <p:nvPr/>
          </p:nvSpPr>
          <p:spPr bwMode="auto">
            <a:xfrm>
              <a:off x="2443760" y="1645246"/>
              <a:ext cx="1272654" cy="463182"/>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000000"/>
                </a:solidFill>
                <a:effectLst/>
                <a:uLnTx/>
                <a:uFillTx/>
                <a:cs typeface="+mn-ea"/>
                <a:sym typeface="+mn-lt"/>
              </a:endParaRPr>
            </a:p>
          </p:txBody>
        </p:sp>
        <p:sp>
          <p:nvSpPr>
            <p:cNvPr id="8" name="Rectangle 10"/>
            <p:cNvSpPr>
              <a:spLocks noChangeArrowheads="1"/>
            </p:cNvSpPr>
            <p:nvPr/>
          </p:nvSpPr>
          <p:spPr bwMode="auto">
            <a:xfrm>
              <a:off x="2953699" y="616602"/>
              <a:ext cx="762716" cy="52601"/>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9" name="Rectangle 11"/>
            <p:cNvSpPr>
              <a:spLocks noChangeArrowheads="1"/>
            </p:cNvSpPr>
            <p:nvPr/>
          </p:nvSpPr>
          <p:spPr bwMode="auto">
            <a:xfrm>
              <a:off x="2953699" y="771483"/>
              <a:ext cx="762716"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0" name="Rectangle 12"/>
            <p:cNvSpPr>
              <a:spLocks noChangeArrowheads="1"/>
            </p:cNvSpPr>
            <p:nvPr/>
          </p:nvSpPr>
          <p:spPr bwMode="auto">
            <a:xfrm>
              <a:off x="2953699" y="873763"/>
              <a:ext cx="762716"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1" name="Rectangle 13"/>
            <p:cNvSpPr>
              <a:spLocks noChangeArrowheads="1"/>
            </p:cNvSpPr>
            <p:nvPr/>
          </p:nvSpPr>
          <p:spPr bwMode="auto">
            <a:xfrm>
              <a:off x="2953699" y="1028644"/>
              <a:ext cx="762716"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2" name="Rectangle 14"/>
            <p:cNvSpPr>
              <a:spLocks noChangeArrowheads="1"/>
            </p:cNvSpPr>
            <p:nvPr/>
          </p:nvSpPr>
          <p:spPr bwMode="auto">
            <a:xfrm>
              <a:off x="2953699" y="1130924"/>
              <a:ext cx="762716"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3" name="Rectangle 15"/>
            <p:cNvSpPr>
              <a:spLocks noChangeArrowheads="1"/>
            </p:cNvSpPr>
            <p:nvPr/>
          </p:nvSpPr>
          <p:spPr bwMode="auto">
            <a:xfrm>
              <a:off x="2953699" y="1285805"/>
              <a:ext cx="762716"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4" name="Rectangle 16"/>
            <p:cNvSpPr>
              <a:spLocks noChangeArrowheads="1"/>
            </p:cNvSpPr>
            <p:nvPr/>
          </p:nvSpPr>
          <p:spPr bwMode="auto">
            <a:xfrm>
              <a:off x="2036102" y="1388085"/>
              <a:ext cx="1680313"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5" name="Rectangle 17"/>
            <p:cNvSpPr>
              <a:spLocks noChangeArrowheads="1"/>
            </p:cNvSpPr>
            <p:nvPr/>
          </p:nvSpPr>
          <p:spPr bwMode="auto">
            <a:xfrm>
              <a:off x="2036102" y="1542966"/>
              <a:ext cx="815317"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6" name="Rectangle 18"/>
            <p:cNvSpPr>
              <a:spLocks noChangeArrowheads="1"/>
            </p:cNvSpPr>
            <p:nvPr/>
          </p:nvSpPr>
          <p:spPr bwMode="auto">
            <a:xfrm>
              <a:off x="2443760" y="2210707"/>
              <a:ext cx="1272654"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7" name="Rectangle 19"/>
            <p:cNvSpPr>
              <a:spLocks noChangeArrowheads="1"/>
            </p:cNvSpPr>
            <p:nvPr/>
          </p:nvSpPr>
          <p:spPr bwMode="auto">
            <a:xfrm>
              <a:off x="2443760" y="2312987"/>
              <a:ext cx="1272654" cy="52601"/>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8" name="Rectangle 20"/>
            <p:cNvSpPr>
              <a:spLocks noChangeArrowheads="1"/>
            </p:cNvSpPr>
            <p:nvPr/>
          </p:nvSpPr>
          <p:spPr bwMode="auto">
            <a:xfrm>
              <a:off x="2443760" y="2467868"/>
              <a:ext cx="1272654"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19" name="Rectangle 21"/>
            <p:cNvSpPr>
              <a:spLocks noChangeArrowheads="1"/>
            </p:cNvSpPr>
            <p:nvPr/>
          </p:nvSpPr>
          <p:spPr bwMode="auto">
            <a:xfrm>
              <a:off x="2443760" y="2570148"/>
              <a:ext cx="1272654"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0" name="Rectangle 22"/>
            <p:cNvSpPr>
              <a:spLocks noChangeArrowheads="1"/>
            </p:cNvSpPr>
            <p:nvPr/>
          </p:nvSpPr>
          <p:spPr bwMode="auto">
            <a:xfrm>
              <a:off x="2443760" y="2725029"/>
              <a:ext cx="1272654" cy="5114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1" name="Rectangle 23"/>
            <p:cNvSpPr>
              <a:spLocks noChangeArrowheads="1"/>
            </p:cNvSpPr>
            <p:nvPr/>
          </p:nvSpPr>
          <p:spPr bwMode="auto">
            <a:xfrm>
              <a:off x="2443760" y="2878449"/>
              <a:ext cx="713037" cy="1462"/>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2" name="Rectangle 24"/>
            <p:cNvSpPr>
              <a:spLocks noChangeArrowheads="1"/>
            </p:cNvSpPr>
            <p:nvPr/>
          </p:nvSpPr>
          <p:spPr bwMode="auto">
            <a:xfrm>
              <a:off x="2189521" y="206020"/>
              <a:ext cx="1374934" cy="2060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3" name="Rectangle 25"/>
            <p:cNvSpPr>
              <a:spLocks noChangeArrowheads="1"/>
            </p:cNvSpPr>
            <p:nvPr/>
          </p:nvSpPr>
          <p:spPr bwMode="auto">
            <a:xfrm>
              <a:off x="2189521" y="412042"/>
              <a:ext cx="1374934" cy="51140"/>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4" name="Freeform 26"/>
            <p:cNvSpPr/>
            <p:nvPr/>
          </p:nvSpPr>
          <p:spPr bwMode="auto">
            <a:xfrm>
              <a:off x="2494900" y="0"/>
              <a:ext cx="764177" cy="463182"/>
            </a:xfrm>
            <a:custGeom>
              <a:avLst/>
              <a:gdLst>
                <a:gd name="T0" fmla="*/ 2147483647 w 15"/>
                <a:gd name="T1" fmla="*/ 2147483647 h 9"/>
                <a:gd name="T2" fmla="*/ 0 w 15"/>
                <a:gd name="T3" fmla="*/ 2147483647 h 9"/>
                <a:gd name="T4" fmla="*/ 0 w 15"/>
                <a:gd name="T5" fmla="*/ 2147483647 h 9"/>
                <a:gd name="T6" fmla="*/ 2147483647 w 15"/>
                <a:gd name="T7" fmla="*/ 2147483647 h 9"/>
                <a:gd name="T8" fmla="*/ 2147483647 w 15"/>
                <a:gd name="T9" fmla="*/ 2147483647 h 9"/>
                <a:gd name="T10" fmla="*/ 2147483647 w 15"/>
                <a:gd name="T11" fmla="*/ 2147483647 h 9"/>
                <a:gd name="T12" fmla="*/ 2147483647 w 15"/>
                <a:gd name="T13" fmla="*/ 0 h 9"/>
                <a:gd name="T14" fmla="*/ 2147483647 w 15"/>
                <a:gd name="T15" fmla="*/ 0 h 9"/>
                <a:gd name="T16" fmla="*/ 2147483647 w 15"/>
                <a:gd name="T17" fmla="*/ 0 h 9"/>
                <a:gd name="T18" fmla="*/ 2147483647 w 15"/>
                <a:gd name="T19" fmla="*/ 0 h 9"/>
                <a:gd name="T20" fmla="*/ 2147483647 w 15"/>
                <a:gd name="T21" fmla="*/ 2147483647 h 9"/>
                <a:gd name="T22" fmla="*/ 2147483647 w 15"/>
                <a:gd name="T23" fmla="*/ 2147483647 h 9"/>
                <a:gd name="T24" fmla="*/ 2147483647 w 15"/>
                <a:gd name="T25" fmla="*/ 2147483647 h 9"/>
                <a:gd name="T26" fmla="*/ 2147483647 w 15"/>
                <a:gd name="T27" fmla="*/ 2147483647 h 9"/>
                <a:gd name="T28" fmla="*/ 2147483647 w 15"/>
                <a:gd name="T29" fmla="*/ 2147483647 h 9"/>
                <a:gd name="T30" fmla="*/ 2147483647 w 15"/>
                <a:gd name="T31" fmla="*/ 2147483647 h 9"/>
                <a:gd name="T32" fmla="*/ 2147483647 w 15"/>
                <a:gd name="T33" fmla="*/ 2147483647 h 9"/>
                <a:gd name="T34" fmla="*/ 2147483647 w 15"/>
                <a:gd name="T35" fmla="*/ 0 h 9"/>
                <a:gd name="T36" fmla="*/ 2147483647 w 15"/>
                <a:gd name="T37" fmla="*/ 0 h 9"/>
                <a:gd name="T38" fmla="*/ 2147483647 w 15"/>
                <a:gd name="T39" fmla="*/ 0 h 9"/>
                <a:gd name="T40" fmla="*/ 2147483647 w 15"/>
                <a:gd name="T41" fmla="*/ 0 h 9"/>
                <a:gd name="T42" fmla="*/ 0 w 15"/>
                <a:gd name="T43" fmla="*/ 2147483647 h 9"/>
                <a:gd name="T44" fmla="*/ 2147483647 w 15"/>
                <a:gd name="T45" fmla="*/ 2147483647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 h="9">
                  <a:moveTo>
                    <a:pt x="2" y="3"/>
                  </a:moveTo>
                  <a:cubicBezTo>
                    <a:pt x="0" y="9"/>
                    <a:pt x="0" y="9"/>
                    <a:pt x="0" y="9"/>
                  </a:cubicBezTo>
                  <a:cubicBezTo>
                    <a:pt x="0" y="9"/>
                    <a:pt x="0" y="9"/>
                    <a:pt x="0" y="9"/>
                  </a:cubicBezTo>
                  <a:cubicBezTo>
                    <a:pt x="2" y="2"/>
                    <a:pt x="2" y="2"/>
                    <a:pt x="2" y="2"/>
                  </a:cubicBezTo>
                  <a:cubicBezTo>
                    <a:pt x="2" y="2"/>
                    <a:pt x="2" y="2"/>
                    <a:pt x="2" y="2"/>
                  </a:cubicBezTo>
                  <a:cubicBezTo>
                    <a:pt x="2" y="2"/>
                    <a:pt x="1" y="2"/>
                    <a:pt x="1" y="1"/>
                  </a:cubicBezTo>
                  <a:cubicBezTo>
                    <a:pt x="1" y="1"/>
                    <a:pt x="1" y="0"/>
                    <a:pt x="2" y="0"/>
                  </a:cubicBezTo>
                  <a:cubicBezTo>
                    <a:pt x="13" y="0"/>
                    <a:pt x="13" y="0"/>
                    <a:pt x="13" y="0"/>
                  </a:cubicBezTo>
                  <a:cubicBezTo>
                    <a:pt x="13" y="0"/>
                    <a:pt x="13" y="0"/>
                    <a:pt x="13" y="0"/>
                  </a:cubicBezTo>
                  <a:cubicBezTo>
                    <a:pt x="13" y="0"/>
                    <a:pt x="13" y="0"/>
                    <a:pt x="13" y="0"/>
                  </a:cubicBezTo>
                  <a:cubicBezTo>
                    <a:pt x="14" y="0"/>
                    <a:pt x="14" y="1"/>
                    <a:pt x="14" y="1"/>
                  </a:cubicBezTo>
                  <a:cubicBezTo>
                    <a:pt x="14" y="2"/>
                    <a:pt x="13" y="2"/>
                    <a:pt x="13" y="2"/>
                  </a:cubicBezTo>
                  <a:cubicBezTo>
                    <a:pt x="13" y="2"/>
                    <a:pt x="13" y="2"/>
                    <a:pt x="13" y="2"/>
                  </a:cubicBezTo>
                  <a:cubicBezTo>
                    <a:pt x="15" y="9"/>
                    <a:pt x="15" y="9"/>
                    <a:pt x="15" y="9"/>
                  </a:cubicBezTo>
                  <a:cubicBezTo>
                    <a:pt x="15" y="9"/>
                    <a:pt x="15" y="9"/>
                    <a:pt x="15" y="9"/>
                  </a:cubicBezTo>
                  <a:cubicBezTo>
                    <a:pt x="14" y="3"/>
                    <a:pt x="14" y="3"/>
                    <a:pt x="14" y="3"/>
                  </a:cubicBezTo>
                  <a:cubicBezTo>
                    <a:pt x="14" y="2"/>
                    <a:pt x="15" y="2"/>
                    <a:pt x="15" y="1"/>
                  </a:cubicBezTo>
                  <a:cubicBezTo>
                    <a:pt x="15" y="1"/>
                    <a:pt x="14" y="0"/>
                    <a:pt x="13" y="0"/>
                  </a:cubicBezTo>
                  <a:cubicBezTo>
                    <a:pt x="2" y="0"/>
                    <a:pt x="2" y="0"/>
                    <a:pt x="2" y="0"/>
                  </a:cubicBezTo>
                  <a:cubicBezTo>
                    <a:pt x="2" y="0"/>
                    <a:pt x="2" y="0"/>
                    <a:pt x="2" y="0"/>
                  </a:cubicBezTo>
                  <a:cubicBezTo>
                    <a:pt x="2" y="0"/>
                    <a:pt x="2" y="0"/>
                    <a:pt x="2" y="0"/>
                  </a:cubicBezTo>
                  <a:cubicBezTo>
                    <a:pt x="1" y="0"/>
                    <a:pt x="0" y="1"/>
                    <a:pt x="0" y="1"/>
                  </a:cubicBezTo>
                  <a:cubicBezTo>
                    <a:pt x="0" y="2"/>
                    <a:pt x="1" y="2"/>
                    <a:pt x="2" y="3"/>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5" name="Freeform 27"/>
            <p:cNvSpPr/>
            <p:nvPr/>
          </p:nvSpPr>
          <p:spPr bwMode="auto">
            <a:xfrm>
              <a:off x="1986423" y="1234664"/>
              <a:ext cx="406197" cy="512861"/>
            </a:xfrm>
            <a:custGeom>
              <a:avLst/>
              <a:gdLst>
                <a:gd name="T0" fmla="*/ 2147483647 w 278"/>
                <a:gd name="T1" fmla="*/ 2147483647 h 351"/>
                <a:gd name="T2" fmla="*/ 2147483647 w 278"/>
                <a:gd name="T3" fmla="*/ 2147483647 h 351"/>
                <a:gd name="T4" fmla="*/ 2147483647 w 278"/>
                <a:gd name="T5" fmla="*/ 0 h 351"/>
                <a:gd name="T6" fmla="*/ 0 w 278"/>
                <a:gd name="T7" fmla="*/ 2147483647 h 351"/>
                <a:gd name="T8" fmla="*/ 2147483647 w 278"/>
                <a:gd name="T9" fmla="*/ 2147483647 h 351"/>
                <a:gd name="T10" fmla="*/ 2147483647 w 278"/>
                <a:gd name="T11" fmla="*/ 2147483647 h 351"/>
                <a:gd name="T12" fmla="*/ 2147483647 w 278"/>
                <a:gd name="T13" fmla="*/ 2147483647 h 3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8" h="351">
                  <a:moveTo>
                    <a:pt x="278" y="35"/>
                  </a:moveTo>
                  <a:lnTo>
                    <a:pt x="209" y="35"/>
                  </a:lnTo>
                  <a:lnTo>
                    <a:pt x="104" y="0"/>
                  </a:lnTo>
                  <a:lnTo>
                    <a:pt x="0" y="140"/>
                  </a:lnTo>
                  <a:lnTo>
                    <a:pt x="34" y="351"/>
                  </a:lnTo>
                  <a:lnTo>
                    <a:pt x="174" y="246"/>
                  </a:lnTo>
                  <a:lnTo>
                    <a:pt x="278" y="35"/>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6" name="Freeform 28"/>
            <p:cNvSpPr/>
            <p:nvPr/>
          </p:nvSpPr>
          <p:spPr bwMode="auto">
            <a:xfrm>
              <a:off x="916867" y="1285805"/>
              <a:ext cx="1578033" cy="1849806"/>
            </a:xfrm>
            <a:custGeom>
              <a:avLst/>
              <a:gdLst>
                <a:gd name="T0" fmla="*/ 2147483647 w 1080"/>
                <a:gd name="T1" fmla="*/ 2147483647 h 1266"/>
                <a:gd name="T2" fmla="*/ 2147483647 w 1080"/>
                <a:gd name="T3" fmla="*/ 2147483647 h 1266"/>
                <a:gd name="T4" fmla="*/ 2147483647 w 1080"/>
                <a:gd name="T5" fmla="*/ 2147483647 h 1266"/>
                <a:gd name="T6" fmla="*/ 2147483647 w 1080"/>
                <a:gd name="T7" fmla="*/ 2147483647 h 1266"/>
                <a:gd name="T8" fmla="*/ 2147483647 w 1080"/>
                <a:gd name="T9" fmla="*/ 2147483647 h 1266"/>
                <a:gd name="T10" fmla="*/ 2147483647 w 1080"/>
                <a:gd name="T11" fmla="*/ 2147483647 h 1266"/>
                <a:gd name="T12" fmla="*/ 2147483647 w 1080"/>
                <a:gd name="T13" fmla="*/ 0 h 1266"/>
                <a:gd name="T14" fmla="*/ 2147483647 w 1080"/>
                <a:gd name="T15" fmla="*/ 2147483647 h 1266"/>
                <a:gd name="T16" fmla="*/ 2147483647 w 1080"/>
                <a:gd name="T17" fmla="*/ 2147483647 h 1266"/>
                <a:gd name="T18" fmla="*/ 2147483647 w 1080"/>
                <a:gd name="T19" fmla="*/ 2147483647 h 1266"/>
                <a:gd name="T20" fmla="*/ 2147483647 w 1080"/>
                <a:gd name="T21" fmla="*/ 2147483647 h 1266"/>
                <a:gd name="T22" fmla="*/ 2147483647 w 1080"/>
                <a:gd name="T23" fmla="*/ 0 h 1266"/>
                <a:gd name="T24" fmla="*/ 2147483647 w 1080"/>
                <a:gd name="T25" fmla="*/ 0 h 1266"/>
                <a:gd name="T26" fmla="*/ 2147483647 w 1080"/>
                <a:gd name="T27" fmla="*/ 2147483647 h 1266"/>
                <a:gd name="T28" fmla="*/ 0 w 1080"/>
                <a:gd name="T29" fmla="*/ 2147483647 h 1266"/>
                <a:gd name="T30" fmla="*/ 2147483647 w 1080"/>
                <a:gd name="T31" fmla="*/ 2147483647 h 12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80" h="1266">
                  <a:moveTo>
                    <a:pt x="313" y="1266"/>
                  </a:moveTo>
                  <a:lnTo>
                    <a:pt x="627" y="703"/>
                  </a:lnTo>
                  <a:lnTo>
                    <a:pt x="906" y="492"/>
                  </a:lnTo>
                  <a:lnTo>
                    <a:pt x="1010" y="176"/>
                  </a:lnTo>
                  <a:lnTo>
                    <a:pt x="1080" y="105"/>
                  </a:lnTo>
                  <a:lnTo>
                    <a:pt x="1045" y="35"/>
                  </a:lnTo>
                  <a:lnTo>
                    <a:pt x="1010" y="0"/>
                  </a:lnTo>
                  <a:lnTo>
                    <a:pt x="871" y="140"/>
                  </a:lnTo>
                  <a:lnTo>
                    <a:pt x="836" y="246"/>
                  </a:lnTo>
                  <a:lnTo>
                    <a:pt x="801" y="281"/>
                  </a:lnTo>
                  <a:lnTo>
                    <a:pt x="836" y="140"/>
                  </a:lnTo>
                  <a:lnTo>
                    <a:pt x="976" y="0"/>
                  </a:lnTo>
                  <a:lnTo>
                    <a:pt x="836" y="0"/>
                  </a:lnTo>
                  <a:lnTo>
                    <a:pt x="627" y="211"/>
                  </a:lnTo>
                  <a:lnTo>
                    <a:pt x="0" y="1126"/>
                  </a:lnTo>
                  <a:lnTo>
                    <a:pt x="313" y="1266"/>
                  </a:lnTo>
                  <a:close/>
                </a:path>
              </a:pathLst>
            </a:custGeom>
            <a:solidFill>
              <a:srgbClr val="FDD2A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7" name="Freeform 29"/>
            <p:cNvSpPr/>
            <p:nvPr/>
          </p:nvSpPr>
          <p:spPr bwMode="auto">
            <a:xfrm>
              <a:off x="2597180" y="771483"/>
              <a:ext cx="151959" cy="206021"/>
            </a:xfrm>
            <a:custGeom>
              <a:avLst/>
              <a:gdLst>
                <a:gd name="T0" fmla="*/ 2147483647 w 104"/>
                <a:gd name="T1" fmla="*/ 0 h 141"/>
                <a:gd name="T2" fmla="*/ 2147483647 w 104"/>
                <a:gd name="T3" fmla="*/ 0 h 141"/>
                <a:gd name="T4" fmla="*/ 2147483647 w 104"/>
                <a:gd name="T5" fmla="*/ 0 h 141"/>
                <a:gd name="T6" fmla="*/ 0 w 104"/>
                <a:gd name="T7" fmla="*/ 2147483647 h 141"/>
                <a:gd name="T8" fmla="*/ 2147483647 w 104"/>
                <a:gd name="T9" fmla="*/ 2147483647 h 141"/>
                <a:gd name="T10" fmla="*/ 2147483647 w 104"/>
                <a:gd name="T11" fmla="*/ 0 h 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4" h="141">
                  <a:moveTo>
                    <a:pt x="104" y="0"/>
                  </a:moveTo>
                  <a:lnTo>
                    <a:pt x="104" y="0"/>
                  </a:lnTo>
                  <a:lnTo>
                    <a:pt x="0" y="70"/>
                  </a:lnTo>
                  <a:lnTo>
                    <a:pt x="35" y="141"/>
                  </a:lnTo>
                  <a:lnTo>
                    <a:pt x="104" y="0"/>
                  </a:lnTo>
                  <a:close/>
                </a:path>
              </a:pathLst>
            </a:custGeom>
            <a:solidFill>
              <a:srgbClr val="F0E5C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8" name="Freeform 30"/>
            <p:cNvSpPr/>
            <p:nvPr/>
          </p:nvSpPr>
          <p:spPr bwMode="auto">
            <a:xfrm>
              <a:off x="1781863" y="873763"/>
              <a:ext cx="866457" cy="977504"/>
            </a:xfrm>
            <a:custGeom>
              <a:avLst/>
              <a:gdLst>
                <a:gd name="T0" fmla="*/ 2147483647 w 593"/>
                <a:gd name="T1" fmla="*/ 2147483647 h 669"/>
                <a:gd name="T2" fmla="*/ 2147483647 w 593"/>
                <a:gd name="T3" fmla="*/ 0 h 669"/>
                <a:gd name="T4" fmla="*/ 0 w 593"/>
                <a:gd name="T5" fmla="*/ 2147483647 h 669"/>
                <a:gd name="T6" fmla="*/ 2147483647 w 593"/>
                <a:gd name="T7" fmla="*/ 2147483647 h 669"/>
                <a:gd name="T8" fmla="*/ 2147483647 w 593"/>
                <a:gd name="T9" fmla="*/ 2147483647 h 6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3" h="669">
                  <a:moveTo>
                    <a:pt x="593" y="35"/>
                  </a:moveTo>
                  <a:lnTo>
                    <a:pt x="558" y="0"/>
                  </a:lnTo>
                  <a:lnTo>
                    <a:pt x="0" y="634"/>
                  </a:lnTo>
                  <a:lnTo>
                    <a:pt x="35" y="669"/>
                  </a:lnTo>
                  <a:lnTo>
                    <a:pt x="593" y="35"/>
                  </a:ln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29" name="Freeform 31"/>
            <p:cNvSpPr/>
            <p:nvPr/>
          </p:nvSpPr>
          <p:spPr bwMode="auto">
            <a:xfrm>
              <a:off x="1781863" y="873763"/>
              <a:ext cx="815317" cy="926364"/>
            </a:xfrm>
            <a:custGeom>
              <a:avLst/>
              <a:gdLst>
                <a:gd name="T0" fmla="*/ 2147483647 w 558"/>
                <a:gd name="T1" fmla="*/ 0 h 634"/>
                <a:gd name="T2" fmla="*/ 2147483647 w 558"/>
                <a:gd name="T3" fmla="*/ 0 h 634"/>
                <a:gd name="T4" fmla="*/ 0 w 558"/>
                <a:gd name="T5" fmla="*/ 2147483647 h 634"/>
                <a:gd name="T6" fmla="*/ 0 w 558"/>
                <a:gd name="T7" fmla="*/ 2147483647 h 634"/>
                <a:gd name="T8" fmla="*/ 2147483647 w 558"/>
                <a:gd name="T9" fmla="*/ 0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8" h="634">
                  <a:moveTo>
                    <a:pt x="558" y="0"/>
                  </a:moveTo>
                  <a:lnTo>
                    <a:pt x="558" y="0"/>
                  </a:lnTo>
                  <a:lnTo>
                    <a:pt x="0" y="634"/>
                  </a:lnTo>
                  <a:lnTo>
                    <a:pt x="558" y="0"/>
                  </a:lnTo>
                  <a:close/>
                </a:path>
              </a:pathLst>
            </a:custGeom>
            <a:solidFill>
              <a:srgbClr val="DB2726"/>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0" name="Freeform 32"/>
            <p:cNvSpPr/>
            <p:nvPr/>
          </p:nvSpPr>
          <p:spPr bwMode="auto">
            <a:xfrm>
              <a:off x="1833003" y="924902"/>
              <a:ext cx="815317" cy="926364"/>
            </a:xfrm>
            <a:custGeom>
              <a:avLst/>
              <a:gdLst>
                <a:gd name="T0" fmla="*/ 2147483647 w 558"/>
                <a:gd name="T1" fmla="*/ 0 h 634"/>
                <a:gd name="T2" fmla="*/ 2147483647 w 558"/>
                <a:gd name="T3" fmla="*/ 2147483647 h 634"/>
                <a:gd name="T4" fmla="*/ 0 w 558"/>
                <a:gd name="T5" fmla="*/ 2147483647 h 634"/>
                <a:gd name="T6" fmla="*/ 0 w 558"/>
                <a:gd name="T7" fmla="*/ 2147483647 h 634"/>
                <a:gd name="T8" fmla="*/ 2147483647 w 558"/>
                <a:gd name="T9" fmla="*/ 0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8" h="634">
                  <a:moveTo>
                    <a:pt x="558" y="0"/>
                  </a:moveTo>
                  <a:lnTo>
                    <a:pt x="558" y="36"/>
                  </a:lnTo>
                  <a:lnTo>
                    <a:pt x="0" y="634"/>
                  </a:lnTo>
                  <a:lnTo>
                    <a:pt x="558" y="0"/>
                  </a:lnTo>
                  <a:close/>
                </a:path>
              </a:pathLst>
            </a:custGeom>
            <a:solidFill>
              <a:srgbClr val="DB2726"/>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1" name="Freeform 33"/>
            <p:cNvSpPr/>
            <p:nvPr/>
          </p:nvSpPr>
          <p:spPr bwMode="auto">
            <a:xfrm>
              <a:off x="1730723" y="1800127"/>
              <a:ext cx="102280" cy="102280"/>
            </a:xfrm>
            <a:custGeom>
              <a:avLst/>
              <a:gdLst>
                <a:gd name="T0" fmla="*/ 2147483647 w 70"/>
                <a:gd name="T1" fmla="*/ 2147483647 h 70"/>
                <a:gd name="T2" fmla="*/ 2147483647 w 70"/>
                <a:gd name="T3" fmla="*/ 0 h 70"/>
                <a:gd name="T4" fmla="*/ 0 w 70"/>
                <a:gd name="T5" fmla="*/ 2147483647 h 70"/>
                <a:gd name="T6" fmla="*/ 2147483647 w 70"/>
                <a:gd name="T7" fmla="*/ 2147483647 h 70"/>
                <a:gd name="T8" fmla="*/ 2147483647 w 70"/>
                <a:gd name="T9" fmla="*/ 2147483647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70">
                  <a:moveTo>
                    <a:pt x="70" y="35"/>
                  </a:moveTo>
                  <a:lnTo>
                    <a:pt x="35" y="0"/>
                  </a:lnTo>
                  <a:lnTo>
                    <a:pt x="0" y="35"/>
                  </a:lnTo>
                  <a:lnTo>
                    <a:pt x="35" y="70"/>
                  </a:lnTo>
                  <a:lnTo>
                    <a:pt x="70" y="35"/>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2" name="Freeform 34"/>
            <p:cNvSpPr/>
            <p:nvPr/>
          </p:nvSpPr>
          <p:spPr bwMode="auto">
            <a:xfrm>
              <a:off x="1679583" y="1851266"/>
              <a:ext cx="102280" cy="102280"/>
            </a:xfrm>
            <a:custGeom>
              <a:avLst/>
              <a:gdLst>
                <a:gd name="T0" fmla="*/ 2147483647 w 70"/>
                <a:gd name="T1" fmla="*/ 2147483647 h 70"/>
                <a:gd name="T2" fmla="*/ 0 w 70"/>
                <a:gd name="T3" fmla="*/ 2147483647 h 70"/>
                <a:gd name="T4" fmla="*/ 2147483647 w 70"/>
                <a:gd name="T5" fmla="*/ 0 h 70"/>
                <a:gd name="T6" fmla="*/ 2147483647 w 70"/>
                <a:gd name="T7" fmla="*/ 2147483647 h 70"/>
                <a:gd name="T8" fmla="*/ 2147483647 w 70"/>
                <a:gd name="T9" fmla="*/ 2147483647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70">
                  <a:moveTo>
                    <a:pt x="35" y="70"/>
                  </a:moveTo>
                  <a:lnTo>
                    <a:pt x="0" y="35"/>
                  </a:lnTo>
                  <a:lnTo>
                    <a:pt x="35" y="0"/>
                  </a:lnTo>
                  <a:lnTo>
                    <a:pt x="70" y="35"/>
                  </a:lnTo>
                  <a:lnTo>
                    <a:pt x="35" y="70"/>
                  </a:ln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3" name="Freeform 35"/>
            <p:cNvSpPr/>
            <p:nvPr/>
          </p:nvSpPr>
          <p:spPr bwMode="auto">
            <a:xfrm>
              <a:off x="2697999" y="771483"/>
              <a:ext cx="51140" cy="51140"/>
            </a:xfrm>
            <a:custGeom>
              <a:avLst/>
              <a:gdLst>
                <a:gd name="T0" fmla="*/ 0 w 35"/>
                <a:gd name="T1" fmla="*/ 2147483647 h 35"/>
                <a:gd name="T2" fmla="*/ 2147483647 w 35"/>
                <a:gd name="T3" fmla="*/ 0 h 35"/>
                <a:gd name="T4" fmla="*/ 2147483647 w 35"/>
                <a:gd name="T5" fmla="*/ 0 h 35"/>
                <a:gd name="T6" fmla="*/ 2147483647 w 35"/>
                <a:gd name="T7" fmla="*/ 0 h 35"/>
                <a:gd name="T8" fmla="*/ 2147483647 w 35"/>
                <a:gd name="T9" fmla="*/ 2147483647 h 35"/>
                <a:gd name="T10" fmla="*/ 0 w 35"/>
                <a:gd name="T11" fmla="*/ 2147483647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 h="35">
                  <a:moveTo>
                    <a:pt x="0" y="35"/>
                  </a:moveTo>
                  <a:lnTo>
                    <a:pt x="35" y="0"/>
                  </a:lnTo>
                  <a:lnTo>
                    <a:pt x="35" y="35"/>
                  </a:lnTo>
                  <a:lnTo>
                    <a:pt x="0" y="35"/>
                  </a:lnTo>
                  <a:close/>
                </a:path>
              </a:pathLst>
            </a:custGeom>
            <a:solidFill>
              <a:srgbClr val="1C191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4" name="Freeform 36"/>
            <p:cNvSpPr/>
            <p:nvPr/>
          </p:nvSpPr>
          <p:spPr bwMode="auto">
            <a:xfrm>
              <a:off x="916867" y="1130924"/>
              <a:ext cx="1526893" cy="1800127"/>
            </a:xfrm>
            <a:custGeom>
              <a:avLst/>
              <a:gdLst>
                <a:gd name="T0" fmla="*/ 0 w 1045"/>
                <a:gd name="T1" fmla="*/ 2147483647 h 1232"/>
                <a:gd name="T2" fmla="*/ 2147483647 w 1045"/>
                <a:gd name="T3" fmla="*/ 2147483647 h 1232"/>
                <a:gd name="T4" fmla="*/ 2147483647 w 1045"/>
                <a:gd name="T5" fmla="*/ 2147483647 h 1232"/>
                <a:gd name="T6" fmla="*/ 2147483647 w 1045"/>
                <a:gd name="T7" fmla="*/ 2147483647 h 1232"/>
                <a:gd name="T8" fmla="*/ 2147483647 w 1045"/>
                <a:gd name="T9" fmla="*/ 0 h 1232"/>
                <a:gd name="T10" fmla="*/ 2147483647 w 1045"/>
                <a:gd name="T11" fmla="*/ 0 h 1232"/>
                <a:gd name="T12" fmla="*/ 2147483647 w 1045"/>
                <a:gd name="T13" fmla="*/ 0 h 1232"/>
                <a:gd name="T14" fmla="*/ 2147483647 w 1045"/>
                <a:gd name="T15" fmla="*/ 0 h 1232"/>
                <a:gd name="T16" fmla="*/ 2147483647 w 1045"/>
                <a:gd name="T17" fmla="*/ 0 h 1232"/>
                <a:gd name="T18" fmla="*/ 2147483647 w 1045"/>
                <a:gd name="T19" fmla="*/ 2147483647 h 1232"/>
                <a:gd name="T20" fmla="*/ 2147483647 w 1045"/>
                <a:gd name="T21" fmla="*/ 2147483647 h 1232"/>
                <a:gd name="T22" fmla="*/ 2147483647 w 1045"/>
                <a:gd name="T23" fmla="*/ 2147483647 h 1232"/>
                <a:gd name="T24" fmla="*/ 2147483647 w 1045"/>
                <a:gd name="T25" fmla="*/ 2147483647 h 1232"/>
                <a:gd name="T26" fmla="*/ 2147483647 w 1045"/>
                <a:gd name="T27" fmla="*/ 2147483647 h 1232"/>
                <a:gd name="T28" fmla="*/ 0 w 1045"/>
                <a:gd name="T29" fmla="*/ 2147483647 h 1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45" h="1232">
                  <a:moveTo>
                    <a:pt x="0" y="1232"/>
                  </a:moveTo>
                  <a:lnTo>
                    <a:pt x="418" y="493"/>
                  </a:lnTo>
                  <a:lnTo>
                    <a:pt x="453" y="211"/>
                  </a:lnTo>
                  <a:lnTo>
                    <a:pt x="522" y="106"/>
                  </a:lnTo>
                  <a:lnTo>
                    <a:pt x="627" y="0"/>
                  </a:lnTo>
                  <a:lnTo>
                    <a:pt x="732" y="0"/>
                  </a:lnTo>
                  <a:lnTo>
                    <a:pt x="801" y="0"/>
                  </a:lnTo>
                  <a:lnTo>
                    <a:pt x="1010" y="0"/>
                  </a:lnTo>
                  <a:lnTo>
                    <a:pt x="1045" y="0"/>
                  </a:lnTo>
                  <a:lnTo>
                    <a:pt x="1010" y="71"/>
                  </a:lnTo>
                  <a:lnTo>
                    <a:pt x="941" y="106"/>
                  </a:lnTo>
                  <a:lnTo>
                    <a:pt x="906" y="106"/>
                  </a:lnTo>
                  <a:lnTo>
                    <a:pt x="766" y="211"/>
                  </a:lnTo>
                  <a:lnTo>
                    <a:pt x="557" y="422"/>
                  </a:lnTo>
                  <a:lnTo>
                    <a:pt x="0" y="1232"/>
                  </a:lnTo>
                  <a:close/>
                </a:path>
              </a:pathLst>
            </a:custGeom>
            <a:solidFill>
              <a:srgbClr val="FDD2A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5" name="Freeform 37"/>
            <p:cNvSpPr/>
            <p:nvPr/>
          </p:nvSpPr>
          <p:spPr bwMode="auto">
            <a:xfrm>
              <a:off x="2291801" y="1336944"/>
              <a:ext cx="151959" cy="206021"/>
            </a:xfrm>
            <a:custGeom>
              <a:avLst/>
              <a:gdLst>
                <a:gd name="T0" fmla="*/ 2147483647 w 104"/>
                <a:gd name="T1" fmla="*/ 0 h 141"/>
                <a:gd name="T2" fmla="*/ 2147483647 w 104"/>
                <a:gd name="T3" fmla="*/ 0 h 141"/>
                <a:gd name="T4" fmla="*/ 2147483647 w 104"/>
                <a:gd name="T5" fmla="*/ 2147483647 h 141"/>
                <a:gd name="T6" fmla="*/ 2147483647 w 104"/>
                <a:gd name="T7" fmla="*/ 2147483647 h 141"/>
                <a:gd name="T8" fmla="*/ 0 w 104"/>
                <a:gd name="T9" fmla="*/ 2147483647 h 141"/>
                <a:gd name="T10" fmla="*/ 2147483647 w 104"/>
                <a:gd name="T11" fmla="*/ 2147483647 h 141"/>
                <a:gd name="T12" fmla="*/ 2147483647 w 104"/>
                <a:gd name="T13" fmla="*/ 0 h 1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4" h="141">
                  <a:moveTo>
                    <a:pt x="35" y="0"/>
                  </a:moveTo>
                  <a:lnTo>
                    <a:pt x="104" y="0"/>
                  </a:lnTo>
                  <a:lnTo>
                    <a:pt x="104" y="70"/>
                  </a:lnTo>
                  <a:lnTo>
                    <a:pt x="69" y="141"/>
                  </a:lnTo>
                  <a:lnTo>
                    <a:pt x="0" y="105"/>
                  </a:lnTo>
                  <a:lnTo>
                    <a:pt x="35" y="35"/>
                  </a:lnTo>
                  <a:lnTo>
                    <a:pt x="35" y="0"/>
                  </a:lnTo>
                  <a:close/>
                </a:path>
              </a:pathLst>
            </a:custGeom>
            <a:solidFill>
              <a:srgbClr val="FCF5D8"/>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6" name="Freeform 38"/>
            <p:cNvSpPr/>
            <p:nvPr/>
          </p:nvSpPr>
          <p:spPr bwMode="auto">
            <a:xfrm>
              <a:off x="2240662" y="1130924"/>
              <a:ext cx="203098" cy="51140"/>
            </a:xfrm>
            <a:custGeom>
              <a:avLst/>
              <a:gdLst>
                <a:gd name="T0" fmla="*/ 0 w 139"/>
                <a:gd name="T1" fmla="*/ 0 h 35"/>
                <a:gd name="T2" fmla="*/ 0 w 139"/>
                <a:gd name="T3" fmla="*/ 2147483647 h 35"/>
                <a:gd name="T4" fmla="*/ 2147483647 w 139"/>
                <a:gd name="T5" fmla="*/ 2147483647 h 35"/>
                <a:gd name="T6" fmla="*/ 2147483647 w 139"/>
                <a:gd name="T7" fmla="*/ 2147483647 h 35"/>
                <a:gd name="T8" fmla="*/ 2147483647 w 139"/>
                <a:gd name="T9" fmla="*/ 0 h 35"/>
                <a:gd name="T10" fmla="*/ 2147483647 w 139"/>
                <a:gd name="T11" fmla="*/ 0 h 35"/>
                <a:gd name="T12" fmla="*/ 0 w 139"/>
                <a:gd name="T13" fmla="*/ 0 h 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9" h="35">
                  <a:moveTo>
                    <a:pt x="0" y="0"/>
                  </a:moveTo>
                  <a:lnTo>
                    <a:pt x="0" y="35"/>
                  </a:lnTo>
                  <a:lnTo>
                    <a:pt x="70" y="35"/>
                  </a:lnTo>
                  <a:lnTo>
                    <a:pt x="104" y="35"/>
                  </a:lnTo>
                  <a:lnTo>
                    <a:pt x="139" y="0"/>
                  </a:lnTo>
                  <a:lnTo>
                    <a:pt x="104" y="0"/>
                  </a:lnTo>
                  <a:lnTo>
                    <a:pt x="0" y="0"/>
                  </a:lnTo>
                  <a:close/>
                </a:path>
              </a:pathLst>
            </a:custGeom>
            <a:solidFill>
              <a:srgbClr val="FCF5D8"/>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7" name="Freeform 39"/>
            <p:cNvSpPr/>
            <p:nvPr/>
          </p:nvSpPr>
          <p:spPr bwMode="auto">
            <a:xfrm>
              <a:off x="1833003" y="1285805"/>
              <a:ext cx="407658" cy="410581"/>
            </a:xfrm>
            <a:custGeom>
              <a:avLst/>
              <a:gdLst>
                <a:gd name="T0" fmla="*/ 0 w 279"/>
                <a:gd name="T1" fmla="*/ 2147483647 h 281"/>
                <a:gd name="T2" fmla="*/ 2147483647 w 279"/>
                <a:gd name="T3" fmla="*/ 2147483647 h 281"/>
                <a:gd name="T4" fmla="*/ 2147483647 w 279"/>
                <a:gd name="T5" fmla="*/ 0 h 281"/>
                <a:gd name="T6" fmla="*/ 2147483647 w 279"/>
                <a:gd name="T7" fmla="*/ 0 h 281"/>
                <a:gd name="T8" fmla="*/ 0 w 279"/>
                <a:gd name="T9" fmla="*/ 2147483647 h 2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81">
                  <a:moveTo>
                    <a:pt x="0" y="281"/>
                  </a:moveTo>
                  <a:lnTo>
                    <a:pt x="139" y="35"/>
                  </a:lnTo>
                  <a:lnTo>
                    <a:pt x="174" y="0"/>
                  </a:lnTo>
                  <a:lnTo>
                    <a:pt x="279" y="0"/>
                  </a:lnTo>
                  <a:lnTo>
                    <a:pt x="0" y="281"/>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8" name="Freeform 40"/>
            <p:cNvSpPr/>
            <p:nvPr/>
          </p:nvSpPr>
          <p:spPr bwMode="auto">
            <a:xfrm>
              <a:off x="1833003" y="1542966"/>
              <a:ext cx="305378" cy="359441"/>
            </a:xfrm>
            <a:custGeom>
              <a:avLst/>
              <a:gdLst>
                <a:gd name="T0" fmla="*/ 2147483647 w 209"/>
                <a:gd name="T1" fmla="*/ 2147483647 h 246"/>
                <a:gd name="T2" fmla="*/ 2147483647 w 209"/>
                <a:gd name="T3" fmla="*/ 2147483647 h 246"/>
                <a:gd name="T4" fmla="*/ 2147483647 w 209"/>
                <a:gd name="T5" fmla="*/ 0 h 246"/>
                <a:gd name="T6" fmla="*/ 0 w 209"/>
                <a:gd name="T7" fmla="*/ 2147483647 h 246"/>
                <a:gd name="T8" fmla="*/ 2147483647 w 209"/>
                <a:gd name="T9" fmla="*/ 2147483647 h 2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246">
                  <a:moveTo>
                    <a:pt x="105" y="211"/>
                  </a:moveTo>
                  <a:lnTo>
                    <a:pt x="209" y="105"/>
                  </a:lnTo>
                  <a:lnTo>
                    <a:pt x="209" y="0"/>
                  </a:lnTo>
                  <a:lnTo>
                    <a:pt x="0" y="246"/>
                  </a:lnTo>
                  <a:lnTo>
                    <a:pt x="105" y="211"/>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39" name="Freeform 41"/>
            <p:cNvSpPr/>
            <p:nvPr/>
          </p:nvSpPr>
          <p:spPr bwMode="auto">
            <a:xfrm>
              <a:off x="916867" y="1439224"/>
              <a:ext cx="713037" cy="1542966"/>
            </a:xfrm>
            <a:custGeom>
              <a:avLst/>
              <a:gdLst>
                <a:gd name="T0" fmla="*/ 2147483647 w 488"/>
                <a:gd name="T1" fmla="*/ 0 h 1056"/>
                <a:gd name="T2" fmla="*/ 2147483647 w 488"/>
                <a:gd name="T3" fmla="*/ 2147483647 h 1056"/>
                <a:gd name="T4" fmla="*/ 2147483647 w 488"/>
                <a:gd name="T5" fmla="*/ 2147483647 h 1056"/>
                <a:gd name="T6" fmla="*/ 0 w 488"/>
                <a:gd name="T7" fmla="*/ 2147483647 h 1056"/>
                <a:gd name="T8" fmla="*/ 2147483647 w 488"/>
                <a:gd name="T9" fmla="*/ 2147483647 h 1056"/>
                <a:gd name="T10" fmla="*/ 2147483647 w 488"/>
                <a:gd name="T11" fmla="*/ 0 h 10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8" h="1056">
                  <a:moveTo>
                    <a:pt x="453" y="0"/>
                  </a:moveTo>
                  <a:lnTo>
                    <a:pt x="488" y="387"/>
                  </a:lnTo>
                  <a:lnTo>
                    <a:pt x="104" y="1056"/>
                  </a:lnTo>
                  <a:lnTo>
                    <a:pt x="0" y="1021"/>
                  </a:lnTo>
                  <a:lnTo>
                    <a:pt x="418" y="282"/>
                  </a:lnTo>
                  <a:lnTo>
                    <a:pt x="453" y="0"/>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0" name="Freeform 42"/>
            <p:cNvSpPr/>
            <p:nvPr/>
          </p:nvSpPr>
          <p:spPr bwMode="auto">
            <a:xfrm>
              <a:off x="1781863" y="1594105"/>
              <a:ext cx="610757" cy="822623"/>
            </a:xfrm>
            <a:custGeom>
              <a:avLst/>
              <a:gdLst>
                <a:gd name="T0" fmla="*/ 2147483647 w 418"/>
                <a:gd name="T1" fmla="*/ 0 h 563"/>
                <a:gd name="T2" fmla="*/ 2147483647 w 418"/>
                <a:gd name="T3" fmla="*/ 2147483647 h 563"/>
                <a:gd name="T4" fmla="*/ 2147483647 w 418"/>
                <a:gd name="T5" fmla="*/ 2147483647 h 563"/>
                <a:gd name="T6" fmla="*/ 0 w 418"/>
                <a:gd name="T7" fmla="*/ 2147483647 h 563"/>
                <a:gd name="T8" fmla="*/ 2147483647 w 418"/>
                <a:gd name="T9" fmla="*/ 2147483647 h 563"/>
                <a:gd name="T10" fmla="*/ 2147483647 w 418"/>
                <a:gd name="T11" fmla="*/ 2147483647 h 563"/>
                <a:gd name="T12" fmla="*/ 2147483647 w 418"/>
                <a:gd name="T13" fmla="*/ 0 h 5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8" h="563">
                  <a:moveTo>
                    <a:pt x="418" y="0"/>
                  </a:moveTo>
                  <a:lnTo>
                    <a:pt x="279" y="281"/>
                  </a:lnTo>
                  <a:lnTo>
                    <a:pt x="35" y="492"/>
                  </a:lnTo>
                  <a:lnTo>
                    <a:pt x="0" y="563"/>
                  </a:lnTo>
                  <a:lnTo>
                    <a:pt x="35" y="492"/>
                  </a:lnTo>
                  <a:lnTo>
                    <a:pt x="314" y="281"/>
                  </a:lnTo>
                  <a:lnTo>
                    <a:pt x="418" y="0"/>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1" name="Freeform 43"/>
            <p:cNvSpPr/>
            <p:nvPr/>
          </p:nvSpPr>
          <p:spPr bwMode="auto">
            <a:xfrm>
              <a:off x="1986423" y="1182063"/>
              <a:ext cx="49679" cy="154881"/>
            </a:xfrm>
            <a:custGeom>
              <a:avLst/>
              <a:gdLst>
                <a:gd name="T0" fmla="*/ 2147483647 w 34"/>
                <a:gd name="T1" fmla="*/ 2147483647 h 106"/>
                <a:gd name="T2" fmla="*/ 0 w 34"/>
                <a:gd name="T3" fmla="*/ 0 h 106"/>
                <a:gd name="T4" fmla="*/ 2147483647 w 34"/>
                <a:gd name="T5" fmla="*/ 2147483647 h 106"/>
                <a:gd name="T6" fmla="*/ 2147483647 w 34"/>
                <a:gd name="T7" fmla="*/ 2147483647 h 1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 h="106">
                  <a:moveTo>
                    <a:pt x="34" y="106"/>
                  </a:moveTo>
                  <a:lnTo>
                    <a:pt x="0" y="0"/>
                  </a:lnTo>
                  <a:lnTo>
                    <a:pt x="34" y="106"/>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2" name="Freeform 44"/>
            <p:cNvSpPr/>
            <p:nvPr/>
          </p:nvSpPr>
          <p:spPr bwMode="auto">
            <a:xfrm>
              <a:off x="1986423" y="1800127"/>
              <a:ext cx="0" cy="153420"/>
            </a:xfrm>
            <a:custGeom>
              <a:avLst/>
              <a:gdLst>
                <a:gd name="T0" fmla="*/ 0 h 105"/>
                <a:gd name="T1" fmla="*/ 2147483647 h 105"/>
                <a:gd name="T2" fmla="*/ 2147483647 h 105"/>
                <a:gd name="T3" fmla="*/ 0 h 105"/>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05">
                  <a:moveTo>
                    <a:pt x="0" y="0"/>
                  </a:moveTo>
                  <a:lnTo>
                    <a:pt x="0" y="105"/>
                  </a:lnTo>
                  <a:lnTo>
                    <a:pt x="0" y="35"/>
                  </a:lnTo>
                  <a:lnTo>
                    <a:pt x="0" y="0"/>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3" name="Freeform 45"/>
            <p:cNvSpPr/>
            <p:nvPr/>
          </p:nvSpPr>
          <p:spPr bwMode="auto">
            <a:xfrm>
              <a:off x="3666736" y="1079783"/>
              <a:ext cx="1221515" cy="1953547"/>
            </a:xfrm>
            <a:custGeom>
              <a:avLst/>
              <a:gdLst>
                <a:gd name="T0" fmla="*/ 2147483647 w 836"/>
                <a:gd name="T1" fmla="*/ 2147483647 h 1337"/>
                <a:gd name="T2" fmla="*/ 2147483647 w 836"/>
                <a:gd name="T3" fmla="*/ 2147483647 h 1337"/>
                <a:gd name="T4" fmla="*/ 2147483647 w 836"/>
                <a:gd name="T5" fmla="*/ 2147483647 h 1337"/>
                <a:gd name="T6" fmla="*/ 2147483647 w 836"/>
                <a:gd name="T7" fmla="*/ 2147483647 h 1337"/>
                <a:gd name="T8" fmla="*/ 2147483647 w 836"/>
                <a:gd name="T9" fmla="*/ 2147483647 h 1337"/>
                <a:gd name="T10" fmla="*/ 2147483647 w 836"/>
                <a:gd name="T11" fmla="*/ 2147483647 h 1337"/>
                <a:gd name="T12" fmla="*/ 2147483647 w 836"/>
                <a:gd name="T13" fmla="*/ 2147483647 h 1337"/>
                <a:gd name="T14" fmla="*/ 2147483647 w 836"/>
                <a:gd name="T15" fmla="*/ 2147483647 h 1337"/>
                <a:gd name="T16" fmla="*/ 2147483647 w 836"/>
                <a:gd name="T17" fmla="*/ 2147483647 h 1337"/>
                <a:gd name="T18" fmla="*/ 2147483647 w 836"/>
                <a:gd name="T19" fmla="*/ 0 h 1337"/>
                <a:gd name="T20" fmla="*/ 2147483647 w 836"/>
                <a:gd name="T21" fmla="*/ 2147483647 h 1337"/>
                <a:gd name="T22" fmla="*/ 2147483647 w 836"/>
                <a:gd name="T23" fmla="*/ 2147483647 h 1337"/>
                <a:gd name="T24" fmla="*/ 2147483647 w 836"/>
                <a:gd name="T25" fmla="*/ 2147483647 h 1337"/>
                <a:gd name="T26" fmla="*/ 2147483647 w 836"/>
                <a:gd name="T27" fmla="*/ 2147483647 h 1337"/>
                <a:gd name="T28" fmla="*/ 2147483647 w 836"/>
                <a:gd name="T29" fmla="*/ 2147483647 h 1337"/>
                <a:gd name="T30" fmla="*/ 2147483647 w 836"/>
                <a:gd name="T31" fmla="*/ 2147483647 h 1337"/>
                <a:gd name="T32" fmla="*/ 0 w 836"/>
                <a:gd name="T33" fmla="*/ 2147483647 h 1337"/>
                <a:gd name="T34" fmla="*/ 2147483647 w 836"/>
                <a:gd name="T35" fmla="*/ 2147483647 h 13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36" h="1337">
                  <a:moveTo>
                    <a:pt x="34" y="317"/>
                  </a:moveTo>
                  <a:lnTo>
                    <a:pt x="69" y="563"/>
                  </a:lnTo>
                  <a:lnTo>
                    <a:pt x="104" y="704"/>
                  </a:lnTo>
                  <a:lnTo>
                    <a:pt x="244" y="809"/>
                  </a:lnTo>
                  <a:lnTo>
                    <a:pt x="522" y="1337"/>
                  </a:lnTo>
                  <a:lnTo>
                    <a:pt x="836" y="1196"/>
                  </a:lnTo>
                  <a:lnTo>
                    <a:pt x="522" y="704"/>
                  </a:lnTo>
                  <a:lnTo>
                    <a:pt x="487" y="246"/>
                  </a:lnTo>
                  <a:lnTo>
                    <a:pt x="453" y="176"/>
                  </a:lnTo>
                  <a:lnTo>
                    <a:pt x="209" y="0"/>
                  </a:lnTo>
                  <a:lnTo>
                    <a:pt x="209" y="352"/>
                  </a:lnTo>
                  <a:lnTo>
                    <a:pt x="209" y="387"/>
                  </a:lnTo>
                  <a:lnTo>
                    <a:pt x="174" y="176"/>
                  </a:lnTo>
                  <a:lnTo>
                    <a:pt x="69" y="35"/>
                  </a:lnTo>
                  <a:lnTo>
                    <a:pt x="34" y="70"/>
                  </a:lnTo>
                  <a:lnTo>
                    <a:pt x="0" y="211"/>
                  </a:lnTo>
                  <a:lnTo>
                    <a:pt x="34" y="317"/>
                  </a:lnTo>
                  <a:close/>
                </a:path>
              </a:pathLst>
            </a:custGeom>
            <a:solidFill>
              <a:srgbClr val="FDD2A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4" name="Freeform 46"/>
            <p:cNvSpPr/>
            <p:nvPr/>
          </p:nvSpPr>
          <p:spPr bwMode="auto">
            <a:xfrm>
              <a:off x="3716415" y="1182063"/>
              <a:ext cx="153419" cy="154881"/>
            </a:xfrm>
            <a:custGeom>
              <a:avLst/>
              <a:gdLst>
                <a:gd name="T0" fmla="*/ 0 w 105"/>
                <a:gd name="T1" fmla="*/ 2147483647 h 106"/>
                <a:gd name="T2" fmla="*/ 2147483647 w 105"/>
                <a:gd name="T3" fmla="*/ 2147483647 h 106"/>
                <a:gd name="T4" fmla="*/ 2147483647 w 105"/>
                <a:gd name="T5" fmla="*/ 0 h 106"/>
                <a:gd name="T6" fmla="*/ 0 w 105"/>
                <a:gd name="T7" fmla="*/ 0 h 106"/>
                <a:gd name="T8" fmla="*/ 0 w 105"/>
                <a:gd name="T9" fmla="*/ 2147483647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106">
                  <a:moveTo>
                    <a:pt x="0" y="106"/>
                  </a:moveTo>
                  <a:lnTo>
                    <a:pt x="105" y="71"/>
                  </a:lnTo>
                  <a:lnTo>
                    <a:pt x="35" y="0"/>
                  </a:lnTo>
                  <a:lnTo>
                    <a:pt x="0" y="0"/>
                  </a:lnTo>
                  <a:lnTo>
                    <a:pt x="0" y="106"/>
                  </a:lnTo>
                  <a:close/>
                </a:path>
              </a:pathLst>
            </a:custGeom>
            <a:solidFill>
              <a:srgbClr val="FCF5D8"/>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5" name="Freeform 47"/>
            <p:cNvSpPr/>
            <p:nvPr/>
          </p:nvSpPr>
          <p:spPr bwMode="auto">
            <a:xfrm>
              <a:off x="4072934" y="1130924"/>
              <a:ext cx="815317" cy="1747526"/>
            </a:xfrm>
            <a:custGeom>
              <a:avLst/>
              <a:gdLst>
                <a:gd name="T0" fmla="*/ 2147483647 w 558"/>
                <a:gd name="T1" fmla="*/ 2147483647 h 1196"/>
                <a:gd name="T2" fmla="*/ 2147483647 w 558"/>
                <a:gd name="T3" fmla="*/ 2147483647 h 1196"/>
                <a:gd name="T4" fmla="*/ 2147483647 w 558"/>
                <a:gd name="T5" fmla="*/ 2147483647 h 1196"/>
                <a:gd name="T6" fmla="*/ 0 w 558"/>
                <a:gd name="T7" fmla="*/ 0 h 1196"/>
                <a:gd name="T8" fmla="*/ 2147483647 w 558"/>
                <a:gd name="T9" fmla="*/ 2147483647 h 1196"/>
                <a:gd name="T10" fmla="*/ 2147483647 w 558"/>
                <a:gd name="T11" fmla="*/ 2147483647 h 1196"/>
                <a:gd name="T12" fmla="*/ 2147483647 w 558"/>
                <a:gd name="T13" fmla="*/ 2147483647 h 1196"/>
                <a:gd name="T14" fmla="*/ 2147483647 w 558"/>
                <a:gd name="T15" fmla="*/ 2147483647 h 11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8" h="1196">
                  <a:moveTo>
                    <a:pt x="488" y="1196"/>
                  </a:moveTo>
                  <a:lnTo>
                    <a:pt x="140" y="633"/>
                  </a:lnTo>
                  <a:lnTo>
                    <a:pt x="105" y="211"/>
                  </a:lnTo>
                  <a:lnTo>
                    <a:pt x="0" y="0"/>
                  </a:lnTo>
                  <a:lnTo>
                    <a:pt x="140" y="211"/>
                  </a:lnTo>
                  <a:lnTo>
                    <a:pt x="244" y="669"/>
                  </a:lnTo>
                  <a:lnTo>
                    <a:pt x="558" y="1161"/>
                  </a:lnTo>
                  <a:lnTo>
                    <a:pt x="488" y="1196"/>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6" name="Freeform 48"/>
            <p:cNvSpPr/>
            <p:nvPr/>
          </p:nvSpPr>
          <p:spPr bwMode="auto">
            <a:xfrm>
              <a:off x="3972114" y="1542966"/>
              <a:ext cx="51140" cy="359441"/>
            </a:xfrm>
            <a:custGeom>
              <a:avLst/>
              <a:gdLst>
                <a:gd name="T0" fmla="*/ 0 w 35"/>
                <a:gd name="T1" fmla="*/ 0 h 246"/>
                <a:gd name="T2" fmla="*/ 2147483647 w 35"/>
                <a:gd name="T3" fmla="*/ 2147483647 h 246"/>
                <a:gd name="T4" fmla="*/ 2147483647 w 35"/>
                <a:gd name="T5" fmla="*/ 2147483647 h 246"/>
                <a:gd name="T6" fmla="*/ 0 w 35"/>
                <a:gd name="T7" fmla="*/ 0 h 2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246">
                  <a:moveTo>
                    <a:pt x="0" y="0"/>
                  </a:moveTo>
                  <a:lnTo>
                    <a:pt x="35" y="246"/>
                  </a:lnTo>
                  <a:lnTo>
                    <a:pt x="35" y="70"/>
                  </a:lnTo>
                  <a:lnTo>
                    <a:pt x="0" y="0"/>
                  </a:lnTo>
                  <a:close/>
                </a:path>
              </a:pathLst>
            </a:custGeom>
            <a:solidFill>
              <a:srgbClr val="FAB79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7" name="Freeform 49"/>
            <p:cNvSpPr/>
            <p:nvPr/>
          </p:nvSpPr>
          <p:spPr bwMode="auto">
            <a:xfrm>
              <a:off x="4023255" y="2108427"/>
              <a:ext cx="661897" cy="616602"/>
            </a:xfrm>
            <a:custGeom>
              <a:avLst/>
              <a:gdLst>
                <a:gd name="T0" fmla="*/ 2147483647 w 453"/>
                <a:gd name="T1" fmla="*/ 2147483647 h 422"/>
                <a:gd name="T2" fmla="*/ 2147483647 w 453"/>
                <a:gd name="T3" fmla="*/ 0 h 422"/>
                <a:gd name="T4" fmla="*/ 0 w 453"/>
                <a:gd name="T5" fmla="*/ 2147483647 h 422"/>
                <a:gd name="T6" fmla="*/ 2147483647 w 453"/>
                <a:gd name="T7" fmla="*/ 2147483647 h 422"/>
                <a:gd name="T8" fmla="*/ 2147483647 w 453"/>
                <a:gd name="T9" fmla="*/ 2147483647 h 4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3" h="422">
                  <a:moveTo>
                    <a:pt x="453" y="140"/>
                  </a:moveTo>
                  <a:lnTo>
                    <a:pt x="348" y="0"/>
                  </a:lnTo>
                  <a:lnTo>
                    <a:pt x="0" y="281"/>
                  </a:lnTo>
                  <a:lnTo>
                    <a:pt x="34" y="422"/>
                  </a:lnTo>
                  <a:lnTo>
                    <a:pt x="453" y="1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8" name="任意多边形 75"/>
            <p:cNvSpPr/>
            <p:nvPr/>
          </p:nvSpPr>
          <p:spPr bwMode="auto">
            <a:xfrm>
              <a:off x="4072934" y="2312987"/>
              <a:ext cx="1550138" cy="1336945"/>
            </a:xfrm>
            <a:custGeom>
              <a:avLst/>
              <a:gdLst>
                <a:gd name="T0" fmla="*/ 612218 w 1550138"/>
                <a:gd name="T1" fmla="*/ 0 h 1336945"/>
                <a:gd name="T2" fmla="*/ 1550138 w 1550138"/>
                <a:gd name="T3" fmla="*/ 1336945 h 1336945"/>
                <a:gd name="T4" fmla="*/ 435500 w 1550138"/>
                <a:gd name="T5" fmla="*/ 1336945 h 1336945"/>
                <a:gd name="T6" fmla="*/ 0 w 1550138"/>
                <a:gd name="T7" fmla="*/ 412042 h 1336945"/>
                <a:gd name="T8" fmla="*/ 612218 w 1550138"/>
                <a:gd name="T9" fmla="*/ 0 h 13369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50138" h="1336945">
                  <a:moveTo>
                    <a:pt x="612218" y="0"/>
                  </a:moveTo>
                  <a:lnTo>
                    <a:pt x="1550138" y="1336945"/>
                  </a:lnTo>
                  <a:lnTo>
                    <a:pt x="435500" y="1336945"/>
                  </a:lnTo>
                  <a:lnTo>
                    <a:pt x="0" y="412042"/>
                  </a:lnTo>
                  <a:lnTo>
                    <a:pt x="612218" y="0"/>
                  </a:ln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49" name="Freeform 51"/>
            <p:cNvSpPr/>
            <p:nvPr/>
          </p:nvSpPr>
          <p:spPr bwMode="auto">
            <a:xfrm>
              <a:off x="1171106" y="2055826"/>
              <a:ext cx="610757" cy="618063"/>
            </a:xfrm>
            <a:custGeom>
              <a:avLst/>
              <a:gdLst>
                <a:gd name="T0" fmla="*/ 0 w 418"/>
                <a:gd name="T1" fmla="*/ 2147483647 h 423"/>
                <a:gd name="T2" fmla="*/ 2147483647 w 418"/>
                <a:gd name="T3" fmla="*/ 0 h 423"/>
                <a:gd name="T4" fmla="*/ 2147483647 w 418"/>
                <a:gd name="T5" fmla="*/ 2147483647 h 423"/>
                <a:gd name="T6" fmla="*/ 2147483647 w 418"/>
                <a:gd name="T7" fmla="*/ 2147483647 h 423"/>
                <a:gd name="T8" fmla="*/ 0 w 418"/>
                <a:gd name="T9" fmla="*/ 2147483647 h 4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8" h="423">
                  <a:moveTo>
                    <a:pt x="0" y="106"/>
                  </a:moveTo>
                  <a:lnTo>
                    <a:pt x="105" y="0"/>
                  </a:lnTo>
                  <a:lnTo>
                    <a:pt x="418" y="317"/>
                  </a:lnTo>
                  <a:lnTo>
                    <a:pt x="348" y="423"/>
                  </a:lnTo>
                  <a:lnTo>
                    <a:pt x="0" y="10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sp>
          <p:nvSpPr>
            <p:cNvPr id="50" name="任意多边形 74"/>
            <p:cNvSpPr/>
            <p:nvPr/>
          </p:nvSpPr>
          <p:spPr bwMode="auto">
            <a:xfrm>
              <a:off x="0" y="2210707"/>
              <a:ext cx="1679582" cy="1439225"/>
            </a:xfrm>
            <a:custGeom>
              <a:avLst/>
              <a:gdLst>
                <a:gd name="T0" fmla="*/ 1171105 w 1679582"/>
                <a:gd name="T1" fmla="*/ 0 h 1439225"/>
                <a:gd name="T2" fmla="*/ 1679582 w 1679582"/>
                <a:gd name="T3" fmla="*/ 463182 h 1439225"/>
                <a:gd name="T4" fmla="*/ 1077401 w 1679582"/>
                <a:gd name="T5" fmla="*/ 1439225 h 1439225"/>
                <a:gd name="T6" fmla="*/ 0 w 1679582"/>
                <a:gd name="T7" fmla="*/ 1439225 h 1439225"/>
                <a:gd name="T8" fmla="*/ 1171105 w 1679582"/>
                <a:gd name="T9" fmla="*/ 0 h 14392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9582" h="1439225">
                  <a:moveTo>
                    <a:pt x="1171105" y="0"/>
                  </a:moveTo>
                  <a:lnTo>
                    <a:pt x="1679582" y="463182"/>
                  </a:lnTo>
                  <a:lnTo>
                    <a:pt x="1077401" y="1439225"/>
                  </a:lnTo>
                  <a:lnTo>
                    <a:pt x="0" y="1439225"/>
                  </a:lnTo>
                  <a:lnTo>
                    <a:pt x="1171105" y="0"/>
                  </a:ln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cs typeface="+mn-ea"/>
                <a:sym typeface="+mn-lt"/>
              </a:endParaRPr>
            </a:p>
          </p:txBody>
        </p:sp>
      </p:grpSp>
      <p:cxnSp>
        <p:nvCxnSpPr>
          <p:cNvPr id="51" name="直接连接符 50"/>
          <p:cNvCxnSpPr/>
          <p:nvPr/>
        </p:nvCxnSpPr>
        <p:spPr>
          <a:xfrm flipV="1">
            <a:off x="4451214" y="1909945"/>
            <a:ext cx="527504" cy="3227"/>
          </a:xfrm>
          <a:prstGeom prst="line">
            <a:avLst/>
          </a:prstGeom>
          <a:solidFill>
            <a:schemeClr val="tx1"/>
          </a:solidFill>
          <a:ln w="25400">
            <a:solidFill>
              <a:srgbClr val="C00000"/>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52" name="矩形: 圆角 37"/>
          <p:cNvSpPr/>
          <p:nvPr/>
        </p:nvSpPr>
        <p:spPr>
          <a:xfrm>
            <a:off x="4837046" y="1500923"/>
            <a:ext cx="6485053" cy="841818"/>
          </a:xfrm>
          <a:prstGeom prst="roundRect">
            <a:avLst>
              <a:gd name="adj" fmla="val 5000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53" name="椭圆 52"/>
          <p:cNvSpPr/>
          <p:nvPr/>
        </p:nvSpPr>
        <p:spPr>
          <a:xfrm flipH="1">
            <a:off x="4262130" y="1697606"/>
            <a:ext cx="411960" cy="424679"/>
          </a:xfrm>
          <a:prstGeom prst="ellipse">
            <a:avLst/>
          </a:prstGeom>
          <a:solidFill>
            <a:srgbClr val="C00000"/>
          </a:solidFill>
          <a:ln w="28575" cap="flat" cmpd="sng" algn="ctr">
            <a:solidFill>
              <a:srgbClr val="FFC000"/>
            </a:solidFill>
            <a:prstDash val="solid"/>
            <a:miter lim="800000"/>
          </a:ln>
          <a:effectLst/>
        </p:spPr>
        <p:txBody>
          <a:bodyPr lIns="120948" tIns="60475" rIns="120948" bIns="60475" anchor="ctr"/>
          <a:lstStyle/>
          <a:p>
            <a:pPr lvl="0" algn="ctr">
              <a:defRPr/>
            </a:pPr>
            <a:r>
              <a:rPr lang="en-US" altLang="zh-CN" b="1" kern="0" dirty="0">
                <a:solidFill>
                  <a:schemeClr val="bg1"/>
                </a:solidFill>
                <a:cs typeface="+mn-ea"/>
                <a:sym typeface="+mn-lt"/>
              </a:rPr>
              <a:t>1</a:t>
            </a:r>
            <a:endParaRPr kumimoji="0" lang="zh-CN" altLang="en-US" sz="1800" b="1" i="0" u="none" strike="noStrike" kern="0" cap="none" spc="0" normalizeH="0" baseline="0" noProof="0" dirty="0">
              <a:ln>
                <a:noFill/>
              </a:ln>
              <a:solidFill>
                <a:schemeClr val="bg1"/>
              </a:solidFill>
              <a:effectLst/>
              <a:uLnTx/>
              <a:uFillTx/>
              <a:cs typeface="+mn-ea"/>
              <a:sym typeface="+mn-lt"/>
            </a:endParaRPr>
          </a:p>
        </p:txBody>
      </p:sp>
      <p:sp>
        <p:nvSpPr>
          <p:cNvPr id="54" name="TextBox 27"/>
          <p:cNvSpPr txBox="1"/>
          <p:nvPr/>
        </p:nvSpPr>
        <p:spPr>
          <a:xfrm>
            <a:off x="5037862" y="1730376"/>
            <a:ext cx="6072305" cy="361714"/>
          </a:xfrm>
          <a:prstGeom prst="rect">
            <a:avLst/>
          </a:prstGeom>
          <a:noFill/>
        </p:spPr>
        <p:txBody>
          <a:bodyPr lIns="120948" tIns="60475" rIns="120948" bIns="60475" anchor="ctr"/>
          <a:lstStyle/>
          <a:p>
            <a:pPr lvl="0" algn="just">
              <a:lnSpc>
                <a:spcPct val="130000"/>
              </a:lnSpc>
              <a:defRPr/>
            </a:pPr>
            <a:r>
              <a:rPr lang="zh-CN" altLang="en-US" sz="1500" dirty="0">
                <a:cs typeface="+mn-ea"/>
                <a:sym typeface="+mn-lt"/>
              </a:rPr>
              <a:t>思想政治理论课能否在立德树人中发挥应有作用，关键看重视不重视、适应不适应、做得好不好。</a:t>
            </a:r>
            <a:endParaRPr kumimoji="0" lang="zh-CN" altLang="en-US" sz="1500" i="0" u="none" strike="noStrike" kern="1200" cap="none" spc="0" normalizeH="0" baseline="0" noProof="0" dirty="0">
              <a:ln>
                <a:noFill/>
              </a:ln>
              <a:effectLst/>
              <a:uLnTx/>
              <a:uFillTx/>
              <a:cs typeface="+mn-ea"/>
              <a:sym typeface="+mn-lt"/>
            </a:endParaRPr>
          </a:p>
        </p:txBody>
      </p:sp>
      <p:cxnSp>
        <p:nvCxnSpPr>
          <p:cNvPr id="55" name="直接连接符 54"/>
          <p:cNvCxnSpPr/>
          <p:nvPr/>
        </p:nvCxnSpPr>
        <p:spPr>
          <a:xfrm flipV="1">
            <a:off x="4451214" y="2931921"/>
            <a:ext cx="527504" cy="3227"/>
          </a:xfrm>
          <a:prstGeom prst="line">
            <a:avLst/>
          </a:prstGeom>
          <a:solidFill>
            <a:schemeClr val="tx1"/>
          </a:solidFill>
          <a:ln w="25400">
            <a:solidFill>
              <a:srgbClr val="C00000"/>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56" name="矩形: 圆角 37"/>
          <p:cNvSpPr/>
          <p:nvPr/>
        </p:nvSpPr>
        <p:spPr>
          <a:xfrm>
            <a:off x="4837046" y="2522899"/>
            <a:ext cx="6485053" cy="841818"/>
          </a:xfrm>
          <a:prstGeom prst="roundRect">
            <a:avLst>
              <a:gd name="adj" fmla="val 5000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57" name="椭圆 56"/>
          <p:cNvSpPr/>
          <p:nvPr/>
        </p:nvSpPr>
        <p:spPr>
          <a:xfrm flipH="1">
            <a:off x="4262130" y="2719582"/>
            <a:ext cx="411960" cy="424679"/>
          </a:xfrm>
          <a:prstGeom prst="ellipse">
            <a:avLst/>
          </a:prstGeom>
          <a:solidFill>
            <a:srgbClr val="C00000"/>
          </a:solidFill>
          <a:ln w="28575" cap="flat" cmpd="sng" algn="ctr">
            <a:solidFill>
              <a:srgbClr val="FFC000"/>
            </a:solidFill>
            <a:prstDash val="solid"/>
            <a:miter lim="800000"/>
          </a:ln>
          <a:effectLst/>
        </p:spPr>
        <p:txBody>
          <a:bodyPr lIns="120948" tIns="60475" rIns="120948" bIns="60475" anchor="ctr"/>
          <a:lstStyle/>
          <a:p>
            <a:pPr lvl="0" algn="ctr">
              <a:defRPr/>
            </a:pPr>
            <a:r>
              <a:rPr lang="en-US" altLang="zh-CN" b="1" kern="0" dirty="0">
                <a:solidFill>
                  <a:schemeClr val="bg1"/>
                </a:solidFill>
                <a:cs typeface="+mn-ea"/>
                <a:sym typeface="+mn-lt"/>
              </a:rPr>
              <a:t>2</a:t>
            </a:r>
            <a:endParaRPr kumimoji="0" lang="zh-CN" altLang="en-US" sz="1800" b="1" i="0" u="none" strike="noStrike" kern="0" cap="none" spc="0" normalizeH="0" baseline="0" noProof="0" dirty="0">
              <a:ln>
                <a:noFill/>
              </a:ln>
              <a:solidFill>
                <a:schemeClr val="bg1"/>
              </a:solidFill>
              <a:effectLst/>
              <a:uLnTx/>
              <a:uFillTx/>
              <a:cs typeface="+mn-ea"/>
              <a:sym typeface="+mn-lt"/>
            </a:endParaRPr>
          </a:p>
        </p:txBody>
      </p:sp>
      <p:sp>
        <p:nvSpPr>
          <p:cNvPr id="58" name="TextBox 27"/>
          <p:cNvSpPr txBox="1"/>
          <p:nvPr/>
        </p:nvSpPr>
        <p:spPr>
          <a:xfrm>
            <a:off x="5037862" y="2752352"/>
            <a:ext cx="6072305" cy="361714"/>
          </a:xfrm>
          <a:prstGeom prst="rect">
            <a:avLst/>
          </a:prstGeom>
          <a:noFill/>
        </p:spPr>
        <p:txBody>
          <a:bodyPr lIns="120948" tIns="60475" rIns="120948" bIns="60475" anchor="ctr"/>
          <a:lstStyle/>
          <a:p>
            <a:pPr lvl="0" algn="just">
              <a:lnSpc>
                <a:spcPct val="130000"/>
              </a:lnSpc>
              <a:defRPr/>
            </a:pPr>
            <a:r>
              <a:rPr lang="zh-CN" altLang="en-US" sz="1500" dirty="0">
                <a:cs typeface="+mn-ea"/>
                <a:sym typeface="+mn-lt"/>
              </a:rPr>
              <a:t>思政课的本质是讲道理，要注重方式方法，把道理讲深、讲透、讲活，老师要用心教，学生要用心悟，达到沟通心灵、启智润心、激扬斗志。</a:t>
            </a:r>
            <a:endParaRPr kumimoji="0" lang="zh-CN" altLang="en-US" sz="1500" i="0" u="none" strike="noStrike" kern="1200" cap="none" spc="0" normalizeH="0" baseline="0" noProof="0" dirty="0">
              <a:ln>
                <a:noFill/>
              </a:ln>
              <a:effectLst/>
              <a:uLnTx/>
              <a:uFillTx/>
              <a:cs typeface="+mn-ea"/>
              <a:sym typeface="+mn-lt"/>
            </a:endParaRPr>
          </a:p>
        </p:txBody>
      </p:sp>
      <p:cxnSp>
        <p:nvCxnSpPr>
          <p:cNvPr id="59" name="直接连接符 58"/>
          <p:cNvCxnSpPr/>
          <p:nvPr/>
        </p:nvCxnSpPr>
        <p:spPr>
          <a:xfrm flipV="1">
            <a:off x="4451214" y="3953898"/>
            <a:ext cx="527504" cy="3227"/>
          </a:xfrm>
          <a:prstGeom prst="line">
            <a:avLst/>
          </a:prstGeom>
          <a:solidFill>
            <a:schemeClr val="tx1"/>
          </a:solidFill>
          <a:ln w="25400">
            <a:solidFill>
              <a:srgbClr val="C00000"/>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60" name="矩形: 圆角 37"/>
          <p:cNvSpPr/>
          <p:nvPr/>
        </p:nvSpPr>
        <p:spPr>
          <a:xfrm>
            <a:off x="4837046" y="3544876"/>
            <a:ext cx="6485053" cy="841818"/>
          </a:xfrm>
          <a:prstGeom prst="roundRect">
            <a:avLst>
              <a:gd name="adj" fmla="val 5000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61" name="椭圆 60"/>
          <p:cNvSpPr/>
          <p:nvPr/>
        </p:nvSpPr>
        <p:spPr>
          <a:xfrm flipH="1">
            <a:off x="4262130" y="3741559"/>
            <a:ext cx="411960" cy="424679"/>
          </a:xfrm>
          <a:prstGeom prst="ellipse">
            <a:avLst/>
          </a:prstGeom>
          <a:solidFill>
            <a:srgbClr val="C00000"/>
          </a:solidFill>
          <a:ln w="28575" cap="flat" cmpd="sng" algn="ctr">
            <a:solidFill>
              <a:srgbClr val="FFC000"/>
            </a:solidFill>
            <a:prstDash val="solid"/>
            <a:miter lim="800000"/>
          </a:ln>
          <a:effectLst/>
        </p:spPr>
        <p:txBody>
          <a:bodyPr lIns="120948" tIns="60475" rIns="120948" bIns="60475" anchor="ctr"/>
          <a:lstStyle/>
          <a:p>
            <a:pPr lvl="0" algn="ctr">
              <a:defRPr/>
            </a:pPr>
            <a:r>
              <a:rPr lang="en-US" altLang="zh-CN" b="1" kern="0" dirty="0">
                <a:solidFill>
                  <a:schemeClr val="bg1"/>
                </a:solidFill>
                <a:cs typeface="+mn-ea"/>
                <a:sym typeface="+mn-lt"/>
              </a:rPr>
              <a:t>3</a:t>
            </a:r>
            <a:endParaRPr kumimoji="0" lang="zh-CN" altLang="en-US" sz="1800" b="1" i="0" u="none" strike="noStrike" kern="0" cap="none" spc="0" normalizeH="0" baseline="0" noProof="0" dirty="0">
              <a:ln>
                <a:noFill/>
              </a:ln>
              <a:solidFill>
                <a:schemeClr val="bg1"/>
              </a:solidFill>
              <a:effectLst/>
              <a:uLnTx/>
              <a:uFillTx/>
              <a:cs typeface="+mn-ea"/>
              <a:sym typeface="+mn-lt"/>
            </a:endParaRPr>
          </a:p>
        </p:txBody>
      </p:sp>
      <p:sp>
        <p:nvSpPr>
          <p:cNvPr id="62" name="TextBox 27"/>
          <p:cNvSpPr txBox="1"/>
          <p:nvPr/>
        </p:nvSpPr>
        <p:spPr>
          <a:xfrm>
            <a:off x="5037862" y="3774329"/>
            <a:ext cx="6072305" cy="361714"/>
          </a:xfrm>
          <a:prstGeom prst="rect">
            <a:avLst/>
          </a:prstGeom>
          <a:noFill/>
        </p:spPr>
        <p:txBody>
          <a:bodyPr lIns="120948" tIns="60475" rIns="120948" bIns="60475" anchor="ctr"/>
          <a:lstStyle/>
          <a:p>
            <a:pPr lvl="0" algn="just">
              <a:lnSpc>
                <a:spcPct val="130000"/>
              </a:lnSpc>
              <a:defRPr/>
            </a:pPr>
            <a:r>
              <a:rPr lang="zh-CN" altLang="en-US" sz="1500" dirty="0">
                <a:cs typeface="+mn-ea"/>
                <a:sym typeface="+mn-lt"/>
              </a:rPr>
              <a:t>青少年思想政治教育是一个接续的过程，要针对青少年成长的不同阶段，有针对性地开展思想政治教育。</a:t>
            </a:r>
            <a:endParaRPr kumimoji="0" lang="zh-CN" altLang="en-US" sz="1500" i="0" u="none" strike="noStrike" kern="1200" cap="none" spc="0" normalizeH="0" baseline="0" noProof="0" dirty="0">
              <a:ln>
                <a:noFill/>
              </a:ln>
              <a:effectLst/>
              <a:uLnTx/>
              <a:uFillTx/>
              <a:cs typeface="+mn-ea"/>
              <a:sym typeface="+mn-lt"/>
            </a:endParaRPr>
          </a:p>
        </p:txBody>
      </p:sp>
      <p:cxnSp>
        <p:nvCxnSpPr>
          <p:cNvPr id="63" name="直接连接符 62"/>
          <p:cNvCxnSpPr/>
          <p:nvPr/>
        </p:nvCxnSpPr>
        <p:spPr>
          <a:xfrm flipV="1">
            <a:off x="4451214" y="5083450"/>
            <a:ext cx="527504" cy="3227"/>
          </a:xfrm>
          <a:prstGeom prst="line">
            <a:avLst/>
          </a:prstGeom>
          <a:solidFill>
            <a:schemeClr val="tx1"/>
          </a:solidFill>
          <a:ln w="25400">
            <a:solidFill>
              <a:srgbClr val="C00000"/>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64" name="矩形: 圆角 37"/>
          <p:cNvSpPr/>
          <p:nvPr/>
        </p:nvSpPr>
        <p:spPr>
          <a:xfrm>
            <a:off x="4837046" y="4549009"/>
            <a:ext cx="6485053" cy="1092656"/>
          </a:xfrm>
          <a:prstGeom prst="roundRect">
            <a:avLst>
              <a:gd name="adj" fmla="val 5000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65" name="椭圆 64"/>
          <p:cNvSpPr/>
          <p:nvPr/>
        </p:nvSpPr>
        <p:spPr>
          <a:xfrm flipH="1">
            <a:off x="4262130" y="4871111"/>
            <a:ext cx="411960" cy="424679"/>
          </a:xfrm>
          <a:prstGeom prst="ellipse">
            <a:avLst/>
          </a:prstGeom>
          <a:solidFill>
            <a:srgbClr val="C00000"/>
          </a:solidFill>
          <a:ln w="28575" cap="flat" cmpd="sng" algn="ctr">
            <a:solidFill>
              <a:srgbClr val="FFC000"/>
            </a:solidFill>
            <a:prstDash val="solid"/>
            <a:miter lim="800000"/>
          </a:ln>
          <a:effectLst/>
        </p:spPr>
        <p:txBody>
          <a:bodyPr lIns="120948" tIns="60475" rIns="120948" bIns="60475" anchor="ctr"/>
          <a:lstStyle/>
          <a:p>
            <a:pPr lvl="0" algn="ctr">
              <a:defRPr/>
            </a:pPr>
            <a:r>
              <a:rPr lang="en-US" altLang="zh-CN" b="1" kern="0" dirty="0">
                <a:solidFill>
                  <a:schemeClr val="bg1"/>
                </a:solidFill>
                <a:cs typeface="+mn-ea"/>
                <a:sym typeface="+mn-lt"/>
              </a:rPr>
              <a:t>4</a:t>
            </a:r>
            <a:endParaRPr kumimoji="0" lang="zh-CN" altLang="en-US" sz="1800" b="1" i="0" u="none" strike="noStrike" kern="0" cap="none" spc="0" normalizeH="0" baseline="0" noProof="0" dirty="0">
              <a:ln>
                <a:noFill/>
              </a:ln>
              <a:solidFill>
                <a:schemeClr val="bg1"/>
              </a:solidFill>
              <a:effectLst/>
              <a:uLnTx/>
              <a:uFillTx/>
              <a:cs typeface="+mn-ea"/>
              <a:sym typeface="+mn-lt"/>
            </a:endParaRPr>
          </a:p>
        </p:txBody>
      </p:sp>
      <p:sp>
        <p:nvSpPr>
          <p:cNvPr id="66" name="TextBox 27"/>
          <p:cNvSpPr txBox="1"/>
          <p:nvPr/>
        </p:nvSpPr>
        <p:spPr>
          <a:xfrm>
            <a:off x="5037862" y="4903881"/>
            <a:ext cx="6072305" cy="361714"/>
          </a:xfrm>
          <a:prstGeom prst="rect">
            <a:avLst/>
          </a:prstGeom>
          <a:noFill/>
        </p:spPr>
        <p:txBody>
          <a:bodyPr lIns="120948" tIns="60475" rIns="120948" bIns="60475" anchor="ctr"/>
          <a:lstStyle/>
          <a:p>
            <a:pPr lvl="0" algn="just">
              <a:lnSpc>
                <a:spcPct val="130000"/>
              </a:lnSpc>
              <a:defRPr/>
            </a:pPr>
            <a:r>
              <a:rPr lang="zh-CN" altLang="en-US" sz="1500" dirty="0">
                <a:cs typeface="+mn-ea"/>
                <a:sym typeface="+mn-lt"/>
              </a:rPr>
              <a:t>希望人民大学绵绵用力，久久为功，止于至善，为全国大中小学思政课教学提供更多“金课”。也鼓励各地高校积极开展与中小学思政课共建，共同推动大中小学思政课一体化建设。</a:t>
            </a:r>
            <a:endParaRPr kumimoji="0" lang="zh-CN" altLang="en-US" sz="1500" i="0" u="none" strike="noStrike" kern="1200" cap="none" spc="0" normalizeH="0" baseline="0" noProof="0" dirty="0">
              <a:ln>
                <a:noFill/>
              </a:ln>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4*#ppt_w"/>
                                          </p:val>
                                        </p:tav>
                                        <p:tav tm="100000">
                                          <p:val>
                                            <p:strVal val="#ppt_w"/>
                                          </p:val>
                                        </p:tav>
                                      </p:tavLst>
                                    </p:anim>
                                    <p:anim calcmode="lin" valueType="num">
                                      <p:cBhvr>
                                        <p:cTn id="8" dur="500" fill="hold"/>
                                        <p:tgtEl>
                                          <p:spTgt spid="5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left)">
                                      <p:cBhvr>
                                        <p:cTn id="12" dur="500"/>
                                        <p:tgtEl>
                                          <p:spTgt spid="51"/>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heel(1)">
                                      <p:cBhvr>
                                        <p:cTn id="16" dur="200"/>
                                        <p:tgtEl>
                                          <p:spTgt spid="52"/>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3" presetClass="entr" presetSubtype="32" fill="hold" grpId="0"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p:cTn id="24" dur="500" fill="hold"/>
                                        <p:tgtEl>
                                          <p:spTgt spid="57"/>
                                        </p:tgtEl>
                                        <p:attrNameLst>
                                          <p:attrName>ppt_w</p:attrName>
                                        </p:attrNameLst>
                                      </p:cBhvr>
                                      <p:tavLst>
                                        <p:tav tm="0">
                                          <p:val>
                                            <p:strVal val="4*#ppt_w"/>
                                          </p:val>
                                        </p:tav>
                                        <p:tav tm="100000">
                                          <p:val>
                                            <p:strVal val="#ppt_w"/>
                                          </p:val>
                                        </p:tav>
                                      </p:tavLst>
                                    </p:anim>
                                    <p:anim calcmode="lin" valueType="num">
                                      <p:cBhvr>
                                        <p:cTn id="25" dur="500" fill="hold"/>
                                        <p:tgtEl>
                                          <p:spTgt spid="57"/>
                                        </p:tgtEl>
                                        <p:attrNameLst>
                                          <p:attrName>ppt_h</p:attrName>
                                        </p:attrNameLst>
                                      </p:cBhvr>
                                      <p:tavLst>
                                        <p:tav tm="0">
                                          <p:val>
                                            <p:strVal val="4*#ppt_h"/>
                                          </p:val>
                                        </p:tav>
                                        <p:tav tm="100000">
                                          <p:val>
                                            <p:strVal val="#ppt_h"/>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wipe(left)">
                                      <p:cBhvr>
                                        <p:cTn id="29" dur="500"/>
                                        <p:tgtEl>
                                          <p:spTgt spid="55"/>
                                        </p:tgtEl>
                                      </p:cBhvr>
                                    </p:animEffect>
                                  </p:childTnLst>
                                </p:cTn>
                              </p:par>
                            </p:childTnLst>
                          </p:cTn>
                        </p:par>
                        <p:par>
                          <p:cTn id="30" fill="hold">
                            <p:stCondLst>
                              <p:cond delay="3000"/>
                            </p:stCondLst>
                            <p:childTnLst>
                              <p:par>
                                <p:cTn id="31" presetID="21" presetClass="entr" presetSubtype="1"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heel(1)">
                                      <p:cBhvr>
                                        <p:cTn id="33" dur="200"/>
                                        <p:tgtEl>
                                          <p:spTgt spid="56"/>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000"/>
                            </p:stCondLst>
                            <p:childTnLst>
                              <p:par>
                                <p:cTn id="39" presetID="23" presetClass="entr" presetSubtype="32"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ppt_w</p:attrName>
                                        </p:attrNameLst>
                                      </p:cBhvr>
                                      <p:tavLst>
                                        <p:tav tm="0">
                                          <p:val>
                                            <p:strVal val="4*#ppt_w"/>
                                          </p:val>
                                        </p:tav>
                                        <p:tav tm="100000">
                                          <p:val>
                                            <p:strVal val="#ppt_w"/>
                                          </p:val>
                                        </p:tav>
                                      </p:tavLst>
                                    </p:anim>
                                    <p:anim calcmode="lin" valueType="num">
                                      <p:cBhvr>
                                        <p:cTn id="42" dur="500" fill="hold"/>
                                        <p:tgtEl>
                                          <p:spTgt spid="61"/>
                                        </p:tgtEl>
                                        <p:attrNameLst>
                                          <p:attrName>ppt_h</p:attrName>
                                        </p:attrNameLst>
                                      </p:cBhvr>
                                      <p:tavLst>
                                        <p:tav tm="0">
                                          <p:val>
                                            <p:strVal val="4*#ppt_h"/>
                                          </p:val>
                                        </p:tav>
                                        <p:tav tm="100000">
                                          <p:val>
                                            <p:strVal val="#ppt_h"/>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childTnLst>
                          </p:cTn>
                        </p:par>
                        <p:par>
                          <p:cTn id="47" fill="hold">
                            <p:stCondLst>
                              <p:cond delay="5000"/>
                            </p:stCondLst>
                            <p:childTnLst>
                              <p:par>
                                <p:cTn id="48" presetID="21" presetClass="entr" presetSubtype="1"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heel(1)">
                                      <p:cBhvr>
                                        <p:cTn id="50" dur="200"/>
                                        <p:tgtEl>
                                          <p:spTgt spid="60"/>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childTnLst>
                          </p:cTn>
                        </p:par>
                        <p:par>
                          <p:cTn id="55" fill="hold">
                            <p:stCondLst>
                              <p:cond delay="6000"/>
                            </p:stCondLst>
                            <p:childTnLst>
                              <p:par>
                                <p:cTn id="56" presetID="23" presetClass="entr" presetSubtype="32"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p:cTn id="58" dur="500" fill="hold"/>
                                        <p:tgtEl>
                                          <p:spTgt spid="65"/>
                                        </p:tgtEl>
                                        <p:attrNameLst>
                                          <p:attrName>ppt_w</p:attrName>
                                        </p:attrNameLst>
                                      </p:cBhvr>
                                      <p:tavLst>
                                        <p:tav tm="0">
                                          <p:val>
                                            <p:strVal val="4*#ppt_w"/>
                                          </p:val>
                                        </p:tav>
                                        <p:tav tm="100000">
                                          <p:val>
                                            <p:strVal val="#ppt_w"/>
                                          </p:val>
                                        </p:tav>
                                      </p:tavLst>
                                    </p:anim>
                                    <p:anim calcmode="lin" valueType="num">
                                      <p:cBhvr>
                                        <p:cTn id="59" dur="500" fill="hold"/>
                                        <p:tgtEl>
                                          <p:spTgt spid="65"/>
                                        </p:tgtEl>
                                        <p:attrNameLst>
                                          <p:attrName>ppt_h</p:attrName>
                                        </p:attrNameLst>
                                      </p:cBhvr>
                                      <p:tavLst>
                                        <p:tav tm="0">
                                          <p:val>
                                            <p:strVal val="4*#ppt_h"/>
                                          </p:val>
                                        </p:tav>
                                        <p:tav tm="100000">
                                          <p:val>
                                            <p:strVal val="#ppt_h"/>
                                          </p:val>
                                        </p:tav>
                                      </p:tavLst>
                                    </p:anim>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heel(1)">
                                      <p:cBhvr>
                                        <p:cTn id="67" dur="200"/>
                                        <p:tgtEl>
                                          <p:spTgt spid="64"/>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left)">
                                      <p:cBhvr>
                                        <p:cTn id="7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3" grpId="0" bldLvl="0" animBg="1"/>
      <p:bldP spid="54" grpId="0"/>
      <p:bldP spid="56" grpId="0" bldLvl="0" animBg="1"/>
      <p:bldP spid="57" grpId="0" bldLvl="0" animBg="1"/>
      <p:bldP spid="58" grpId="0"/>
      <p:bldP spid="60" grpId="0" bldLvl="0" animBg="1"/>
      <p:bldP spid="61" grpId="0" bldLvl="0" animBg="1"/>
      <p:bldP spid="62" grpId="0"/>
      <p:bldP spid="64" grpId="0" bldLvl="0" animBg="1"/>
      <p:bldP spid="65" grpId="0" bldLvl="0" animBg="1"/>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7770975" y="1858289"/>
            <a:ext cx="3746443" cy="3746443"/>
          </a:xfrm>
          <a:prstGeom prst="rect">
            <a:avLst/>
          </a:prstGeom>
        </p:spPr>
      </p:pic>
      <p:sp>
        <p:nvSpPr>
          <p:cNvPr id="3" name="Aichitds6"/>
          <p:cNvSpPr/>
          <p:nvPr/>
        </p:nvSpPr>
        <p:spPr>
          <a:xfrm>
            <a:off x="2253475" y="2000160"/>
            <a:ext cx="6241060" cy="631190"/>
          </a:xfrm>
          <a:prstGeom prst="rect">
            <a:avLst/>
          </a:prstGeom>
          <a:noFill/>
        </p:spPr>
        <p:txBody>
          <a:bodyPr wrap="square" rtlCol="0">
            <a:spAutoFit/>
          </a:bodyPr>
          <a:lstStyle/>
          <a:p>
            <a:pPr>
              <a:lnSpc>
                <a:spcPct val="90000"/>
              </a:lnSpc>
            </a:pPr>
            <a:r>
              <a:rPr kumimoji="1" lang="zh-CN" altLang="en-US" sz="3900" b="1" dirty="0">
                <a:gradFill>
                  <a:gsLst>
                    <a:gs pos="0">
                      <a:srgbClr val="FE8468"/>
                    </a:gs>
                    <a:gs pos="99000">
                      <a:srgbClr val="CF1C0C"/>
                    </a:gs>
                  </a:gsLst>
                  <a:lin ang="5400000" scaled="1"/>
                </a:gradFill>
                <a:cs typeface="+mn-ea"/>
                <a:sym typeface="+mn-lt"/>
              </a:rPr>
              <a:t>习近平勉励同学们</a:t>
            </a:r>
            <a:endParaRPr kumimoji="1" lang="zh-CN" altLang="en-US" sz="3900" b="1" dirty="0">
              <a:gradFill>
                <a:gsLst>
                  <a:gs pos="0">
                    <a:srgbClr val="FE8468"/>
                  </a:gs>
                  <a:gs pos="99000">
                    <a:srgbClr val="CF1C0C"/>
                  </a:gs>
                </a:gsLst>
                <a:lin ang="5400000" scaled="1"/>
              </a:gradFill>
              <a:cs typeface="+mn-ea"/>
              <a:sym typeface="+mn-lt"/>
            </a:endParaRPr>
          </a:p>
        </p:txBody>
      </p:sp>
      <p:sp>
        <p:nvSpPr>
          <p:cNvPr id="4" name="Aichitds3"/>
          <p:cNvSpPr/>
          <p:nvPr/>
        </p:nvSpPr>
        <p:spPr bwMode="auto">
          <a:xfrm>
            <a:off x="1265259" y="1415205"/>
            <a:ext cx="988217" cy="116991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eaLnBrk="1" fontAlgn="auto" hangingPunct="1">
              <a:lnSpc>
                <a:spcPct val="130000"/>
              </a:lnSpc>
              <a:defRPr/>
            </a:pPr>
            <a:endParaRPr lang="zh-CN" altLang="en-US" sz="1900" b="1" dirty="0">
              <a:solidFill>
                <a:srgbClr val="A11752"/>
              </a:solidFill>
              <a:cs typeface="+mn-ea"/>
              <a:sym typeface="+mn-lt"/>
            </a:endParaRPr>
          </a:p>
        </p:txBody>
      </p:sp>
      <p:sp>
        <p:nvSpPr>
          <p:cNvPr id="5" name="Aitds7"/>
          <p:cNvSpPr/>
          <p:nvPr/>
        </p:nvSpPr>
        <p:spPr>
          <a:xfrm>
            <a:off x="1265259" y="2740542"/>
            <a:ext cx="6241060" cy="1376915"/>
          </a:xfrm>
          <a:prstGeom prst="rect">
            <a:avLst/>
          </a:prstGeom>
        </p:spPr>
        <p:txBody>
          <a:bodyPr wrap="square">
            <a:spAutoFit/>
            <a:scene3d>
              <a:camera prst="orthographicFront"/>
              <a:lightRig rig="threePt" dir="t">
                <a:rot lat="0" lon="0" rev="0"/>
              </a:lightRig>
            </a:scene3d>
            <a:sp3d contourW="12700"/>
          </a:bodyPr>
          <a:lstStyle/>
          <a:p>
            <a:pPr algn="just">
              <a:lnSpc>
                <a:spcPct val="130000"/>
              </a:lnSpc>
              <a:defRPr/>
            </a:pPr>
            <a:r>
              <a:rPr lang="zh-CN" altLang="en-US" sz="2200" dirty="0">
                <a:cs typeface="+mn-ea"/>
                <a:sym typeface="+mn-lt"/>
              </a:rPr>
              <a:t>坚定中国特色社会主义道路自信、理论自信、制度自信、文化自信，在全面建设社会主义现代化国家新征程中勇当开路先锋、争当事业闯将。</a:t>
            </a:r>
            <a:endParaRPr lang="zh-CN" altLang="en-US" sz="2200" dirty="0">
              <a:cs typeface="+mn-ea"/>
              <a:sym typeface="+mn-lt"/>
            </a:endParaRPr>
          </a:p>
        </p:txBody>
      </p:sp>
      <p:sp>
        <p:nvSpPr>
          <p:cNvPr id="6" name="ï$1îḓe"/>
          <p:cNvSpPr txBox="1"/>
          <p:nvPr/>
        </p:nvSpPr>
        <p:spPr bwMode="auto">
          <a:xfrm>
            <a:off x="1396675" y="4430472"/>
            <a:ext cx="2405788" cy="515354"/>
          </a:xfrm>
          <a:prstGeom prst="roundRect">
            <a:avLst>
              <a:gd name="adj" fmla="val 50000"/>
            </a:avLst>
          </a:prstGeom>
          <a:gradFill>
            <a:gsLst>
              <a:gs pos="0">
                <a:srgbClr val="EA0118"/>
              </a:gs>
              <a:gs pos="65000">
                <a:srgbClr val="C00000"/>
              </a:gs>
            </a:gsLst>
            <a:lin ang="5400000" scaled="1"/>
          </a:gradFill>
          <a:ln>
            <a:noFill/>
          </a:ln>
        </p:spPr>
        <p:txBody>
          <a:bodyPr wrap="square" lIns="91440" tIns="45720" rIns="91440" bIns="45720" anchor="ctr">
            <a:noAutofit/>
          </a:bodyPr>
          <a:lstStyle/>
          <a:p>
            <a:pPr algn="ctr">
              <a:spcBef>
                <a:spcPct val="0"/>
              </a:spcBef>
            </a:pPr>
            <a:r>
              <a:rPr lang="zh-CN" altLang="en-US" sz="2500" kern="0" dirty="0">
                <a:solidFill>
                  <a:srgbClr val="FFFFFF"/>
                </a:solidFill>
                <a:cs typeface="+mn-ea"/>
                <a:sym typeface="+mn-lt"/>
              </a:rPr>
              <a:t>道路自信</a:t>
            </a:r>
            <a:endParaRPr lang="zh-CN" altLang="en-US" sz="2500" kern="0" dirty="0">
              <a:solidFill>
                <a:srgbClr val="FFFFFF"/>
              </a:solidFill>
              <a:cs typeface="+mn-ea"/>
              <a:sym typeface="+mn-lt"/>
            </a:endParaRPr>
          </a:p>
        </p:txBody>
      </p:sp>
      <p:sp>
        <p:nvSpPr>
          <p:cNvPr id="7" name="ï$1îḓe"/>
          <p:cNvSpPr txBox="1"/>
          <p:nvPr/>
        </p:nvSpPr>
        <p:spPr bwMode="auto">
          <a:xfrm>
            <a:off x="4018851" y="4430472"/>
            <a:ext cx="2405788" cy="515354"/>
          </a:xfrm>
          <a:prstGeom prst="roundRect">
            <a:avLst>
              <a:gd name="adj" fmla="val 50000"/>
            </a:avLst>
          </a:prstGeom>
          <a:solidFill>
            <a:schemeClr val="bg2">
              <a:lumMod val="25000"/>
            </a:schemeClr>
          </a:solidFill>
          <a:ln>
            <a:noFill/>
          </a:ln>
        </p:spPr>
        <p:txBody>
          <a:bodyPr wrap="square" lIns="91440" tIns="45720" rIns="91440" bIns="45720" anchor="ctr">
            <a:noAutofit/>
          </a:bodyPr>
          <a:lstStyle/>
          <a:p>
            <a:pPr algn="ctr">
              <a:spcBef>
                <a:spcPct val="0"/>
              </a:spcBef>
            </a:pPr>
            <a:r>
              <a:rPr lang="zh-CN" altLang="en-US" sz="2500" kern="0" dirty="0">
                <a:solidFill>
                  <a:srgbClr val="FFFFFF"/>
                </a:solidFill>
                <a:cs typeface="+mn-ea"/>
                <a:sym typeface="+mn-lt"/>
              </a:rPr>
              <a:t>理论自信</a:t>
            </a:r>
            <a:endParaRPr lang="zh-CN" altLang="en-US" sz="2500" kern="0" dirty="0">
              <a:solidFill>
                <a:srgbClr val="FFFFFF"/>
              </a:solidFill>
              <a:cs typeface="+mn-ea"/>
              <a:sym typeface="+mn-lt"/>
            </a:endParaRPr>
          </a:p>
        </p:txBody>
      </p:sp>
      <p:sp>
        <p:nvSpPr>
          <p:cNvPr id="8" name="ï$1îḓe"/>
          <p:cNvSpPr txBox="1"/>
          <p:nvPr/>
        </p:nvSpPr>
        <p:spPr bwMode="auto">
          <a:xfrm>
            <a:off x="2015239" y="5089378"/>
            <a:ext cx="2405788" cy="515354"/>
          </a:xfrm>
          <a:prstGeom prst="roundRect">
            <a:avLst>
              <a:gd name="adj" fmla="val 50000"/>
            </a:avLst>
          </a:prstGeom>
          <a:solidFill>
            <a:schemeClr val="bg2">
              <a:lumMod val="25000"/>
            </a:schemeClr>
          </a:solidFill>
          <a:ln>
            <a:noFill/>
          </a:ln>
        </p:spPr>
        <p:txBody>
          <a:bodyPr wrap="square" lIns="91440" tIns="45720" rIns="91440" bIns="45720" anchor="ctr">
            <a:noAutofit/>
          </a:bodyPr>
          <a:lstStyle/>
          <a:p>
            <a:pPr algn="ctr">
              <a:spcBef>
                <a:spcPct val="0"/>
              </a:spcBef>
            </a:pPr>
            <a:r>
              <a:rPr lang="zh-CN" altLang="en-US" sz="2500" kern="0" dirty="0">
                <a:solidFill>
                  <a:srgbClr val="FFFFFF"/>
                </a:solidFill>
                <a:cs typeface="+mn-ea"/>
                <a:sym typeface="+mn-lt"/>
              </a:rPr>
              <a:t>制度自信</a:t>
            </a:r>
            <a:endParaRPr lang="zh-CN" altLang="en-US" sz="2500" kern="0" dirty="0">
              <a:solidFill>
                <a:srgbClr val="FFFFFF"/>
              </a:solidFill>
              <a:cs typeface="+mn-ea"/>
              <a:sym typeface="+mn-lt"/>
            </a:endParaRPr>
          </a:p>
        </p:txBody>
      </p:sp>
      <p:sp>
        <p:nvSpPr>
          <p:cNvPr id="9" name="ï$1îḓe"/>
          <p:cNvSpPr txBox="1"/>
          <p:nvPr/>
        </p:nvSpPr>
        <p:spPr bwMode="auto">
          <a:xfrm>
            <a:off x="4652136" y="5089378"/>
            <a:ext cx="2405788" cy="515354"/>
          </a:xfrm>
          <a:prstGeom prst="roundRect">
            <a:avLst>
              <a:gd name="adj" fmla="val 50000"/>
            </a:avLst>
          </a:prstGeom>
          <a:gradFill>
            <a:gsLst>
              <a:gs pos="0">
                <a:srgbClr val="EA0118"/>
              </a:gs>
              <a:gs pos="65000">
                <a:srgbClr val="C00000"/>
              </a:gs>
            </a:gsLst>
            <a:lin ang="5400000" scaled="1"/>
          </a:gradFill>
          <a:ln>
            <a:noFill/>
          </a:ln>
        </p:spPr>
        <p:txBody>
          <a:bodyPr wrap="square" lIns="91440" tIns="45720" rIns="91440" bIns="45720" anchor="ctr">
            <a:noAutofit/>
          </a:bodyPr>
          <a:lstStyle/>
          <a:p>
            <a:pPr algn="ctr">
              <a:spcBef>
                <a:spcPct val="0"/>
              </a:spcBef>
            </a:pPr>
            <a:r>
              <a:rPr lang="zh-CN" altLang="en-US" sz="2500" kern="0" dirty="0">
                <a:solidFill>
                  <a:srgbClr val="FFFFFF"/>
                </a:solidFill>
                <a:cs typeface="+mn-ea"/>
                <a:sym typeface="+mn-lt"/>
              </a:rPr>
              <a:t>文化自信</a:t>
            </a:r>
            <a:endParaRPr lang="zh-CN" altLang="en-US" sz="2500" kern="0" dirty="0">
              <a:solidFill>
                <a:srgbClr val="FFFFFF"/>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6260950" y="1119317"/>
          <a:ext cx="8450263" cy="619125"/>
        </p:xfrm>
        <a:graphic>
          <a:graphicData uri="http://schemas.openxmlformats.org/presentationml/2006/ole">
            <mc:AlternateContent xmlns:mc="http://schemas.openxmlformats.org/markup-compatibility/2006">
              <mc:Choice xmlns:v="urn:schemas-microsoft-com:vml" Requires="v">
                <p:oleObj spid="_x0000_s3091" name="CorelDRAW" r:id="rId1" imgW="15252700" imgH="1130300" progId="CorelDraw.Graphic.16">
                  <p:embed/>
                </p:oleObj>
              </mc:Choice>
              <mc:Fallback>
                <p:oleObj name="CorelDRAW" r:id="rId1" imgW="15252700" imgH="1130300" progId="CorelDraw.Graphic.16">
                  <p:embed/>
                  <p:pic>
                    <p:nvPicPr>
                      <p:cNvPr id="0" name="对象 1"/>
                      <p:cNvPicPr/>
                      <p:nvPr/>
                    </p:nvPicPr>
                    <p:blipFill>
                      <a:blip r:embed="rId2"/>
                      <a:stretch>
                        <a:fillRect/>
                      </a:stretch>
                    </p:blipFill>
                    <p:spPr>
                      <a:xfrm>
                        <a:off x="-6260950" y="1119317"/>
                        <a:ext cx="8450263" cy="619125"/>
                      </a:xfrm>
                      <a:prstGeom prst="rect">
                        <a:avLst/>
                      </a:prstGeom>
                    </p:spPr>
                  </p:pic>
                </p:oleObj>
              </mc:Fallback>
            </mc:AlternateContent>
          </a:graphicData>
        </a:graphic>
      </p:graphicFrame>
      <p:sp>
        <p:nvSpPr>
          <p:cNvPr id="3" name="矩形 2"/>
          <p:cNvSpPr/>
          <p:nvPr/>
        </p:nvSpPr>
        <p:spPr>
          <a:xfrm>
            <a:off x="2189313" y="1146012"/>
            <a:ext cx="5514934" cy="544217"/>
          </a:xfrm>
          <a:prstGeom prst="rect">
            <a:avLst/>
          </a:prstGeom>
          <a:noFill/>
          <a:ln w="25400" cap="flat" cmpd="sng" algn="ctr">
            <a:noFill/>
            <a:prstDash val="solid"/>
          </a:ln>
          <a:effectLst/>
        </p:spPr>
        <p:txBody>
          <a:bodyPr rtlCol="0" anchor="ctr"/>
          <a:lstStyle/>
          <a:p>
            <a:pPr>
              <a:buSzPct val="80000"/>
              <a:tabLst>
                <a:tab pos="2785745" algn="l"/>
              </a:tabLst>
            </a:pPr>
            <a:r>
              <a:rPr lang="zh-CN" altLang="en-US" sz="3500" kern="0" dirty="0">
                <a:blipFill>
                  <a:blip r:embed="rId3"/>
                  <a:stretch>
                    <a:fillRect/>
                  </a:stretch>
                </a:blipFill>
                <a:cs typeface="+mn-ea"/>
                <a:sym typeface="+mn-lt"/>
              </a:rPr>
              <a:t>学校博物馆</a:t>
            </a:r>
            <a:endParaRPr lang="zh-CN" altLang="en-US" sz="3500" kern="0" dirty="0">
              <a:blipFill>
                <a:blip r:embed="rId3"/>
                <a:stretch>
                  <a:fillRect/>
                </a:stretch>
              </a:blipFill>
              <a:cs typeface="+mn-ea"/>
              <a:sym typeface="+mn-lt"/>
            </a:endParaRPr>
          </a:p>
        </p:txBody>
      </p:sp>
      <p:sp>
        <p:nvSpPr>
          <p:cNvPr id="4" name="Freeform 11"/>
          <p:cNvSpPr/>
          <p:nvPr/>
        </p:nvSpPr>
        <p:spPr bwMode="auto">
          <a:xfrm>
            <a:off x="1127757" y="1869690"/>
            <a:ext cx="80931" cy="57370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ysClr val="windowText" lastClr="000000">
              <a:lumMod val="85000"/>
              <a:lumOff val="15000"/>
            </a:sys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5" name="Freeform 12"/>
          <p:cNvSpPr/>
          <p:nvPr/>
        </p:nvSpPr>
        <p:spPr bwMode="auto">
          <a:xfrm>
            <a:off x="1127756" y="1933984"/>
            <a:ext cx="6146854" cy="49567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lumMod val="25000"/>
            </a:scheme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6" name="TextBox 8"/>
          <p:cNvSpPr txBox="1"/>
          <p:nvPr/>
        </p:nvSpPr>
        <p:spPr>
          <a:xfrm>
            <a:off x="1217354" y="1976908"/>
            <a:ext cx="5654093" cy="407786"/>
          </a:xfrm>
          <a:prstGeom prst="rect">
            <a:avLst/>
          </a:prstGeom>
          <a:noFill/>
        </p:spPr>
        <p:txBody>
          <a:bodyPr wrap="square" lIns="68562" tIns="34281" rIns="68562" bIns="34281" rtlCol="0" anchor="ctr">
            <a:spAutoFit/>
          </a:bodyPr>
          <a:lstStyle/>
          <a:p>
            <a:pPr lvl="0" algn="ctr">
              <a:defRPr/>
            </a:pPr>
            <a:r>
              <a:rPr lang="zh-CN" altLang="en-US" sz="2200" dirty="0">
                <a:solidFill>
                  <a:prstClr val="white"/>
                </a:solidFill>
                <a:cs typeface="+mn-ea"/>
                <a:sym typeface="+mn-lt"/>
              </a:rPr>
              <a:t>中国人民大学校史展设立于学校博物馆内</a:t>
            </a:r>
            <a:endParaRPr kumimoji="0" lang="zh-CN" altLang="en-US" sz="2200" i="0" u="none" strike="noStrike" kern="1200" cap="none" spc="0" normalizeH="0" baseline="0" noProof="0" dirty="0">
              <a:ln>
                <a:noFill/>
              </a:ln>
              <a:solidFill>
                <a:prstClr val="white"/>
              </a:solidFill>
              <a:effectLst/>
              <a:uLnTx/>
              <a:uFillTx/>
              <a:cs typeface="+mn-ea"/>
              <a:sym typeface="+mn-lt"/>
            </a:endParaRPr>
          </a:p>
        </p:txBody>
      </p:sp>
      <p:sp>
        <p:nvSpPr>
          <p:cNvPr id="15" name="Aitds7"/>
          <p:cNvSpPr/>
          <p:nvPr/>
        </p:nvSpPr>
        <p:spPr>
          <a:xfrm>
            <a:off x="999892" y="2505563"/>
            <a:ext cx="10023886" cy="450850"/>
          </a:xfrm>
          <a:prstGeom prst="rect">
            <a:avLst/>
          </a:prstGeom>
        </p:spPr>
        <p:txBody>
          <a:bodyPr wrap="square">
            <a:spAutoFit/>
            <a:scene3d>
              <a:camera prst="orthographicFront"/>
              <a:lightRig rig="threePt" dir="t">
                <a:rot lat="0" lon="0" rev="0"/>
              </a:lightRig>
            </a:scene3d>
            <a:sp3d contourW="12700"/>
          </a:bodyPr>
          <a:lstStyle/>
          <a:p>
            <a:pPr algn="just">
              <a:lnSpc>
                <a:spcPct val="130000"/>
              </a:lnSpc>
              <a:defRPr/>
            </a:pPr>
            <a:r>
              <a:rPr lang="zh-CN" altLang="en-US" dirty="0">
                <a:cs typeface="+mn-ea"/>
                <a:sym typeface="+mn-lt"/>
              </a:rPr>
              <a:t>习近平来到这里，详细了解学校历史沿革、建设发展和近年来教学科研成果等情况。</a:t>
            </a:r>
            <a:endParaRPr lang="zh-CN" altLang="en-US" dirty="0">
              <a:cs typeface="+mn-ea"/>
              <a:sym typeface="+mn-lt"/>
            </a:endParaRPr>
          </a:p>
        </p:txBody>
      </p:sp>
      <p:grpSp>
        <p:nvGrpSpPr>
          <p:cNvPr id="25" name="组合 24"/>
          <p:cNvGrpSpPr/>
          <p:nvPr/>
        </p:nvGrpSpPr>
        <p:grpSpPr>
          <a:xfrm>
            <a:off x="4452213" y="3157559"/>
            <a:ext cx="6571565" cy="2857786"/>
            <a:chOff x="2797240" y="1408961"/>
            <a:chExt cx="9377280" cy="1951428"/>
          </a:xfrm>
        </p:grpSpPr>
        <p:sp>
          <p:nvSpPr>
            <p:cNvPr id="26" name="矩形: 圆角 13"/>
            <p:cNvSpPr/>
            <p:nvPr/>
          </p:nvSpPr>
          <p:spPr>
            <a:xfrm>
              <a:off x="2797240" y="1408961"/>
              <a:ext cx="9377280" cy="195142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27" name="矩形 26"/>
            <p:cNvSpPr/>
            <p:nvPr/>
          </p:nvSpPr>
          <p:spPr>
            <a:xfrm>
              <a:off x="3448442" y="1694620"/>
              <a:ext cx="8074873" cy="1409632"/>
            </a:xfrm>
            <a:prstGeom prst="rect">
              <a:avLst/>
            </a:prstGeom>
          </p:spPr>
          <p:txBody>
            <a:bodyPr wrap="square">
              <a:spAutoFit/>
            </a:bodyPr>
            <a:lstStyle/>
            <a:p>
              <a:pPr lvl="0" algn="just">
                <a:lnSpc>
                  <a:spcPct val="120000"/>
                </a:lnSpc>
                <a:defRPr/>
              </a:pPr>
              <a:r>
                <a:rPr lang="zh-CN" altLang="en-US" dirty="0">
                  <a:cs typeface="+mn-ea"/>
                  <a:sym typeface="+mn-lt"/>
                </a:rPr>
                <a:t>中国人民大学在抗日烽火中诞生，在党的关怀下发展壮大，具有光荣的革命传统和鲜明的红色基因。一定要把这一光荣传统和红色基因传承好，守好党的这块重要阵地。要加强校史资料的挖掘、整理和研究，讲好中国共产党的故事，讲好党创办人民大学的故事，激励广大师生继承优良传统，赓续红色血脉。</a:t>
              </a:r>
              <a:endParaRPr kumimoji="0" lang="zh-CN" altLang="en-US" b="0" i="0" u="none" strike="noStrike" kern="1200" cap="none" spc="0" normalizeH="0" baseline="0" noProof="0" dirty="0">
                <a:ln>
                  <a:noFill/>
                </a:ln>
                <a:effectLst/>
                <a:uLnTx/>
                <a:uFillTx/>
                <a:cs typeface="+mn-ea"/>
                <a:sym typeface="+mn-lt"/>
              </a:endParaRPr>
            </a:p>
          </p:txBody>
        </p:sp>
      </p:grpSp>
      <p:pic>
        <p:nvPicPr>
          <p:cNvPr id="7" name="图片 6" descr="博物馆"/>
          <p:cNvPicPr>
            <a:picLocks noChangeAspect="1"/>
          </p:cNvPicPr>
          <p:nvPr/>
        </p:nvPicPr>
        <p:blipFill>
          <a:blip r:embed="rId4"/>
          <a:srcRect t="29510"/>
          <a:stretch>
            <a:fillRect/>
          </a:stretch>
        </p:blipFill>
        <p:spPr>
          <a:xfrm>
            <a:off x="429895" y="3053715"/>
            <a:ext cx="3912235" cy="34086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300"/>
                                        <p:tgtEl>
                                          <p:spTgt spid="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by="(-#ppt_w*2)" calcmode="lin" valueType="num">
                                      <p:cBhvr rctx="PPT">
                                        <p:cTn id="25" dur="250" autoRev="1" fill="hold">
                                          <p:stCondLst>
                                            <p:cond delay="0"/>
                                          </p:stCondLst>
                                        </p:cTn>
                                        <p:tgtEl>
                                          <p:spTgt spid="6"/>
                                        </p:tgtEl>
                                        <p:attrNameLst>
                                          <p:attrName>ppt_w</p:attrName>
                                        </p:attrNameLst>
                                      </p:cBhvr>
                                    </p:anim>
                                    <p:anim by="(#ppt_w*0.50)" calcmode="lin" valueType="num">
                                      <p:cBhvr>
                                        <p:cTn id="26" dur="250" decel="50000" autoRev="1" fill="hold">
                                          <p:stCondLst>
                                            <p:cond delay="0"/>
                                          </p:stCondLst>
                                        </p:cTn>
                                        <p:tgtEl>
                                          <p:spTgt spid="6"/>
                                        </p:tgtEl>
                                        <p:attrNameLst>
                                          <p:attrName>ppt_x</p:attrName>
                                        </p:attrNameLst>
                                      </p:cBhvr>
                                    </p:anim>
                                    <p:anim from="(-#ppt_h/2)" to="(#ppt_y)" calcmode="lin" valueType="num">
                                      <p:cBhvr>
                                        <p:cTn id="27" dur="500" fill="hold">
                                          <p:stCondLst>
                                            <p:cond delay="0"/>
                                          </p:stCondLst>
                                        </p:cTn>
                                        <p:tgtEl>
                                          <p:spTgt spid="6"/>
                                        </p:tgtEl>
                                        <p:attrNameLst>
                                          <p:attrName>ppt_y</p:attrName>
                                        </p:attrNameLst>
                                      </p:cBhvr>
                                    </p:anim>
                                    <p:animRot by="21600000">
                                      <p:cBhvr>
                                        <p:cTn id="28" dur="500" fill="hold">
                                          <p:stCondLst>
                                            <p:cond delay="0"/>
                                          </p:stCondLst>
                                        </p:cTn>
                                        <p:tgtEl>
                                          <p:spTgt spid="6"/>
                                        </p:tgtEl>
                                        <p:attrNameLst>
                                          <p:attrName>r</p:attrName>
                                        </p:attrNameLst>
                                      </p:cBhvr>
                                    </p:animRot>
                                  </p:childTnLst>
                                </p:cTn>
                              </p:par>
                              <p:par>
                                <p:cTn id="29" presetID="22" presetClass="entr" presetSubtype="8"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 presetClass="entr" presetSubtype="2" decel="10000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1+#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6260950" y="1294128"/>
          <a:ext cx="8450263" cy="619125"/>
        </p:xfrm>
        <a:graphic>
          <a:graphicData uri="http://schemas.openxmlformats.org/presentationml/2006/ole">
            <mc:AlternateContent xmlns:mc="http://schemas.openxmlformats.org/markup-compatibility/2006">
              <mc:Choice xmlns:v="urn:schemas-microsoft-com:vml" Requires="v">
                <p:oleObj spid="_x0000_s4116" name="CorelDRAW" r:id="rId1" imgW="15252700" imgH="1130300" progId="CorelDraw.Graphic.16">
                  <p:embed/>
                </p:oleObj>
              </mc:Choice>
              <mc:Fallback>
                <p:oleObj name="CorelDRAW" r:id="rId1" imgW="15252700" imgH="1130300" progId="CorelDraw.Graphic.16">
                  <p:embed/>
                  <p:pic>
                    <p:nvPicPr>
                      <p:cNvPr id="0" name="对象 1"/>
                      <p:cNvPicPr/>
                      <p:nvPr/>
                    </p:nvPicPr>
                    <p:blipFill>
                      <a:blip r:embed="rId2"/>
                      <a:stretch>
                        <a:fillRect/>
                      </a:stretch>
                    </p:blipFill>
                    <p:spPr>
                      <a:xfrm>
                        <a:off x="-6260950" y="1294128"/>
                        <a:ext cx="8450263" cy="619125"/>
                      </a:xfrm>
                      <a:prstGeom prst="rect">
                        <a:avLst/>
                      </a:prstGeom>
                    </p:spPr>
                  </p:pic>
                </p:oleObj>
              </mc:Fallback>
            </mc:AlternateContent>
          </a:graphicData>
        </a:graphic>
      </p:graphicFrame>
      <p:sp>
        <p:nvSpPr>
          <p:cNvPr id="3" name="矩形 2"/>
          <p:cNvSpPr/>
          <p:nvPr/>
        </p:nvSpPr>
        <p:spPr>
          <a:xfrm>
            <a:off x="2189313" y="1320823"/>
            <a:ext cx="5514934" cy="544217"/>
          </a:xfrm>
          <a:prstGeom prst="rect">
            <a:avLst/>
          </a:prstGeom>
          <a:noFill/>
          <a:ln w="25400" cap="flat" cmpd="sng" algn="ctr">
            <a:noFill/>
            <a:prstDash val="solid"/>
          </a:ln>
          <a:effectLst/>
        </p:spPr>
        <p:txBody>
          <a:bodyPr rtlCol="0" anchor="ctr"/>
          <a:lstStyle/>
          <a:p>
            <a:pPr>
              <a:buSzPct val="80000"/>
              <a:tabLst>
                <a:tab pos="2785745" algn="l"/>
              </a:tabLst>
            </a:pPr>
            <a:r>
              <a:rPr lang="zh-CN" altLang="en-US" sz="3500" kern="0" dirty="0">
                <a:blipFill>
                  <a:blip r:embed="rId3"/>
                  <a:stretch>
                    <a:fillRect/>
                  </a:stretch>
                </a:blipFill>
                <a:cs typeface="+mn-ea"/>
                <a:sym typeface="+mn-lt"/>
              </a:rPr>
              <a:t>在博物馆门前广场上</a:t>
            </a:r>
            <a:endParaRPr lang="zh-CN" altLang="en-US" sz="3500" kern="0" dirty="0">
              <a:blipFill>
                <a:blip r:embed="rId3"/>
                <a:stretch>
                  <a:fillRect/>
                </a:stretch>
              </a:blipFill>
              <a:cs typeface="+mn-ea"/>
              <a:sym typeface="+mn-lt"/>
            </a:endParaRPr>
          </a:p>
        </p:txBody>
      </p:sp>
      <p:sp>
        <p:nvSpPr>
          <p:cNvPr id="15" name="Aitds7"/>
          <p:cNvSpPr/>
          <p:nvPr/>
        </p:nvSpPr>
        <p:spPr>
          <a:xfrm>
            <a:off x="999892" y="1972463"/>
            <a:ext cx="9784649" cy="810260"/>
          </a:xfrm>
          <a:prstGeom prst="rect">
            <a:avLst/>
          </a:prstGeom>
        </p:spPr>
        <p:txBody>
          <a:bodyPr wrap="square">
            <a:spAutoFit/>
            <a:scene3d>
              <a:camera prst="orthographicFront"/>
              <a:lightRig rig="threePt" dir="t">
                <a:rot lat="0" lon="0" rev="0"/>
              </a:lightRig>
            </a:scene3d>
            <a:sp3d contourW="12700"/>
          </a:bodyPr>
          <a:lstStyle/>
          <a:p>
            <a:pPr algn="just">
              <a:lnSpc>
                <a:spcPct val="130000"/>
              </a:lnSpc>
              <a:defRPr/>
            </a:pPr>
            <a:r>
              <a:rPr lang="zh-CN" altLang="en-US" dirty="0">
                <a:cs typeface="+mn-ea"/>
                <a:sym typeface="+mn-lt"/>
              </a:rPr>
              <a:t>习近平看望了老教授、老专家和中青年骨干教师代表，并同他们亲切交谈。看到老教授、老专家身体健康、精神矍铄，习近平非常高兴。</a:t>
            </a:r>
            <a:endParaRPr lang="zh-CN" altLang="en-US" dirty="0">
              <a:cs typeface="+mn-ea"/>
              <a:sym typeface="+mn-lt"/>
            </a:endParaRPr>
          </a:p>
        </p:txBody>
      </p:sp>
      <p:pic>
        <p:nvPicPr>
          <p:cNvPr id="16"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730032" y="3258732"/>
            <a:ext cx="4216748" cy="2736201"/>
          </a:xfrm>
          <a:prstGeom prst="rect">
            <a:avLst/>
          </a:prstGeom>
        </p:spPr>
      </p:pic>
      <p:grpSp>
        <p:nvGrpSpPr>
          <p:cNvPr id="17" name="组合 16"/>
          <p:cNvGrpSpPr/>
          <p:nvPr/>
        </p:nvGrpSpPr>
        <p:grpSpPr>
          <a:xfrm>
            <a:off x="712223" y="3258732"/>
            <a:ext cx="4234557" cy="2749943"/>
            <a:chOff x="9091749" y="1774364"/>
            <a:chExt cx="2326535" cy="1994740"/>
          </a:xfrm>
        </p:grpSpPr>
        <p:sp>
          <p:nvSpPr>
            <p:cNvPr id="18" name="矩形 17"/>
            <p:cNvSpPr/>
            <p:nvPr/>
          </p:nvSpPr>
          <p:spPr>
            <a:xfrm>
              <a:off x="9091749" y="1774364"/>
              <a:ext cx="2326535" cy="1994740"/>
            </a:xfrm>
            <a:prstGeom prst="rect">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9" name="直接连接符 18"/>
            <p:cNvCxnSpPr/>
            <p:nvPr/>
          </p:nvCxnSpPr>
          <p:spPr>
            <a:xfrm flipV="1">
              <a:off x="9118377" y="1805097"/>
              <a:ext cx="2232742" cy="189684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118377" y="1805098"/>
              <a:ext cx="2199081" cy="186657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9878955" y="2643885"/>
              <a:ext cx="1165593" cy="234416"/>
            </a:xfrm>
            <a:prstGeom prst="rect">
              <a:avLst/>
            </a:prstGeom>
          </p:spPr>
          <p:txBody>
            <a:bodyPr wrap="square">
              <a:spAutoFit/>
            </a:bodyPr>
            <a:lstStyle/>
            <a:p>
              <a:r>
                <a:rPr lang="zh-CN" altLang="en-US" sz="1500" dirty="0">
                  <a:solidFill>
                    <a:schemeClr val="bg1"/>
                  </a:solidFill>
                  <a:cs typeface="+mn-ea"/>
                  <a:sym typeface="+mn-lt"/>
                </a:rPr>
                <a:t>此次有相关图片</a:t>
              </a:r>
              <a:endParaRPr lang="zh-CN" altLang="en-US" sz="1500" dirty="0">
                <a:solidFill>
                  <a:schemeClr val="bg1"/>
                </a:solidFill>
                <a:cs typeface="+mn-ea"/>
                <a:sym typeface="+mn-lt"/>
              </a:endParaRPr>
            </a:p>
          </p:txBody>
        </p:sp>
      </p:grpSp>
      <p:grpSp>
        <p:nvGrpSpPr>
          <p:cNvPr id="22" name="组合 21"/>
          <p:cNvGrpSpPr/>
          <p:nvPr/>
        </p:nvGrpSpPr>
        <p:grpSpPr>
          <a:xfrm>
            <a:off x="5318484" y="3244990"/>
            <a:ext cx="2385763" cy="645573"/>
            <a:chOff x="953424" y="1168862"/>
            <a:chExt cx="472790" cy="645824"/>
          </a:xfrm>
        </p:grpSpPr>
        <p:sp>
          <p:nvSpPr>
            <p:cNvPr id="23" name="箭头: 五边形 22"/>
            <p:cNvSpPr/>
            <p:nvPr/>
          </p:nvSpPr>
          <p:spPr bwMode="auto">
            <a:xfrm>
              <a:off x="953424" y="1168862"/>
              <a:ext cx="472790" cy="645823"/>
            </a:xfrm>
            <a:prstGeom prst="homePlate">
              <a:avLst>
                <a:gd name="adj" fmla="val 23365"/>
              </a:avLst>
            </a:prstGeom>
            <a:gradFill>
              <a:gsLst>
                <a:gs pos="0">
                  <a:srgbClr val="BC0000"/>
                </a:gs>
                <a:gs pos="48000">
                  <a:srgbClr val="BC0000">
                    <a:lumMod val="97000"/>
                    <a:lumOff val="3000"/>
                  </a:srgbClr>
                </a:gs>
                <a:gs pos="100000">
                  <a:srgbClr val="BC0000">
                    <a:lumMod val="60000"/>
                    <a:lumOff val="40000"/>
                  </a:srgbClr>
                </a:gs>
              </a:gsLst>
              <a:lin ang="16200000" scaled="1"/>
            </a:gradFill>
            <a:ln w="19050" cap="flat">
              <a:solidFill>
                <a:srgbClr val="FFFFFF"/>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04" tIns="45702" rIns="91404" bIns="45702" numCol="1" spcCol="0" rtlCol="0" fromWordArt="0" anchor="t" anchorCtr="0" forceAA="0" compatLnSpc="1">
              <a:noAutofit/>
            </a:bodyPr>
            <a:lstStyle/>
            <a:p>
              <a:pPr marL="0" marR="0" lvl="0" indent="0" defTabSz="913765" eaLnBrk="0" fontAlgn="base" latinLnBrk="0" hangingPunct="0">
                <a:lnSpc>
                  <a:spcPct val="100000"/>
                </a:lnSpc>
                <a:spcBef>
                  <a:spcPct val="0"/>
                </a:spcBef>
                <a:spcAft>
                  <a:spcPct val="0"/>
                </a:spcAft>
                <a:buClrTx/>
                <a:buSzTx/>
                <a:buFontTx/>
                <a:buNone/>
                <a:defRPr/>
              </a:pPr>
              <a:endParaRPr kumimoji="0" lang="zh-CN" altLang="en-US" sz="3500" b="0" i="0" u="none" strike="noStrike" kern="0" cap="none" spc="0" normalizeH="0" baseline="0" noProof="0" dirty="0">
                <a:ln>
                  <a:noFill/>
                </a:ln>
                <a:solidFill>
                  <a:srgbClr val="BC0000"/>
                </a:solidFill>
                <a:effectLst/>
                <a:uLnTx/>
                <a:uFillTx/>
                <a:cs typeface="+mn-ea"/>
                <a:sym typeface="+mn-lt"/>
              </a:endParaRPr>
            </a:p>
          </p:txBody>
        </p:sp>
        <p:sp>
          <p:nvSpPr>
            <p:cNvPr id="24" name="文本框 23"/>
            <p:cNvSpPr txBox="1"/>
            <p:nvPr/>
          </p:nvSpPr>
          <p:spPr>
            <a:xfrm>
              <a:off x="981196" y="1183498"/>
              <a:ext cx="391726" cy="631188"/>
            </a:xfrm>
            <a:prstGeom prst="rect">
              <a:avLst/>
            </a:prstGeom>
            <a:noFill/>
          </p:spPr>
          <p:txBody>
            <a:bodyPr wrap="square" rtlCol="0">
              <a:spAutoFit/>
            </a:bodyPr>
            <a:lstStyle/>
            <a:p>
              <a:pPr lvl="0" algn="ctr" defTabSz="913765" eaLnBrk="0" fontAlgn="base" hangingPunct="0">
                <a:spcBef>
                  <a:spcPct val="0"/>
                </a:spcBef>
                <a:spcAft>
                  <a:spcPct val="0"/>
                </a:spcAft>
                <a:defRPr/>
              </a:pPr>
              <a:r>
                <a:rPr lang="zh-CN" altLang="en-US" sz="3500" b="1" kern="0" dirty="0">
                  <a:solidFill>
                    <a:srgbClr val="FFFFFF"/>
                  </a:solidFill>
                  <a:cs typeface="+mn-ea"/>
                  <a:sym typeface="+mn-lt"/>
                </a:rPr>
                <a:t>他指出</a:t>
              </a:r>
              <a:endParaRPr kumimoji="0" lang="zh-CN" altLang="en-US" sz="3500" b="1" i="0" u="none" strike="noStrike" kern="0" cap="none" spc="0" normalizeH="0" baseline="0" noProof="0" dirty="0">
                <a:ln>
                  <a:noFill/>
                </a:ln>
                <a:solidFill>
                  <a:srgbClr val="FFFFFF"/>
                </a:solidFill>
                <a:effectLst/>
                <a:uLnTx/>
                <a:uFillTx/>
                <a:cs typeface="+mn-ea"/>
                <a:sym typeface="+mn-lt"/>
              </a:endParaRPr>
            </a:p>
          </p:txBody>
        </p:sp>
      </p:grpSp>
      <p:grpSp>
        <p:nvGrpSpPr>
          <p:cNvPr id="25" name="组合 24"/>
          <p:cNvGrpSpPr/>
          <p:nvPr/>
        </p:nvGrpSpPr>
        <p:grpSpPr>
          <a:xfrm>
            <a:off x="5278141" y="4008703"/>
            <a:ext cx="6022307" cy="1999974"/>
            <a:chOff x="2797240" y="1604688"/>
            <a:chExt cx="9377280" cy="1365674"/>
          </a:xfrm>
        </p:grpSpPr>
        <p:sp>
          <p:nvSpPr>
            <p:cNvPr id="26" name="矩形: 圆角 13"/>
            <p:cNvSpPr/>
            <p:nvPr/>
          </p:nvSpPr>
          <p:spPr>
            <a:xfrm>
              <a:off x="2797240" y="1604688"/>
              <a:ext cx="9377280" cy="1365674"/>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27" name="矩形 26"/>
            <p:cNvSpPr/>
            <p:nvPr/>
          </p:nvSpPr>
          <p:spPr>
            <a:xfrm>
              <a:off x="3252437" y="1711777"/>
              <a:ext cx="8579413" cy="1182654"/>
            </a:xfrm>
            <a:prstGeom prst="rect">
              <a:avLst/>
            </a:prstGeom>
          </p:spPr>
          <p:txBody>
            <a:bodyPr wrap="square">
              <a:spAutoFit/>
            </a:bodyPr>
            <a:lstStyle/>
            <a:p>
              <a:pPr lvl="0" algn="just">
                <a:lnSpc>
                  <a:spcPct val="120000"/>
                </a:lnSpc>
                <a:defRPr/>
              </a:pPr>
              <a:r>
                <a:rPr lang="zh-CN" altLang="en-US" dirty="0">
                  <a:cs typeface="+mn-ea"/>
                  <a:sym typeface="+mn-lt"/>
                </a:rPr>
                <a:t>中国人民大学历来是人才荟萃、名家云集的地方。老教授、老专家们为党的教育事业付出了巨大心血，作出了重要贡献。希望中青年教师向老教授老专家学习，立志成为大先生，在教书育人和科研创新上不断创造新业绩。</a:t>
              </a:r>
              <a:endParaRPr kumimoji="0" lang="zh-CN" altLang="en-US" b="0" i="0" u="none" strike="noStrike" kern="1200" cap="none" spc="0" normalizeH="0" baseline="0" noProof="0" dirty="0">
                <a:ln>
                  <a:noFill/>
                </a:ln>
                <a:effectLst/>
                <a:uLnTx/>
                <a:uFillTx/>
                <a:cs typeface="+mn-ea"/>
                <a:sym typeface="+mn-lt"/>
              </a:endParaRPr>
            </a:p>
          </p:txBody>
        </p:sp>
      </p:grpSp>
      <p:pic>
        <p:nvPicPr>
          <p:cNvPr id="4" name="图片 3" descr="老教授"/>
          <p:cNvPicPr>
            <a:picLocks noChangeAspect="1"/>
          </p:cNvPicPr>
          <p:nvPr/>
        </p:nvPicPr>
        <p:blipFill>
          <a:blip r:embed="rId5"/>
          <a:stretch>
            <a:fillRect/>
          </a:stretch>
        </p:blipFill>
        <p:spPr>
          <a:xfrm>
            <a:off x="499745" y="3096260"/>
            <a:ext cx="4524375" cy="307530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2" presetClass="entr" presetSubtype="8"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0-#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12" presetClass="entr" presetSubtype="8"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1+#ppt_w/2"/>
                                          </p:val>
                                        </p:tav>
                                        <p:tav tm="100000">
                                          <p:val>
                                            <p:strVal val="#ppt_x"/>
                                          </p:val>
                                        </p:tav>
                                      </p:tavLst>
                                    </p:anim>
                                    <p:anim calcmode="lin" valueType="num">
                                      <p:cBhvr additive="base">
                                        <p:cTn id="32"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24535" y="1590793"/>
            <a:ext cx="3047840" cy="4000390"/>
            <a:chOff x="3563785" y="3151252"/>
            <a:chExt cx="2421538" cy="4000390"/>
          </a:xfrm>
        </p:grpSpPr>
        <p:grpSp>
          <p:nvGrpSpPr>
            <p:cNvPr id="9" name="组合 8"/>
            <p:cNvGrpSpPr/>
            <p:nvPr/>
          </p:nvGrpSpPr>
          <p:grpSpPr>
            <a:xfrm>
              <a:off x="3563785" y="3151252"/>
              <a:ext cx="2421538" cy="4000390"/>
              <a:chOff x="839635" y="3151252"/>
              <a:chExt cx="2421538" cy="4000390"/>
            </a:xfrm>
          </p:grpSpPr>
          <p:sp>
            <p:nvSpPr>
              <p:cNvPr id="11" name="矩形: 圆角 10"/>
              <p:cNvSpPr/>
              <p:nvPr/>
            </p:nvSpPr>
            <p:spPr>
              <a:xfrm>
                <a:off x="839635" y="3151252"/>
                <a:ext cx="2421538" cy="4000390"/>
              </a:xfrm>
              <a:prstGeom prst="roundRect">
                <a:avLst>
                  <a:gd name="adj" fmla="val 2674"/>
                </a:avLst>
              </a:prstGeom>
              <a:solidFill>
                <a:srgbClr val="FFFFFF"/>
              </a:solidFill>
              <a:ln w="6350" cap="flat" cmpd="sng" algn="ctr">
                <a:solidFill>
                  <a:srgbClr val="FFFFFF">
                    <a:lumMod val="65000"/>
                  </a:srgbClr>
                </a:solidFill>
                <a:prstDash val="solid"/>
                <a:miter lim="800000"/>
              </a:ln>
              <a:effectLst>
                <a:outerShdw blurRad="762000" dist="508000" dir="5400000" sx="90000" sy="90000" algn="t" rotWithShape="0">
                  <a:prstClr val="black">
                    <a:alpha val="16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cs typeface="+mn-ea"/>
                  <a:sym typeface="+mn-lt"/>
                </a:endParaRPr>
              </a:p>
            </p:txBody>
          </p:sp>
          <p:sp>
            <p:nvSpPr>
              <p:cNvPr id="12" name="TextBox 39"/>
              <p:cNvSpPr txBox="1"/>
              <p:nvPr/>
            </p:nvSpPr>
            <p:spPr>
              <a:xfrm>
                <a:off x="1111625" y="4477380"/>
                <a:ext cx="1922584" cy="1731949"/>
              </a:xfrm>
              <a:prstGeom prst="rect">
                <a:avLst/>
              </a:prstGeom>
              <a:noFill/>
            </p:spPr>
            <p:txBody>
              <a:bodyPr wrap="square" rtlCol="0">
                <a:spAutoFit/>
              </a:bodyPr>
              <a:lstStyle/>
              <a:p>
                <a:pPr lvl="0" algn="just" defTabSz="1375410">
                  <a:lnSpc>
                    <a:spcPct val="120000"/>
                  </a:lnSpc>
                  <a:spcBef>
                    <a:spcPts val="535"/>
                  </a:spcBef>
                  <a:defRPr/>
                </a:pPr>
                <a:r>
                  <a:rPr lang="zh-CN" altLang="en-US" kern="0" dirty="0">
                    <a:solidFill>
                      <a:srgbClr val="000000">
                        <a:lumMod val="75000"/>
                        <a:lumOff val="25000"/>
                      </a:srgbClr>
                    </a:solidFill>
                    <a:cs typeface="+mn-ea"/>
                    <a:sym typeface="+mn-lt"/>
                  </a:rPr>
                  <a:t>建设世界一流的中国特色社会主义大学，培养社会主义建设者和接班人，必须有世界一流的大师。</a:t>
                </a:r>
                <a:endParaRPr kumimoji="0" lang="zh-CN" altLang="en-US" b="0" i="0" u="none" strike="noStrike" kern="0" cap="none" spc="0" normalizeH="0" baseline="0" noProof="0" dirty="0">
                  <a:ln>
                    <a:noFill/>
                  </a:ln>
                  <a:solidFill>
                    <a:srgbClr val="000000">
                      <a:lumMod val="75000"/>
                      <a:lumOff val="25000"/>
                    </a:srgbClr>
                  </a:solidFill>
                  <a:effectLst/>
                  <a:uLnTx/>
                  <a:uFillTx/>
                  <a:cs typeface="+mn-ea"/>
                  <a:sym typeface="+mn-lt"/>
                </a:endParaRPr>
              </a:p>
            </p:txBody>
          </p:sp>
          <p:sp>
            <p:nvSpPr>
              <p:cNvPr id="13" name="矩形: 圆角 12"/>
              <p:cNvSpPr/>
              <p:nvPr/>
            </p:nvSpPr>
            <p:spPr>
              <a:xfrm>
                <a:off x="1265635" y="4243297"/>
                <a:ext cx="1516856" cy="87938"/>
              </a:xfrm>
              <a:prstGeom prst="roundRect">
                <a:avLst/>
              </a:prstGeom>
              <a:solidFill>
                <a:srgbClr val="FDC52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grpSp>
        <p:pic>
          <p:nvPicPr>
            <p:cNvPr id="10" name="图形 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483571" y="3390558"/>
              <a:ext cx="634057" cy="634057"/>
            </a:xfrm>
            <a:prstGeom prst="rect">
              <a:avLst/>
            </a:prstGeom>
          </p:spPr>
        </p:pic>
      </p:grpSp>
      <p:grpSp>
        <p:nvGrpSpPr>
          <p:cNvPr id="14" name="组合 13"/>
          <p:cNvGrpSpPr/>
          <p:nvPr/>
        </p:nvGrpSpPr>
        <p:grpSpPr>
          <a:xfrm>
            <a:off x="4340191" y="1590792"/>
            <a:ext cx="3511617" cy="4000391"/>
            <a:chOff x="522047" y="3151251"/>
            <a:chExt cx="2790014" cy="4000391"/>
          </a:xfrm>
        </p:grpSpPr>
        <p:grpSp>
          <p:nvGrpSpPr>
            <p:cNvPr id="15" name="组合 14"/>
            <p:cNvGrpSpPr/>
            <p:nvPr/>
          </p:nvGrpSpPr>
          <p:grpSpPr>
            <a:xfrm>
              <a:off x="522047" y="3151251"/>
              <a:ext cx="2790014" cy="4000391"/>
              <a:chOff x="655397" y="3151251"/>
              <a:chExt cx="2790014" cy="4000391"/>
            </a:xfrm>
          </p:grpSpPr>
          <p:sp>
            <p:nvSpPr>
              <p:cNvPr id="17" name="矩形: 圆角 16"/>
              <p:cNvSpPr/>
              <p:nvPr/>
            </p:nvSpPr>
            <p:spPr>
              <a:xfrm>
                <a:off x="655397" y="3151251"/>
                <a:ext cx="2790014" cy="4000391"/>
              </a:xfrm>
              <a:prstGeom prst="roundRect">
                <a:avLst>
                  <a:gd name="adj" fmla="val 2674"/>
                </a:avLst>
              </a:prstGeom>
              <a:solidFill>
                <a:srgbClr val="FFFFFF"/>
              </a:solidFill>
              <a:ln w="6350" cap="flat" cmpd="sng" algn="ctr">
                <a:solidFill>
                  <a:srgbClr val="FFFFFF">
                    <a:lumMod val="65000"/>
                  </a:srgbClr>
                </a:solidFill>
                <a:prstDash val="solid"/>
                <a:miter lim="800000"/>
              </a:ln>
              <a:effectLst>
                <a:outerShdw blurRad="762000" dist="508000" dir="5400000" sx="90000" sy="90000" algn="t" rotWithShape="0">
                  <a:prstClr val="black">
                    <a:alpha val="16000"/>
                  </a:prst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cs typeface="+mn-ea"/>
                  <a:sym typeface="+mn-lt"/>
                </a:endParaRPr>
              </a:p>
            </p:txBody>
          </p:sp>
          <p:sp>
            <p:nvSpPr>
              <p:cNvPr id="18" name="TextBox 39"/>
              <p:cNvSpPr txBox="1"/>
              <p:nvPr/>
            </p:nvSpPr>
            <p:spPr>
              <a:xfrm>
                <a:off x="918090" y="4432949"/>
                <a:ext cx="2289032" cy="2064348"/>
              </a:xfrm>
              <a:prstGeom prst="rect">
                <a:avLst/>
              </a:prstGeom>
              <a:noFill/>
            </p:spPr>
            <p:txBody>
              <a:bodyPr wrap="square" rtlCol="0">
                <a:spAutoFit/>
              </a:bodyPr>
              <a:lstStyle>
                <a:defPPr>
                  <a:defRPr lang="zh-CN"/>
                </a:defPPr>
                <a:lvl1pPr lvl="0" algn="just" defTabSz="1375410">
                  <a:lnSpc>
                    <a:spcPct val="120000"/>
                  </a:lnSpc>
                  <a:spcBef>
                    <a:spcPts val="535"/>
                  </a:spcBef>
                  <a:defRPr sz="1600" kern="0">
                    <a:solidFill>
                      <a:srgbClr val="000000">
                        <a:lumMod val="75000"/>
                        <a:lumOff val="25000"/>
                      </a:srgbClr>
                    </a:solidFill>
                    <a:latin typeface="思源黑体 CN Light" panose="020B0300000000000000" pitchFamily="34" charset="-122"/>
                    <a:ea typeface="思源黑体 CN Light" panose="020B0300000000000000" pitchFamily="34" charset="-122"/>
                    <a:cs typeface="+mn-ea"/>
                  </a:defRPr>
                </a:lvl1pPr>
              </a:lstStyle>
              <a:p>
                <a:r>
                  <a:rPr lang="zh-CN" altLang="en-US" sz="1800" dirty="0">
                    <a:latin typeface="+mn-lt"/>
                    <a:ea typeface="+mn-ea"/>
                    <a:sym typeface="+mn-lt"/>
                  </a:rPr>
                  <a:t>要高度重视教师队伍建设，特别是要加强中青年教师骨干的培养，把人民大学打造成为我国人文社会科学研究和教学领域的重要人才中心和创新高地。</a:t>
                </a:r>
                <a:endParaRPr lang="zh-CN" altLang="en-US" sz="1800" dirty="0">
                  <a:latin typeface="+mn-lt"/>
                  <a:ea typeface="+mn-ea"/>
                  <a:sym typeface="+mn-lt"/>
                </a:endParaRPr>
              </a:p>
            </p:txBody>
          </p:sp>
          <p:sp>
            <p:nvSpPr>
              <p:cNvPr id="19" name="矩形: 圆角 18"/>
              <p:cNvSpPr/>
              <p:nvPr/>
            </p:nvSpPr>
            <p:spPr>
              <a:xfrm>
                <a:off x="1265635" y="4244342"/>
                <a:ext cx="1516856" cy="87938"/>
              </a:xfrm>
              <a:prstGeom prst="roundRect">
                <a:avLst/>
              </a:prstGeom>
              <a:solidFill>
                <a:srgbClr val="FDC52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grpSp>
        <p:pic>
          <p:nvPicPr>
            <p:cNvPr id="16" name="图形 1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47908" y="3407387"/>
              <a:ext cx="614491" cy="669312"/>
            </a:xfrm>
            <a:prstGeom prst="rect">
              <a:avLst/>
            </a:prstGeom>
          </p:spPr>
        </p:pic>
      </p:gr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7986" y="2417111"/>
            <a:ext cx="4401693" cy="297510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2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22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22000">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22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22000">
                                          <p:cBhvr additive="base">
                                            <p:cTn id="12" dur="500" fill="hold"/>
                                            <p:tgtEl>
                                              <p:spTgt spid="14"/>
                                            </p:tgtEl>
                                            <p:attrNameLst>
                                              <p:attrName>ppt_x</p:attrName>
                                            </p:attrNameLst>
                                          </p:cBhvr>
                                          <p:tavLst>
                                            <p:tav tm="0">
                                              <p:val>
                                                <p:strVal val="#ppt_x"/>
                                              </p:val>
                                            </p:tav>
                                            <p:tav tm="100000">
                                              <p:val>
                                                <p:strVal val="#ppt_x"/>
                                              </p:val>
                                            </p:tav>
                                          </p:tavLst>
                                        </p:anim>
                                        <p:anim calcmode="lin" valueType="num" p14:bounceEnd="22000">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6260950" y="1294128"/>
          <a:ext cx="8450263" cy="619125"/>
        </p:xfrm>
        <a:graphic>
          <a:graphicData uri="http://schemas.openxmlformats.org/presentationml/2006/ole">
            <mc:AlternateContent xmlns:mc="http://schemas.openxmlformats.org/markup-compatibility/2006">
              <mc:Choice xmlns:v="urn:schemas-microsoft-com:vml" Requires="v">
                <p:oleObj spid="_x0000_s5140" name="CorelDRAW" r:id="rId1" imgW="15252700" imgH="1130300" progId="CorelDraw.Graphic.16">
                  <p:embed/>
                </p:oleObj>
              </mc:Choice>
              <mc:Fallback>
                <p:oleObj name="CorelDRAW" r:id="rId1" imgW="15252700" imgH="1130300" progId="CorelDraw.Graphic.16">
                  <p:embed/>
                  <p:pic>
                    <p:nvPicPr>
                      <p:cNvPr id="0" name="对象 1"/>
                      <p:cNvPicPr/>
                      <p:nvPr/>
                    </p:nvPicPr>
                    <p:blipFill>
                      <a:blip r:embed="rId2"/>
                      <a:stretch>
                        <a:fillRect/>
                      </a:stretch>
                    </p:blipFill>
                    <p:spPr>
                      <a:xfrm>
                        <a:off x="-6260950" y="1294128"/>
                        <a:ext cx="8450263" cy="619125"/>
                      </a:xfrm>
                      <a:prstGeom prst="rect">
                        <a:avLst/>
                      </a:prstGeom>
                    </p:spPr>
                  </p:pic>
                </p:oleObj>
              </mc:Fallback>
            </mc:AlternateContent>
          </a:graphicData>
        </a:graphic>
      </p:graphicFrame>
      <p:sp>
        <p:nvSpPr>
          <p:cNvPr id="3" name="矩形 2"/>
          <p:cNvSpPr/>
          <p:nvPr/>
        </p:nvSpPr>
        <p:spPr>
          <a:xfrm>
            <a:off x="2189313" y="1320823"/>
            <a:ext cx="5514934" cy="544217"/>
          </a:xfrm>
          <a:prstGeom prst="rect">
            <a:avLst/>
          </a:prstGeom>
          <a:noFill/>
          <a:ln w="25400" cap="flat" cmpd="sng" algn="ctr">
            <a:noFill/>
            <a:prstDash val="solid"/>
          </a:ln>
          <a:effectLst/>
        </p:spPr>
        <p:txBody>
          <a:bodyPr rtlCol="0" anchor="ctr"/>
          <a:lstStyle/>
          <a:p>
            <a:pPr>
              <a:buSzPct val="80000"/>
              <a:tabLst>
                <a:tab pos="2785745" algn="l"/>
              </a:tabLst>
            </a:pPr>
            <a:r>
              <a:rPr lang="zh-CN" altLang="en-US" sz="3500" kern="0" dirty="0">
                <a:blipFill>
                  <a:blip r:embed="rId3"/>
                  <a:stretch>
                    <a:fillRect/>
                  </a:stretch>
                </a:blipFill>
                <a:cs typeface="+mn-ea"/>
                <a:sym typeface="+mn-lt"/>
              </a:rPr>
              <a:t>中国人民大学图书馆</a:t>
            </a:r>
            <a:endParaRPr lang="zh-CN" altLang="en-US" sz="3500" kern="0" dirty="0">
              <a:blipFill>
                <a:blip r:embed="rId3"/>
                <a:stretch>
                  <a:fillRect/>
                </a:stretch>
              </a:blipFill>
              <a:cs typeface="+mn-ea"/>
              <a:sym typeface="+mn-lt"/>
            </a:endParaRPr>
          </a:p>
        </p:txBody>
      </p:sp>
      <p:sp>
        <p:nvSpPr>
          <p:cNvPr id="15" name="Aitds7"/>
          <p:cNvSpPr/>
          <p:nvPr/>
        </p:nvSpPr>
        <p:spPr>
          <a:xfrm>
            <a:off x="999892" y="1972463"/>
            <a:ext cx="9784649" cy="423129"/>
          </a:xfrm>
          <a:prstGeom prst="rect">
            <a:avLst/>
          </a:prstGeom>
        </p:spPr>
        <p:txBody>
          <a:bodyPr wrap="square">
            <a:spAutoFit/>
            <a:scene3d>
              <a:camera prst="orthographicFront"/>
              <a:lightRig rig="threePt" dir="t">
                <a:rot lat="0" lon="0" rev="0"/>
              </a:lightRig>
            </a:scene3d>
            <a:sp3d contourW="12700"/>
          </a:bodyPr>
          <a:lstStyle/>
          <a:p>
            <a:pPr algn="just">
              <a:lnSpc>
                <a:spcPct val="130000"/>
              </a:lnSpc>
              <a:defRPr/>
            </a:pPr>
            <a:r>
              <a:rPr lang="zh-CN" altLang="en-US" dirty="0">
                <a:cs typeface="+mn-ea"/>
                <a:sym typeface="+mn-lt"/>
              </a:rPr>
              <a:t>中国人民大学图书馆以人文社会科学学术性文献馆藏为主，有藏书</a:t>
            </a:r>
            <a:r>
              <a:rPr lang="en-US" altLang="zh-CN" dirty="0">
                <a:cs typeface="+mn-ea"/>
                <a:sym typeface="+mn-lt"/>
              </a:rPr>
              <a:t>410</a:t>
            </a:r>
            <a:r>
              <a:rPr lang="zh-CN" altLang="en-US" dirty="0">
                <a:cs typeface="+mn-ea"/>
                <a:sym typeface="+mn-lt"/>
              </a:rPr>
              <a:t>余万册。</a:t>
            </a:r>
            <a:endParaRPr lang="zh-CN" altLang="en-US" dirty="0">
              <a:cs typeface="+mn-ea"/>
              <a:sym typeface="+mn-lt"/>
            </a:endParaRPr>
          </a:p>
        </p:txBody>
      </p:sp>
      <p:sp>
        <p:nvSpPr>
          <p:cNvPr id="29" name="Aitds7"/>
          <p:cNvSpPr/>
          <p:nvPr/>
        </p:nvSpPr>
        <p:spPr>
          <a:xfrm>
            <a:off x="6774916" y="3113770"/>
            <a:ext cx="4562709" cy="2730500"/>
          </a:xfrm>
          <a:prstGeom prst="rect">
            <a:avLst/>
          </a:prstGeom>
        </p:spPr>
        <p:txBody>
          <a:bodyPr wrap="square">
            <a:spAutoFit/>
            <a:scene3d>
              <a:camera prst="orthographicFront"/>
              <a:lightRig rig="threePt" dir="t">
                <a:rot lat="0" lon="0" rev="0"/>
              </a:lightRig>
            </a:scene3d>
            <a:sp3d contourW="12700"/>
          </a:bodyPr>
          <a:lstStyle/>
          <a:p>
            <a:pPr algn="just">
              <a:lnSpc>
                <a:spcPct val="130000"/>
              </a:lnSpc>
              <a:defRPr/>
            </a:pPr>
            <a:r>
              <a:rPr lang="zh-CN" altLang="en-US" sz="2200" dirty="0">
                <a:cs typeface="+mn-ea"/>
                <a:sym typeface="+mn-lt"/>
              </a:rPr>
              <a:t>习近平来到这里，考察馆藏红色文献、古籍集中展示，察看现代化检索平台和复印报刊资料等数字化学术资源，听取学校加强文献古籍保护利用，促进理论研究成果转化应用等情况介绍。</a:t>
            </a:r>
            <a:endParaRPr lang="zh-CN" altLang="en-US" sz="2200" dirty="0">
              <a:cs typeface="+mn-ea"/>
              <a:sym typeface="+mn-lt"/>
            </a:endParaRPr>
          </a:p>
        </p:txBody>
      </p:sp>
      <p:pic>
        <p:nvPicPr>
          <p:cNvPr id="4" name="图片 3" descr="图书馆"/>
          <p:cNvPicPr>
            <a:picLocks noChangeAspect="1"/>
          </p:cNvPicPr>
          <p:nvPr/>
        </p:nvPicPr>
        <p:blipFill>
          <a:blip r:embed="rId4"/>
          <a:stretch>
            <a:fillRect/>
          </a:stretch>
        </p:blipFill>
        <p:spPr>
          <a:xfrm>
            <a:off x="1000125" y="2574290"/>
            <a:ext cx="5462905" cy="38842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ichitds13"/>
          <p:cNvGrpSpPr/>
          <p:nvPr/>
        </p:nvGrpSpPr>
        <p:grpSpPr>
          <a:xfrm>
            <a:off x="-106075" y="1863002"/>
            <a:ext cx="6633027" cy="3596503"/>
            <a:chOff x="542619" y="2160258"/>
            <a:chExt cx="8627221" cy="3596503"/>
          </a:xfrm>
        </p:grpSpPr>
        <p:sp>
          <p:nvSpPr>
            <p:cNvPr id="3" name="Aichitds13-1"/>
            <p:cNvSpPr/>
            <p:nvPr/>
          </p:nvSpPr>
          <p:spPr>
            <a:xfrm>
              <a:off x="1840674" y="2160258"/>
              <a:ext cx="6448475" cy="3596503"/>
            </a:xfrm>
            <a:custGeom>
              <a:avLst/>
              <a:gdLst>
                <a:gd name="connsiteX0" fmla="*/ 375928 w 5951239"/>
                <a:gd name="connsiteY0" fmla="*/ 0 h 1211233"/>
                <a:gd name="connsiteX1" fmla="*/ 5951239 w 5951239"/>
                <a:gd name="connsiteY1" fmla="*/ 0 h 1211233"/>
                <a:gd name="connsiteX2" fmla="*/ 5951239 w 5951239"/>
                <a:gd name="connsiteY2" fmla="*/ 1064813 h 1211233"/>
                <a:gd name="connsiteX3" fmla="*/ 5618853 w 5951239"/>
                <a:gd name="connsiteY3" fmla="*/ 1064813 h 1211233"/>
                <a:gd name="connsiteX4" fmla="*/ 5618853 w 5951239"/>
                <a:gd name="connsiteY4" fmla="*/ 1211233 h 1211233"/>
                <a:gd name="connsiteX5" fmla="*/ 0 w 5951239"/>
                <a:gd name="connsiteY5" fmla="*/ 1211233 h 1211233"/>
                <a:gd name="connsiteX6" fmla="*/ 0 w 5951239"/>
                <a:gd name="connsiteY6" fmla="*/ 128452 h 1211233"/>
                <a:gd name="connsiteX7" fmla="*/ 375928 w 5951239"/>
                <a:gd name="connsiteY7" fmla="*/ 128452 h 121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51239" h="1211233">
                  <a:moveTo>
                    <a:pt x="375928" y="0"/>
                  </a:moveTo>
                  <a:lnTo>
                    <a:pt x="5951239" y="0"/>
                  </a:lnTo>
                  <a:lnTo>
                    <a:pt x="5951239" y="1064813"/>
                  </a:lnTo>
                  <a:lnTo>
                    <a:pt x="5618853" y="1064813"/>
                  </a:lnTo>
                  <a:lnTo>
                    <a:pt x="5618853" y="1211233"/>
                  </a:lnTo>
                  <a:lnTo>
                    <a:pt x="0" y="1211233"/>
                  </a:lnTo>
                  <a:lnTo>
                    <a:pt x="0" y="128452"/>
                  </a:lnTo>
                  <a:lnTo>
                    <a:pt x="375928" y="128452"/>
                  </a:lnTo>
                  <a:close/>
                </a:path>
              </a:pathLst>
            </a:custGeom>
            <a:solidFill>
              <a:schemeClr val="bg1">
                <a:lumMod val="85000"/>
                <a:alpha val="30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20" b="0" i="0" u="none" strike="noStrike" kern="1200" cap="none" spc="0" normalizeH="0" baseline="0" noProof="0" dirty="0">
                <a:ln>
                  <a:noFill/>
                </a:ln>
                <a:solidFill>
                  <a:srgbClr val="FFFFFF"/>
                </a:solidFill>
                <a:effectLst/>
                <a:uLnTx/>
                <a:uFillTx/>
                <a:cs typeface="+mn-ea"/>
                <a:sym typeface="+mn-lt"/>
              </a:endParaRPr>
            </a:p>
          </p:txBody>
        </p:sp>
        <p:sp>
          <p:nvSpPr>
            <p:cNvPr id="4" name="Aichitds13-2"/>
            <p:cNvSpPr>
              <a:spLocks noChangeArrowheads="1"/>
            </p:cNvSpPr>
            <p:nvPr/>
          </p:nvSpPr>
          <p:spPr bwMode="auto">
            <a:xfrm>
              <a:off x="542619" y="2930219"/>
              <a:ext cx="850299" cy="565403"/>
            </a:xfrm>
            <a:prstGeom prst="rect">
              <a:avLst/>
            </a:prstGeom>
            <a:noFill/>
            <a:ln w="9525">
              <a:noFill/>
              <a:miter lim="800000"/>
            </a:ln>
          </p:spPr>
          <p:txBody>
            <a:bodyPr wrap="square" lIns="91431" tIns="45716" rIns="91431" bIns="45716">
              <a:spAutoFit/>
            </a:bodyPr>
            <a:lstStyle/>
            <a:p>
              <a:pPr marL="0" marR="0" lvl="0" indent="0" algn="l" defTabSz="913130" rtl="0" eaLnBrk="1" fontAlgn="base" latinLnBrk="0" hangingPunct="1">
                <a:lnSpc>
                  <a:spcPts val="1700"/>
                </a:lnSpc>
                <a:spcBef>
                  <a:spcPct val="0"/>
                </a:spcBef>
                <a:spcAft>
                  <a:spcPts val="500"/>
                </a:spcAft>
                <a:buClrTx/>
                <a:buSzTx/>
                <a:buFontTx/>
                <a:buNone/>
                <a:defRPr/>
              </a:pPr>
              <a:r>
                <a:rPr kumimoji="0" lang="zh-CN" altLang="en-US" sz="10000" b="0" i="0" u="none" strike="noStrike" kern="0" cap="none" spc="0" normalizeH="0" baseline="0" noProof="0" dirty="0">
                  <a:ln>
                    <a:solidFill>
                      <a:prstClr val="white"/>
                    </a:solidFill>
                  </a:ln>
                  <a:gradFill>
                    <a:gsLst>
                      <a:gs pos="0">
                        <a:srgbClr val="000000">
                          <a:lumMod val="75000"/>
                          <a:lumOff val="25000"/>
                        </a:srgbClr>
                      </a:gs>
                      <a:gs pos="100000">
                        <a:srgbClr val="000000">
                          <a:lumMod val="85000"/>
                          <a:lumOff val="15000"/>
                        </a:srgbClr>
                      </a:gs>
                    </a:gsLst>
                    <a:lin ang="18900000" scaled="1"/>
                  </a:gradFill>
                  <a:effectLst/>
                  <a:uLnTx/>
                  <a:uFillTx/>
                  <a:cs typeface="+mn-ea"/>
                  <a:sym typeface="+mn-lt"/>
                </a:rPr>
                <a:t>“</a:t>
              </a:r>
              <a:endParaRPr kumimoji="0" lang="zh-CN" altLang="en-US" sz="10000" b="0" i="0" u="none" strike="noStrike" kern="0" cap="none" spc="0" normalizeH="0" baseline="0" noProof="0" dirty="0">
                <a:ln>
                  <a:solidFill>
                    <a:prstClr val="white"/>
                  </a:solidFill>
                </a:ln>
                <a:gradFill>
                  <a:gsLst>
                    <a:gs pos="0">
                      <a:srgbClr val="000000">
                        <a:lumMod val="75000"/>
                        <a:lumOff val="25000"/>
                      </a:srgbClr>
                    </a:gs>
                    <a:gs pos="100000">
                      <a:srgbClr val="000000">
                        <a:lumMod val="85000"/>
                        <a:lumOff val="15000"/>
                      </a:srgbClr>
                    </a:gs>
                  </a:gsLst>
                  <a:lin ang="18900000" scaled="1"/>
                </a:gradFill>
                <a:effectLst/>
                <a:uLnTx/>
                <a:uFillTx/>
                <a:cs typeface="+mn-ea"/>
                <a:sym typeface="+mn-lt"/>
              </a:endParaRPr>
            </a:p>
          </p:txBody>
        </p:sp>
        <p:sp>
          <p:nvSpPr>
            <p:cNvPr id="5" name="Aichitds13-3"/>
            <p:cNvSpPr>
              <a:spLocks noChangeArrowheads="1"/>
            </p:cNvSpPr>
            <p:nvPr/>
          </p:nvSpPr>
          <p:spPr bwMode="auto">
            <a:xfrm flipV="1">
              <a:off x="8319541" y="4365797"/>
              <a:ext cx="850299" cy="565403"/>
            </a:xfrm>
            <a:prstGeom prst="rect">
              <a:avLst/>
            </a:prstGeom>
            <a:noFill/>
            <a:ln w="9525">
              <a:noFill/>
              <a:miter lim="800000"/>
            </a:ln>
          </p:spPr>
          <p:txBody>
            <a:bodyPr wrap="square" lIns="91431" tIns="45716" rIns="91431" bIns="45716">
              <a:spAutoFit/>
            </a:bodyPr>
            <a:lstStyle/>
            <a:p>
              <a:pPr marL="0" marR="0" lvl="0" indent="0" algn="ctr" defTabSz="913130" rtl="0" eaLnBrk="1" fontAlgn="base" latinLnBrk="0" hangingPunct="1">
                <a:lnSpc>
                  <a:spcPts val="1700"/>
                </a:lnSpc>
                <a:spcBef>
                  <a:spcPct val="0"/>
                </a:spcBef>
                <a:spcAft>
                  <a:spcPts val="500"/>
                </a:spcAft>
                <a:buClrTx/>
                <a:buSzTx/>
                <a:buFontTx/>
                <a:buNone/>
                <a:defRPr/>
              </a:pPr>
              <a:r>
                <a:rPr kumimoji="0" lang="zh-CN" altLang="en-US" sz="10000" b="0" i="0" u="none" strike="noStrike" kern="0" cap="none" spc="0" normalizeH="0" baseline="0" noProof="0" dirty="0">
                  <a:ln>
                    <a:solidFill>
                      <a:prstClr val="white"/>
                    </a:solidFill>
                  </a:ln>
                  <a:gradFill>
                    <a:gsLst>
                      <a:gs pos="0">
                        <a:srgbClr val="000000">
                          <a:lumMod val="75000"/>
                          <a:lumOff val="25000"/>
                        </a:srgbClr>
                      </a:gs>
                      <a:gs pos="100000">
                        <a:srgbClr val="000000">
                          <a:lumMod val="85000"/>
                          <a:lumOff val="15000"/>
                        </a:srgbClr>
                      </a:gs>
                    </a:gsLst>
                    <a:lin ang="18900000" scaled="1"/>
                  </a:gradFill>
                  <a:effectLst/>
                  <a:uLnTx/>
                  <a:uFillTx/>
                  <a:cs typeface="+mn-ea"/>
                  <a:sym typeface="+mn-lt"/>
                </a:rPr>
                <a:t>“</a:t>
              </a:r>
              <a:endParaRPr kumimoji="0" lang="zh-CN" altLang="en-US" sz="10000" b="0" i="0" u="none" strike="noStrike" kern="0" cap="none" spc="0" normalizeH="0" baseline="0" noProof="0" dirty="0">
                <a:ln>
                  <a:solidFill>
                    <a:prstClr val="white"/>
                  </a:solidFill>
                </a:ln>
                <a:gradFill>
                  <a:gsLst>
                    <a:gs pos="0">
                      <a:srgbClr val="000000">
                        <a:lumMod val="75000"/>
                        <a:lumOff val="25000"/>
                      </a:srgbClr>
                    </a:gs>
                    <a:gs pos="100000">
                      <a:srgbClr val="000000">
                        <a:lumMod val="85000"/>
                        <a:lumOff val="15000"/>
                      </a:srgbClr>
                    </a:gs>
                  </a:gsLst>
                  <a:lin ang="18900000" scaled="1"/>
                </a:gradFill>
                <a:effectLst/>
                <a:uLnTx/>
                <a:uFillTx/>
                <a:cs typeface="+mn-ea"/>
                <a:sym typeface="+mn-lt"/>
              </a:endParaRPr>
            </a:p>
          </p:txBody>
        </p:sp>
      </p:grpSp>
      <p:sp>
        <p:nvSpPr>
          <p:cNvPr id="6" name="Aichitds14"/>
          <p:cNvSpPr>
            <a:spLocks noChangeArrowheads="1"/>
          </p:cNvSpPr>
          <p:nvPr/>
        </p:nvSpPr>
        <p:spPr bwMode="auto">
          <a:xfrm>
            <a:off x="1215281" y="2138917"/>
            <a:ext cx="4311204" cy="3044672"/>
          </a:xfrm>
          <a:prstGeom prst="rect">
            <a:avLst/>
          </a:prstGeom>
          <a:noFill/>
          <a:ln w="9525">
            <a:noFill/>
            <a:miter lim="800000"/>
          </a:ln>
        </p:spPr>
        <p:txBody>
          <a:bodyPr wrap="square" lIns="91431" tIns="45716" rIns="91431" bIns="45716">
            <a:spAutoFit/>
          </a:bodyPr>
          <a:lstStyle/>
          <a:p>
            <a:pPr lvl="0" algn="just" fontAlgn="base">
              <a:lnSpc>
                <a:spcPct val="130000"/>
              </a:lnSpc>
              <a:spcBef>
                <a:spcPct val="0"/>
              </a:spcBef>
              <a:spcAft>
                <a:spcPts val="500"/>
              </a:spcAft>
              <a:defRPr/>
            </a:pPr>
            <a:r>
              <a:rPr lang="zh-CN" altLang="en-US" sz="2500" dirty="0">
                <a:solidFill>
                  <a:schemeClr val="tx1">
                    <a:lumMod val="65000"/>
                    <a:lumOff val="35000"/>
                  </a:schemeClr>
                </a:solidFill>
                <a:cs typeface="+mn-ea"/>
                <a:sym typeface="+mn-lt"/>
              </a:rPr>
              <a:t>人民大学馆藏红色文献，鉴证了我们党创办正规高等教育的艰辛历程，是十分宝贵的红色记忆，要精心保护好，逐步推进数字化，让更多的人受到教育、得到启迪。</a:t>
            </a:r>
            <a:endParaRPr lang="zh-CN" altLang="en-US" sz="2500" dirty="0">
              <a:cs typeface="+mn-ea"/>
              <a:sym typeface="+mn-lt"/>
            </a:endParaRPr>
          </a:p>
        </p:txBody>
      </p:sp>
      <p:grpSp>
        <p:nvGrpSpPr>
          <p:cNvPr id="10" name="组合 9"/>
          <p:cNvGrpSpPr/>
          <p:nvPr/>
        </p:nvGrpSpPr>
        <p:grpSpPr>
          <a:xfrm>
            <a:off x="6753739" y="1671489"/>
            <a:ext cx="4622476" cy="1922948"/>
            <a:chOff x="3302656" y="1507745"/>
            <a:chExt cx="6652036" cy="5315422"/>
          </a:xfrm>
        </p:grpSpPr>
        <p:sp>
          <p:nvSpPr>
            <p:cNvPr id="11" name="矩形 10"/>
            <p:cNvSpPr/>
            <p:nvPr/>
          </p:nvSpPr>
          <p:spPr>
            <a:xfrm>
              <a:off x="3302656" y="1507745"/>
              <a:ext cx="6652036" cy="5315422"/>
            </a:xfrm>
            <a:prstGeom prst="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12" name="矩形 11"/>
            <p:cNvSpPr/>
            <p:nvPr/>
          </p:nvSpPr>
          <p:spPr>
            <a:xfrm>
              <a:off x="3897775" y="1999533"/>
              <a:ext cx="5747300" cy="4509015"/>
            </a:xfrm>
            <a:prstGeom prst="rect">
              <a:avLst/>
            </a:prstGeom>
          </p:spPr>
          <p:txBody>
            <a:bodyPr wrap="square">
              <a:spAutoFit/>
            </a:bodyPr>
            <a:lstStyle/>
            <a:p>
              <a:pPr lvl="0" algn="just">
                <a:defRPr/>
              </a:pPr>
              <a:r>
                <a:rPr lang="zh-CN" altLang="en-US" sz="2000" dirty="0">
                  <a:cs typeface="+mn-ea"/>
                  <a:sym typeface="+mn-lt"/>
                </a:rPr>
                <a:t>运用现代科技手段加强古籍典藏的保护修复和综合利用，深入挖掘古籍蕴含的哲学思想、人文精神、价值理念、道德规范，推动中华优秀传统文化创造性转化、创新性发展。</a:t>
              </a:r>
              <a:endParaRPr kumimoji="0" lang="zh-CN" altLang="en-US" sz="2000" b="0" i="0" u="none" strike="noStrike" kern="1200" cap="none" spc="0" normalizeH="0" baseline="0" noProof="0" dirty="0">
                <a:ln>
                  <a:noFill/>
                </a:ln>
                <a:effectLst/>
                <a:uLnTx/>
                <a:uFillTx/>
                <a:cs typeface="+mn-ea"/>
                <a:sym typeface="+mn-lt"/>
              </a:endParaRPr>
            </a:p>
          </p:txBody>
        </p:sp>
      </p:grpSp>
      <p:sp>
        <p:nvSpPr>
          <p:cNvPr id="13" name="矩形: 圆角 4"/>
          <p:cNvSpPr/>
          <p:nvPr/>
        </p:nvSpPr>
        <p:spPr>
          <a:xfrm>
            <a:off x="6300166" y="2281455"/>
            <a:ext cx="816640" cy="738052"/>
          </a:xfrm>
          <a:prstGeom prst="roundRect">
            <a:avLst/>
          </a:prstGeom>
          <a:gradFill>
            <a:gsLst>
              <a:gs pos="0">
                <a:srgbClr val="FF0000"/>
              </a:gs>
              <a:gs pos="100000">
                <a:srgbClr val="C00000"/>
              </a:gs>
            </a:gsLst>
            <a:lin ang="2700000" scaled="0"/>
          </a:gra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800" dirty="0">
                <a:solidFill>
                  <a:srgbClr val="FFFDF8"/>
                </a:solidFill>
                <a:cs typeface="+mn-ea"/>
                <a:sym typeface="+mn-lt"/>
              </a:rPr>
              <a:t>要</a:t>
            </a:r>
            <a:endParaRPr kumimoji="0" lang="zh-CN" altLang="en-US" sz="2800" b="0" i="0" u="none" strike="noStrike" kern="1200" cap="none" normalizeH="0" baseline="0" noProof="0" dirty="0">
              <a:ln>
                <a:noFill/>
              </a:ln>
              <a:solidFill>
                <a:srgbClr val="FFFDF8"/>
              </a:solidFill>
              <a:effectLst/>
              <a:uLnTx/>
              <a:uFillTx/>
              <a:cs typeface="+mn-ea"/>
              <a:sym typeface="+mn-lt"/>
            </a:endParaRPr>
          </a:p>
        </p:txBody>
      </p:sp>
      <p:grpSp>
        <p:nvGrpSpPr>
          <p:cNvPr id="14" name="组合 13"/>
          <p:cNvGrpSpPr/>
          <p:nvPr/>
        </p:nvGrpSpPr>
        <p:grpSpPr>
          <a:xfrm>
            <a:off x="6753739" y="3809571"/>
            <a:ext cx="4622476" cy="1922948"/>
            <a:chOff x="3302656" y="1507745"/>
            <a:chExt cx="6652036" cy="5315422"/>
          </a:xfrm>
        </p:grpSpPr>
        <p:sp>
          <p:nvSpPr>
            <p:cNvPr id="15" name="矩形 14"/>
            <p:cNvSpPr/>
            <p:nvPr/>
          </p:nvSpPr>
          <p:spPr>
            <a:xfrm>
              <a:off x="3302656" y="1507745"/>
              <a:ext cx="6652036" cy="5315422"/>
            </a:xfrm>
            <a:prstGeom prst="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cs typeface="+mn-ea"/>
                <a:sym typeface="+mn-lt"/>
              </a:endParaRPr>
            </a:p>
          </p:txBody>
        </p:sp>
        <p:sp>
          <p:nvSpPr>
            <p:cNvPr id="16" name="矩形 15"/>
            <p:cNvSpPr/>
            <p:nvPr/>
          </p:nvSpPr>
          <p:spPr>
            <a:xfrm>
              <a:off x="3897775" y="1999533"/>
              <a:ext cx="5747300" cy="4509015"/>
            </a:xfrm>
            <a:prstGeom prst="rect">
              <a:avLst/>
            </a:prstGeom>
          </p:spPr>
          <p:txBody>
            <a:bodyPr wrap="square">
              <a:spAutoFit/>
            </a:bodyPr>
            <a:lstStyle/>
            <a:p>
              <a:pPr lvl="0" algn="just">
                <a:defRPr/>
              </a:pPr>
              <a:r>
                <a:rPr lang="zh-CN" altLang="en-US" sz="2000" dirty="0">
                  <a:cs typeface="+mn-ea"/>
                  <a:sym typeface="+mn-lt"/>
                </a:rPr>
                <a:t>加强学术资源库建设，更好发挥学术文献信息传播、搜集、整合、编辑、拓展、共享功能，打造中国特色、世界一流的学术资源信息平台，提升国家文化软实力。</a:t>
              </a:r>
              <a:endParaRPr kumimoji="0" lang="zh-CN" altLang="en-US" sz="2000" b="0" i="0" u="none" strike="noStrike" kern="1200" cap="none" spc="0" normalizeH="0" baseline="0" noProof="0" dirty="0">
                <a:ln>
                  <a:noFill/>
                </a:ln>
                <a:effectLst/>
                <a:uLnTx/>
                <a:uFillTx/>
                <a:cs typeface="+mn-ea"/>
                <a:sym typeface="+mn-lt"/>
              </a:endParaRPr>
            </a:p>
          </p:txBody>
        </p:sp>
      </p:grpSp>
      <p:sp>
        <p:nvSpPr>
          <p:cNvPr id="17" name="矩形: 圆角 4"/>
          <p:cNvSpPr/>
          <p:nvPr/>
        </p:nvSpPr>
        <p:spPr>
          <a:xfrm>
            <a:off x="6300166" y="4419537"/>
            <a:ext cx="816640" cy="738052"/>
          </a:xfrm>
          <a:prstGeom prst="roundRect">
            <a:avLst/>
          </a:prstGeom>
          <a:gradFill>
            <a:gsLst>
              <a:gs pos="0">
                <a:srgbClr val="FF0000"/>
              </a:gs>
              <a:gs pos="100000">
                <a:srgbClr val="C00000"/>
              </a:gs>
            </a:gsLst>
            <a:lin ang="2700000" scaled="0"/>
          </a:gra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800" dirty="0">
                <a:solidFill>
                  <a:srgbClr val="FFFDF8"/>
                </a:solidFill>
                <a:cs typeface="+mn-ea"/>
                <a:sym typeface="+mn-lt"/>
              </a:rPr>
              <a:t>要</a:t>
            </a:r>
            <a:endParaRPr kumimoji="0" lang="zh-CN" altLang="en-US" sz="2800" b="0" i="0" u="none" strike="noStrike" kern="1200" cap="none" normalizeH="0" baseline="0" noProof="0" dirty="0">
              <a:ln>
                <a:noFill/>
              </a:ln>
              <a:solidFill>
                <a:srgbClr val="FFFDF8"/>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par>
                          <p:cTn id="11" fill="hold">
                            <p:stCondLst>
                              <p:cond delay="700"/>
                            </p:stCondLst>
                            <p:childTnLst>
                              <p:par>
                                <p:cTn id="12" presetID="2" presetClass="entr" presetSubtype="4" decel="10000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2" decel="10000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200"/>
                            </p:stCondLst>
                            <p:childTnLst>
                              <p:par>
                                <p:cTn id="21" presetID="2" presetClass="entr" presetSubtype="4" decel="10000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6260950" y="1294128"/>
          <a:ext cx="8450263" cy="619125"/>
        </p:xfrm>
        <a:graphic>
          <a:graphicData uri="http://schemas.openxmlformats.org/presentationml/2006/ole">
            <mc:AlternateContent xmlns:mc="http://schemas.openxmlformats.org/markup-compatibility/2006">
              <mc:Choice xmlns:v="urn:schemas-microsoft-com:vml" Requires="v">
                <p:oleObj spid="_x0000_s6162" name="CorelDRAW" r:id="rId1" imgW="15252700" imgH="1130300" progId="CorelDraw.Graphic.16">
                  <p:embed/>
                </p:oleObj>
              </mc:Choice>
              <mc:Fallback>
                <p:oleObj name="CorelDRAW" r:id="rId1" imgW="15252700" imgH="1130300" progId="CorelDraw.Graphic.16">
                  <p:embed/>
                  <p:pic>
                    <p:nvPicPr>
                      <p:cNvPr id="0" name="对象 1"/>
                      <p:cNvPicPr/>
                      <p:nvPr/>
                    </p:nvPicPr>
                    <p:blipFill>
                      <a:blip r:embed="rId2"/>
                      <a:stretch>
                        <a:fillRect/>
                      </a:stretch>
                    </p:blipFill>
                    <p:spPr>
                      <a:xfrm>
                        <a:off x="-6260950" y="1294128"/>
                        <a:ext cx="8450263" cy="619125"/>
                      </a:xfrm>
                      <a:prstGeom prst="rect">
                        <a:avLst/>
                      </a:prstGeom>
                    </p:spPr>
                  </p:pic>
                </p:oleObj>
              </mc:Fallback>
            </mc:AlternateContent>
          </a:graphicData>
        </a:graphic>
      </p:graphicFrame>
      <p:sp>
        <p:nvSpPr>
          <p:cNvPr id="3" name="矩形 2"/>
          <p:cNvSpPr/>
          <p:nvPr/>
        </p:nvSpPr>
        <p:spPr>
          <a:xfrm>
            <a:off x="2189313" y="1320823"/>
            <a:ext cx="5514934" cy="544217"/>
          </a:xfrm>
          <a:prstGeom prst="rect">
            <a:avLst/>
          </a:prstGeom>
          <a:noFill/>
          <a:ln w="25400" cap="flat" cmpd="sng" algn="ctr">
            <a:noFill/>
            <a:prstDash val="solid"/>
          </a:ln>
          <a:effectLst/>
        </p:spPr>
        <p:txBody>
          <a:bodyPr rtlCol="0" anchor="ctr"/>
          <a:lstStyle/>
          <a:p>
            <a:pPr>
              <a:buSzPct val="80000"/>
              <a:tabLst>
                <a:tab pos="2785745" algn="l"/>
              </a:tabLst>
            </a:pPr>
            <a:r>
              <a:rPr lang="zh-CN" altLang="en-US" sz="3500" kern="0" dirty="0">
                <a:blipFill>
                  <a:blip r:embed="rId3"/>
                  <a:stretch>
                    <a:fillRect/>
                  </a:stretch>
                </a:blipFill>
                <a:cs typeface="+mn-ea"/>
                <a:sym typeface="+mn-lt"/>
              </a:rPr>
              <a:t>世纪馆北大厅</a:t>
            </a:r>
            <a:endParaRPr lang="zh-CN" altLang="en-US" sz="3500" kern="0" dirty="0">
              <a:blipFill>
                <a:blip r:embed="rId3"/>
                <a:stretch>
                  <a:fillRect/>
                </a:stretch>
              </a:blipFill>
              <a:cs typeface="+mn-ea"/>
              <a:sym typeface="+mn-lt"/>
            </a:endParaRPr>
          </a:p>
        </p:txBody>
      </p:sp>
      <p:sp>
        <p:nvSpPr>
          <p:cNvPr id="7" name="Freeform 11"/>
          <p:cNvSpPr/>
          <p:nvPr/>
        </p:nvSpPr>
        <p:spPr bwMode="auto">
          <a:xfrm>
            <a:off x="1127757" y="2421019"/>
            <a:ext cx="80931" cy="57370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ysClr val="windowText" lastClr="000000">
              <a:lumMod val="85000"/>
              <a:lumOff val="15000"/>
            </a:sys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8" name="Freeform 12"/>
          <p:cNvSpPr/>
          <p:nvPr/>
        </p:nvSpPr>
        <p:spPr bwMode="auto">
          <a:xfrm>
            <a:off x="1127756" y="2485313"/>
            <a:ext cx="2433025" cy="49567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lumMod val="25000"/>
            </a:scheme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9" name="TextBox 8"/>
          <p:cNvSpPr txBox="1"/>
          <p:nvPr/>
        </p:nvSpPr>
        <p:spPr>
          <a:xfrm>
            <a:off x="1217354" y="2528237"/>
            <a:ext cx="2252900" cy="407786"/>
          </a:xfrm>
          <a:prstGeom prst="rect">
            <a:avLst/>
          </a:prstGeom>
          <a:noFill/>
        </p:spPr>
        <p:txBody>
          <a:bodyPr wrap="square" lIns="68562" tIns="34281" rIns="68562" bIns="34281" rtlCol="0" anchor="ctr">
            <a:spAutoFit/>
          </a:bodyPr>
          <a:lstStyle/>
          <a:p>
            <a:pPr lvl="0" algn="ctr">
              <a:defRPr/>
            </a:pPr>
            <a:r>
              <a:rPr lang="zh-CN" altLang="en-US" sz="2200" dirty="0">
                <a:solidFill>
                  <a:prstClr val="white"/>
                </a:solidFill>
                <a:cs typeface="+mn-ea"/>
                <a:sym typeface="+mn-lt"/>
              </a:rPr>
              <a:t>随后</a:t>
            </a:r>
            <a:endParaRPr kumimoji="0" lang="zh-CN" altLang="en-US" sz="2200" i="0" u="none" strike="noStrike" kern="1200" cap="none" spc="0" normalizeH="0" baseline="0" noProof="0" dirty="0">
              <a:ln>
                <a:noFill/>
              </a:ln>
              <a:solidFill>
                <a:prstClr val="white"/>
              </a:solidFill>
              <a:effectLst/>
              <a:uLnTx/>
              <a:uFillTx/>
              <a:cs typeface="+mn-ea"/>
              <a:sym typeface="+mn-lt"/>
            </a:endParaRPr>
          </a:p>
        </p:txBody>
      </p:sp>
      <p:sp>
        <p:nvSpPr>
          <p:cNvPr id="10" name="圆角矩形 25"/>
          <p:cNvSpPr/>
          <p:nvPr/>
        </p:nvSpPr>
        <p:spPr>
          <a:xfrm>
            <a:off x="3644973" y="2071862"/>
            <a:ext cx="7357580" cy="1263009"/>
          </a:xfrm>
          <a:prstGeom prst="roundRect">
            <a:avLst>
              <a:gd name="adj" fmla="val 8864"/>
            </a:avLst>
          </a:prstGeom>
          <a:solidFill>
            <a:schemeClr val="bg1">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E7E6E6">
                  <a:lumMod val="50000"/>
                </a:srgbClr>
              </a:solidFill>
              <a:cs typeface="+mn-ea"/>
              <a:sym typeface="+mn-lt"/>
            </a:endParaRPr>
          </a:p>
        </p:txBody>
      </p:sp>
      <p:sp>
        <p:nvSpPr>
          <p:cNvPr id="11" name="矩形 10"/>
          <p:cNvSpPr>
            <a:spLocks noChangeArrowheads="1"/>
          </p:cNvSpPr>
          <p:nvPr/>
        </p:nvSpPr>
        <p:spPr bwMode="auto">
          <a:xfrm>
            <a:off x="3784993" y="2189478"/>
            <a:ext cx="7042841" cy="1075055"/>
          </a:xfrm>
          <a:prstGeom prst="rect">
            <a:avLst/>
          </a:prstGeom>
          <a:noFill/>
          <a:ln w="9525">
            <a:noFill/>
            <a:miter lim="800000"/>
          </a:ln>
        </p:spPr>
        <p:txBody>
          <a:bodyPr wrap="square" lIns="91431" tIns="45716" rIns="91431" bIns="45716">
            <a:spAutoFit/>
          </a:bodyPr>
          <a:lstStyle/>
          <a:p>
            <a:pPr algn="just">
              <a:spcAft>
                <a:spcPts val="500"/>
              </a:spcAft>
              <a:buClr>
                <a:srgbClr val="C00000"/>
              </a:buClr>
              <a:defRPr/>
            </a:pPr>
            <a:r>
              <a:rPr lang="zh-CN" altLang="en-US" sz="1600" dirty="0">
                <a:solidFill>
                  <a:schemeClr val="bg2">
                    <a:lumMod val="25000"/>
                  </a:schemeClr>
                </a:solidFill>
                <a:cs typeface="+mn-ea"/>
                <a:sym typeface="+mn-lt"/>
              </a:rPr>
              <a:t>习近平来到世纪馆北大厅同中国人民大学师生代表座谈。中国人民大学党委书记张东刚、“人民教育家”国家荣誉称号获得者高铭暄、经济学院教授赵峰、新闻学院博士生周晓辉、哲学院本科生王海蓉先后发言，现场气氛轻松热烈。</a:t>
            </a:r>
            <a:endParaRPr lang="zh-CN" altLang="en-US" sz="1600" dirty="0">
              <a:solidFill>
                <a:schemeClr val="bg2">
                  <a:lumMod val="25000"/>
                </a:schemeClr>
              </a:solidFill>
              <a:cs typeface="+mn-ea"/>
              <a:sym typeface="+mn-lt"/>
            </a:endParaRPr>
          </a:p>
        </p:txBody>
      </p:sp>
      <p:sp>
        <p:nvSpPr>
          <p:cNvPr id="18" name="矩形 83"/>
          <p:cNvSpPr>
            <a:spLocks noChangeArrowheads="1"/>
          </p:cNvSpPr>
          <p:nvPr/>
        </p:nvSpPr>
        <p:spPr bwMode="auto">
          <a:xfrm>
            <a:off x="6431280" y="3794760"/>
            <a:ext cx="4779010" cy="1584960"/>
          </a:xfrm>
          <a:prstGeom prst="rect">
            <a:avLst/>
          </a:prstGeom>
          <a:solidFill>
            <a:srgbClr val="FFF1EA"/>
          </a:solidFill>
          <a:ln w="9525" cmpd="sng">
            <a:solidFill>
              <a:srgbClr val="4D4D4D">
                <a:lumMod val="40000"/>
                <a:lumOff val="60000"/>
              </a:srgbClr>
            </a:solidFill>
            <a:miter lim="800000"/>
          </a:ln>
        </p:spPr>
        <p:txBody>
          <a:bodyPr/>
          <a:lstStyle/>
          <a:p>
            <a:pPr defTabSz="914400" fontAlgn="base">
              <a:spcBef>
                <a:spcPct val="0"/>
              </a:spcBef>
              <a:spcAft>
                <a:spcPct val="0"/>
              </a:spcAft>
              <a:buFont typeface="Arial" panose="020B0604020202020204" pitchFamily="34" charset="0"/>
              <a:buNone/>
              <a:defRPr/>
            </a:pPr>
            <a:endParaRPr lang="zh-CN" altLang="en-US" kern="0">
              <a:solidFill>
                <a:srgbClr val="535258"/>
              </a:solidFill>
              <a:cs typeface="+mn-ea"/>
              <a:sym typeface="+mn-lt"/>
            </a:endParaRPr>
          </a:p>
        </p:txBody>
      </p:sp>
      <p:sp>
        <p:nvSpPr>
          <p:cNvPr id="19" name="TextBox 84"/>
          <p:cNvSpPr txBox="1">
            <a:spLocks noChangeArrowheads="1"/>
          </p:cNvSpPr>
          <p:nvPr/>
        </p:nvSpPr>
        <p:spPr bwMode="auto">
          <a:xfrm>
            <a:off x="6431280" y="3411220"/>
            <a:ext cx="470598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anose="020B0604020202020204" pitchFamily="34" charset="0"/>
            </a:lvl6pPr>
            <a:lvl7pPr marL="2971800" indent="-228600" eaLnBrk="0" fontAlgn="base" hangingPunct="0">
              <a:spcBef>
                <a:spcPct val="0"/>
              </a:spcBef>
              <a:spcAft>
                <a:spcPct val="0"/>
              </a:spcAft>
              <a:buFont typeface="Arial" panose="020B0604020202020204" pitchFamily="34" charset="0"/>
            </a:lvl7pPr>
            <a:lvl8pPr marL="3429000" indent="-228600" eaLnBrk="0" fontAlgn="base" hangingPunct="0">
              <a:spcBef>
                <a:spcPct val="0"/>
              </a:spcBef>
              <a:spcAft>
                <a:spcPct val="0"/>
              </a:spcAft>
              <a:buFont typeface="Arial" panose="020B0604020202020204" pitchFamily="34" charset="0"/>
            </a:lvl8pPr>
            <a:lvl9pPr marL="3886200" indent="-228600" eaLnBrk="0" fontAlgn="base" hangingPunct="0">
              <a:spcBef>
                <a:spcPct val="0"/>
              </a:spcBef>
              <a:spcAft>
                <a:spcPct val="0"/>
              </a:spcAft>
              <a:buFont typeface="Arial" panose="020B0604020202020204" pitchFamily="34" charset="0"/>
            </a:lvl9pPr>
          </a:lstStyle>
          <a:p>
            <a:pPr lvl="0" algn="ctr" defTabSz="913765" fontAlgn="base">
              <a:spcBef>
                <a:spcPct val="0"/>
              </a:spcBef>
              <a:spcAft>
                <a:spcPct val="0"/>
              </a:spcAft>
              <a:defRPr/>
            </a:pPr>
            <a:r>
              <a:rPr lang="zh-CN" altLang="en-US" sz="2500" b="1" kern="0" dirty="0">
                <a:solidFill>
                  <a:srgbClr val="C00000"/>
                </a:solidFill>
                <a:latin typeface="+mn-lt"/>
                <a:ea typeface="+mn-ea"/>
                <a:cs typeface="+mn-ea"/>
                <a:sym typeface="+mn-lt"/>
              </a:rPr>
              <a:t>他强调</a:t>
            </a:r>
            <a:endParaRPr lang="en-US" altLang="zh-CN" sz="2500" b="1" kern="0" dirty="0">
              <a:solidFill>
                <a:srgbClr val="C00000"/>
              </a:solidFill>
              <a:latin typeface="+mn-lt"/>
              <a:ea typeface="+mn-ea"/>
              <a:cs typeface="+mn-ea"/>
              <a:sym typeface="+mn-lt"/>
            </a:endParaRPr>
          </a:p>
          <a:p>
            <a:pPr lvl="0" algn="ctr" defTabSz="913765" fontAlgn="base">
              <a:spcBef>
                <a:spcPct val="0"/>
              </a:spcBef>
              <a:spcAft>
                <a:spcPct val="0"/>
              </a:spcAft>
              <a:defRPr/>
            </a:pPr>
            <a:r>
              <a:rPr lang="zh-CN" altLang="en-US" sz="1800" kern="0" dirty="0">
                <a:solidFill>
                  <a:schemeClr val="tx1"/>
                </a:solidFill>
                <a:latin typeface="+mn-lt"/>
                <a:ea typeface="+mn-ea"/>
                <a:cs typeface="+mn-ea"/>
                <a:sym typeface="+mn-lt"/>
              </a:rPr>
              <a:t>我国有独特的历史、独特的文化、独特的国情，建设中国特色、世界一流大学不能跟在别人后面依样画葫芦，简单以国外大学作为标准和模式，而是要扎根中国大地，走出一条建设中国特色、世界一流大学的新路</a:t>
            </a:r>
            <a:r>
              <a:rPr lang="zh-CN" altLang="en-US" sz="2500" kern="0" dirty="0">
                <a:solidFill>
                  <a:schemeClr val="tx1"/>
                </a:solidFill>
                <a:latin typeface="+mn-lt"/>
                <a:ea typeface="+mn-ea"/>
                <a:cs typeface="+mn-ea"/>
                <a:sym typeface="+mn-lt"/>
              </a:rPr>
              <a:t>。</a:t>
            </a:r>
            <a:endParaRPr lang="zh-CN" altLang="en-US" sz="2500" kern="0" dirty="0">
              <a:solidFill>
                <a:schemeClr val="tx1"/>
              </a:solidFill>
              <a:latin typeface="+mn-lt"/>
              <a:ea typeface="+mn-ea"/>
              <a:cs typeface="+mn-ea"/>
              <a:sym typeface="+mn-lt"/>
            </a:endParaRPr>
          </a:p>
        </p:txBody>
      </p:sp>
      <p:sp>
        <p:nvSpPr>
          <p:cNvPr id="20" name="Freeform 12"/>
          <p:cNvSpPr/>
          <p:nvPr/>
        </p:nvSpPr>
        <p:spPr bwMode="auto">
          <a:xfrm>
            <a:off x="6248216" y="3689920"/>
            <a:ext cx="607948" cy="44547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535258"/>
          </a:solidFill>
          <a:ln>
            <a:noFill/>
          </a:ln>
          <a:extLst>
            <a:ext uri="{91240B29-F687-4F45-9708-019B960494DF}">
              <a14:hiddenLine xmlns:a14="http://schemas.microsoft.com/office/drawing/2010/main" w="9525">
                <a:solidFill>
                  <a:srgbClr val="000000"/>
                </a:solidFill>
                <a:round/>
              </a14:hiddenLine>
            </a:ext>
          </a:extLst>
        </p:spPr>
        <p:txBody>
          <a:bodyPr/>
          <a:lstStyle/>
          <a:p>
            <a:pPr defTabSz="914400" fontAlgn="base">
              <a:spcBef>
                <a:spcPct val="0"/>
              </a:spcBef>
              <a:spcAft>
                <a:spcPct val="0"/>
              </a:spcAft>
              <a:buFont typeface="Arial" panose="020B0604020202020204" pitchFamily="34" charset="0"/>
              <a:buNone/>
              <a:defRPr/>
            </a:pPr>
            <a:endParaRPr lang="zh-CN" altLang="en-US" sz="2000" kern="0">
              <a:solidFill>
                <a:srgbClr val="535258"/>
              </a:solidFill>
              <a:cs typeface="+mn-ea"/>
              <a:sym typeface="+mn-lt"/>
            </a:endParaRPr>
          </a:p>
        </p:txBody>
      </p:sp>
      <p:sp>
        <p:nvSpPr>
          <p:cNvPr id="21" name="Freeform 12"/>
          <p:cNvSpPr/>
          <p:nvPr/>
        </p:nvSpPr>
        <p:spPr bwMode="auto">
          <a:xfrm flipH="1" flipV="1">
            <a:off x="10827853" y="5130623"/>
            <a:ext cx="607948" cy="44547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B51B25"/>
          </a:solidFill>
          <a:ln>
            <a:noFill/>
          </a:ln>
        </p:spPr>
        <p:txBody>
          <a:bodyPr/>
          <a:lstStyle/>
          <a:p>
            <a:pPr defTabSz="914400" fontAlgn="base">
              <a:spcBef>
                <a:spcPct val="0"/>
              </a:spcBef>
              <a:spcAft>
                <a:spcPct val="0"/>
              </a:spcAft>
              <a:buFont typeface="Arial" panose="020B0604020202020204" pitchFamily="34" charset="0"/>
              <a:buNone/>
              <a:defRPr/>
            </a:pPr>
            <a:endParaRPr lang="zh-CN" altLang="en-US" kern="0">
              <a:solidFill>
                <a:srgbClr val="535258"/>
              </a:solidFill>
              <a:cs typeface="+mn-ea"/>
              <a:sym typeface="+mn-lt"/>
            </a:endParaRPr>
          </a:p>
        </p:txBody>
      </p:sp>
      <p:pic>
        <p:nvPicPr>
          <p:cNvPr id="5" name="图片 4" descr="讲话"/>
          <p:cNvPicPr>
            <a:picLocks noChangeAspect="1"/>
          </p:cNvPicPr>
          <p:nvPr/>
        </p:nvPicPr>
        <p:blipFill>
          <a:blip r:embed="rId4"/>
          <a:stretch>
            <a:fillRect/>
          </a:stretch>
        </p:blipFill>
        <p:spPr>
          <a:xfrm>
            <a:off x="930910" y="3411220"/>
            <a:ext cx="5132705" cy="34245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300"/>
                                        <p:tgtEl>
                                          <p:spTgt spid="7"/>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by="(-#ppt_w*2)" calcmode="lin" valueType="num">
                                      <p:cBhvr rctx="PPT">
                                        <p:cTn id="25" dur="250" autoRev="1" fill="hold">
                                          <p:stCondLst>
                                            <p:cond delay="0"/>
                                          </p:stCondLst>
                                        </p:cTn>
                                        <p:tgtEl>
                                          <p:spTgt spid="9"/>
                                        </p:tgtEl>
                                        <p:attrNameLst>
                                          <p:attrName>ppt_w</p:attrName>
                                        </p:attrNameLst>
                                      </p:cBhvr>
                                    </p:anim>
                                    <p:anim by="(#ppt_w*0.50)" calcmode="lin" valueType="num">
                                      <p:cBhvr>
                                        <p:cTn id="26" dur="250" decel="50000" autoRev="1" fill="hold">
                                          <p:stCondLst>
                                            <p:cond delay="0"/>
                                          </p:stCondLst>
                                        </p:cTn>
                                        <p:tgtEl>
                                          <p:spTgt spid="9"/>
                                        </p:tgtEl>
                                        <p:attrNameLst>
                                          <p:attrName>ppt_x</p:attrName>
                                        </p:attrNameLst>
                                      </p:cBhvr>
                                    </p:anim>
                                    <p:anim from="(-#ppt_h/2)" to="(#ppt_y)" calcmode="lin" valueType="num">
                                      <p:cBhvr>
                                        <p:cTn id="27" dur="500" fill="hold">
                                          <p:stCondLst>
                                            <p:cond delay="0"/>
                                          </p:stCondLst>
                                        </p:cTn>
                                        <p:tgtEl>
                                          <p:spTgt spid="9"/>
                                        </p:tgtEl>
                                        <p:attrNameLst>
                                          <p:attrName>ppt_y</p:attrName>
                                        </p:attrNameLst>
                                      </p:cBhvr>
                                    </p:anim>
                                    <p:animRot by="21600000">
                                      <p:cBhvr>
                                        <p:cTn id="28" dur="500" fill="hold">
                                          <p:stCondLst>
                                            <p:cond delay="0"/>
                                          </p:stCondLst>
                                        </p:cTn>
                                        <p:tgtEl>
                                          <p:spTgt spid="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750"/>
                                        <p:tgtEl>
                                          <p:spTgt spid="11"/>
                                        </p:tgtEl>
                                      </p:cBhvr>
                                    </p:animEffect>
                                  </p:childTnLst>
                                </p:cTn>
                              </p:par>
                            </p:childTnLst>
                          </p:cTn>
                        </p:par>
                        <p:par>
                          <p:cTn id="38" fill="hold">
                            <p:stCondLst>
                              <p:cond delay="1500"/>
                            </p:stCondLst>
                            <p:childTnLst>
                              <p:par>
                                <p:cTn id="39" presetID="1"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35" presetClass="path" presetSubtype="0" accel="50000" decel="50000" fill="hold" grpId="1" nodeType="withEffect">
                                  <p:stCondLst>
                                    <p:cond delay="0"/>
                                  </p:stCondLst>
                                  <p:childTnLst>
                                    <p:animMotion origin="layout" path="M -2.91667E-6 -3.7037E-6 L 0.4069 0.12014 " pathEditMode="relative" rAng="0" ptsTypes="AA">
                                      <p:cBhvr>
                                        <p:cTn id="42" dur="500" spd="-99900" fill="hold"/>
                                        <p:tgtEl>
                                          <p:spTgt spid="20"/>
                                        </p:tgtEl>
                                        <p:attrNameLst>
                                          <p:attrName>ppt_x</p:attrName>
                                          <p:attrName>ppt_y</p:attrName>
                                        </p:attrNameLst>
                                      </p:cBhvr>
                                      <p:rCtr x="20339" y="5995"/>
                                    </p:animMotion>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35" presetClass="path" presetSubtype="0" accel="50000" decel="50000" fill="hold" grpId="1" nodeType="withEffect">
                                  <p:stCondLst>
                                    <p:cond delay="0"/>
                                  </p:stCondLst>
                                  <p:childTnLst>
                                    <p:animMotion origin="layout" path="M 5E-6 2.22222E-6 L -0.42865 -0.13172 " pathEditMode="relative" rAng="0" ptsTypes="AA">
                                      <p:cBhvr>
                                        <p:cTn id="46" dur="500" spd="-99900" fill="hold"/>
                                        <p:tgtEl>
                                          <p:spTgt spid="21"/>
                                        </p:tgtEl>
                                        <p:attrNameLst>
                                          <p:attrName>ppt_x</p:attrName>
                                          <p:attrName>ppt_y</p:attrName>
                                        </p:attrNameLst>
                                      </p:cBhvr>
                                      <p:rCtr x="-21432" y="-6597"/>
                                    </p:animMotion>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1500"/>
                            </p:stCondLst>
                            <p:childTnLst>
                              <p:par>
                                <p:cTn id="53" presetID="22" presetClass="entr" presetSubtype="1" fill="hold" nodeType="after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wipe(up)">
                                      <p:cBhvr>
                                        <p:cTn id="55" dur="500"/>
                                        <p:tgtEl>
                                          <p:spTgt spid="19">
                                            <p:txEl>
                                              <p:pRg st="0" end="0"/>
                                            </p:txEl>
                                          </p:spTgt>
                                        </p:tgtEl>
                                      </p:cBhvr>
                                    </p:animEffect>
                                  </p:childTnLst>
                                </p:cTn>
                              </p:par>
                            </p:childTnLst>
                          </p:cTn>
                        </p:par>
                        <p:par>
                          <p:cTn id="56" fill="hold">
                            <p:stCondLst>
                              <p:cond delay="2000"/>
                            </p:stCondLst>
                            <p:childTnLst>
                              <p:par>
                                <p:cTn id="57" presetID="22" presetClass="entr" presetSubtype="1" fill="hold" nodeType="afterEffect">
                                  <p:stCondLst>
                                    <p:cond delay="0"/>
                                  </p:stCondLst>
                                  <p:childTnLst>
                                    <p:set>
                                      <p:cBhvr>
                                        <p:cTn id="58" dur="1" fill="hold">
                                          <p:stCondLst>
                                            <p:cond delay="0"/>
                                          </p:stCondLst>
                                        </p:cTn>
                                        <p:tgtEl>
                                          <p:spTgt spid="19">
                                            <p:txEl>
                                              <p:pRg st="1" end="1"/>
                                            </p:txEl>
                                          </p:spTgt>
                                        </p:tgtEl>
                                        <p:attrNameLst>
                                          <p:attrName>style.visibility</p:attrName>
                                        </p:attrNameLst>
                                      </p:cBhvr>
                                      <p:to>
                                        <p:strVal val="visible"/>
                                      </p:to>
                                    </p:set>
                                    <p:animEffect transition="in" filter="wipe(up)">
                                      <p:cBhvr>
                                        <p:cTn id="59"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9" grpId="0"/>
      <p:bldP spid="10" grpId="0" animBg="1"/>
      <p:bldP spid="11" grpId="0"/>
      <p:bldP spid="18" grpId="0" bldLvl="0" animBg="1" autoUpdateAnimBg="0"/>
      <p:bldP spid="20" grpId="0" bldLvl="0" animBg="1"/>
      <p:bldP spid="20" grpId="1" bldLvl="0" animBg="1"/>
      <p:bldP spid="21" grpId="0" bldLvl="0" animBg="1"/>
      <p:bldP spid="21" grpId="1"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1022190"/>
          <p:cNvSpPr/>
          <p:nvPr>
            <p:custDataLst>
              <p:tags r:id="rId1"/>
            </p:custDataLst>
          </p:nvPr>
        </p:nvSpPr>
        <p:spPr>
          <a:xfrm>
            <a:off x="807085" y="1653428"/>
            <a:ext cx="5382895" cy="3948634"/>
          </a:xfrm>
          <a:prstGeom prst="rect">
            <a:avLst/>
          </a:prstGeom>
          <a:solidFill>
            <a:schemeClr val="bg1">
              <a:alpha val="60000"/>
            </a:schemeClr>
          </a:solidFill>
          <a:ln w="152400">
            <a:solidFill>
              <a:srgbClr val="C00000"/>
            </a:solidFill>
          </a:ln>
          <a:effectLst>
            <a:reflection blurRad="6350" stA="22000" endA="3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 name="PA-1022188"/>
          <p:cNvSpPr/>
          <p:nvPr>
            <p:custDataLst>
              <p:tags r:id="rId2"/>
            </p:custDataLst>
          </p:nvPr>
        </p:nvSpPr>
        <p:spPr>
          <a:xfrm>
            <a:off x="1153492" y="1972333"/>
            <a:ext cx="4581052" cy="3391506"/>
          </a:xfrm>
          <a:prstGeom prst="rect">
            <a:avLst/>
          </a:prstGeom>
        </p:spPr>
        <p:txBody>
          <a:bodyPr wrap="square">
            <a:spAutoFit/>
          </a:bodyPr>
          <a:lstStyle/>
          <a:p>
            <a:pPr algn="just" fontAlgn="base">
              <a:lnSpc>
                <a:spcPct val="120000"/>
              </a:lnSpc>
              <a:spcBef>
                <a:spcPct val="0"/>
              </a:spcBef>
              <a:spcAft>
                <a:spcPct val="0"/>
              </a:spcAft>
            </a:pPr>
            <a:r>
              <a:rPr lang="zh-CN" altLang="en-US" sz="2000" kern="0" dirty="0">
                <a:cs typeface="+mn-ea"/>
                <a:sym typeface="+mn-lt"/>
              </a:rPr>
              <a:t>中国人民大学从陕北公学成立之初就鲜明提出要培养“革命的先锋队”，到新中国成立之初提出培养“万千建国干部”，到改革开放新时期提出培养“国民表率、社会栋梁”，再到新时代提出培养“复兴栋梁、强国先锋”，始终不变的是“为党育人、为国育才”，展现了“党办的大学让党放心、人民的大学不负人民”的精神品格。</a:t>
            </a:r>
            <a:endParaRPr lang="zh-CN" altLang="en-US" sz="2000" kern="0" dirty="0">
              <a:cs typeface="+mn-ea"/>
              <a:sym typeface="+mn-lt"/>
            </a:endParaRPr>
          </a:p>
        </p:txBody>
      </p:sp>
      <p:sp>
        <p:nvSpPr>
          <p:cNvPr id="9" name="PA-1022191"/>
          <p:cNvSpPr/>
          <p:nvPr>
            <p:custDataLst>
              <p:tags r:id="rId3"/>
            </p:custDataLst>
          </p:nvPr>
        </p:nvSpPr>
        <p:spPr>
          <a:xfrm>
            <a:off x="6485255" y="1665298"/>
            <a:ext cx="4901565" cy="3881078"/>
          </a:xfrm>
          <a:prstGeom prst="rect">
            <a:avLst/>
          </a:prstGeom>
          <a:solidFill>
            <a:schemeClr val="bg1">
              <a:alpha val="60000"/>
            </a:schemeClr>
          </a:solidFill>
          <a:ln w="152400">
            <a:solidFill>
              <a:srgbClr val="C00000"/>
            </a:solidFill>
          </a:ln>
          <a:effectLst>
            <a:reflection blurRad="6350" stA="22000" endA="3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PA-1022192"/>
          <p:cNvSpPr/>
          <p:nvPr>
            <p:custDataLst>
              <p:tags r:id="rId4"/>
            </p:custDataLst>
          </p:nvPr>
        </p:nvSpPr>
        <p:spPr>
          <a:xfrm>
            <a:off x="5899546" y="2428056"/>
            <a:ext cx="926196" cy="447472"/>
          </a:xfrm>
          <a:prstGeom prst="leftRightArrow">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1" name="PA-1022193"/>
          <p:cNvSpPr/>
          <p:nvPr>
            <p:custDataLst>
              <p:tags r:id="rId5"/>
            </p:custDataLst>
          </p:nvPr>
        </p:nvSpPr>
        <p:spPr>
          <a:xfrm>
            <a:off x="5899546" y="3297755"/>
            <a:ext cx="926196" cy="447472"/>
          </a:xfrm>
          <a:prstGeom prst="leftRightArrow">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PA-1022194"/>
          <p:cNvSpPr/>
          <p:nvPr>
            <p:custDataLst>
              <p:tags r:id="rId6"/>
            </p:custDataLst>
          </p:nvPr>
        </p:nvSpPr>
        <p:spPr>
          <a:xfrm>
            <a:off x="5899546" y="4144676"/>
            <a:ext cx="926196" cy="447472"/>
          </a:xfrm>
          <a:prstGeom prst="leftRightArrow">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3" name="PA-1022195"/>
          <p:cNvSpPr/>
          <p:nvPr>
            <p:custDataLst>
              <p:tags r:id="rId7"/>
            </p:custDataLst>
          </p:nvPr>
        </p:nvSpPr>
        <p:spPr>
          <a:xfrm>
            <a:off x="7090861" y="2823566"/>
            <a:ext cx="3893968" cy="1544846"/>
          </a:xfrm>
          <a:prstGeom prst="rect">
            <a:avLst/>
          </a:prstGeom>
        </p:spPr>
        <p:txBody>
          <a:bodyPr wrap="square">
            <a:spAutoFit/>
          </a:bodyPr>
          <a:lstStyle/>
          <a:p>
            <a:pPr algn="just" fontAlgn="base">
              <a:lnSpc>
                <a:spcPct val="120000"/>
              </a:lnSpc>
              <a:spcBef>
                <a:spcPct val="0"/>
              </a:spcBef>
              <a:spcAft>
                <a:spcPct val="0"/>
              </a:spcAft>
              <a:defRPr/>
            </a:pPr>
            <a:r>
              <a:rPr lang="zh-CN" altLang="en-US" sz="2000" kern="0" dirty="0">
                <a:cs typeface="+mn-ea"/>
                <a:sym typeface="+mn-lt"/>
              </a:rPr>
              <a:t>希望中国人民大学落实立德树人根本任务，传承红色基因，让听党话、跟党走的信念成为人大师生的自觉追求。</a:t>
            </a:r>
            <a:endParaRPr lang="zh-CN" altLang="en-US" sz="2000" kern="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951" y="1058909"/>
            <a:ext cx="11007314" cy="553998"/>
          </a:xfrm>
          <a:prstGeom prst="rect">
            <a:avLst/>
          </a:prstGeom>
        </p:spPr>
        <p:txBody>
          <a:bodyPr wrap="square">
            <a:spAutoFit/>
          </a:bodyPr>
          <a:lstStyle/>
          <a:p>
            <a:pPr lvl="0" algn="just">
              <a:defRPr/>
            </a:pPr>
            <a:r>
              <a:rPr lang="zh-CN" altLang="en-US" sz="3000" i="1" dirty="0">
                <a:solidFill>
                  <a:srgbClr val="B50F0C"/>
                </a:solidFill>
                <a:cs typeface="+mn-ea"/>
                <a:sym typeface="+mn-lt"/>
              </a:rPr>
              <a:t>高校是我国哲学社会科学“五路大军”中的重要力量。</a:t>
            </a:r>
            <a:endParaRPr kumimoji="0" lang="zh-CN" altLang="en-US" sz="3000" b="0" i="1" u="none" strike="noStrike" kern="1200" cap="none" spc="0" normalizeH="0" baseline="0" noProof="0" dirty="0">
              <a:ln>
                <a:noFill/>
              </a:ln>
              <a:solidFill>
                <a:srgbClr val="B50F0C"/>
              </a:solidFill>
              <a:effectLst/>
              <a:uLnTx/>
              <a:uFillTx/>
              <a:cs typeface="+mn-ea"/>
              <a:sym typeface="+mn-lt"/>
            </a:endParaRPr>
          </a:p>
        </p:txBody>
      </p:sp>
      <p:cxnSp>
        <p:nvCxnSpPr>
          <p:cNvPr id="3" name="直接连接符 2"/>
          <p:cNvCxnSpPr/>
          <p:nvPr/>
        </p:nvCxnSpPr>
        <p:spPr>
          <a:xfrm>
            <a:off x="996150" y="1597479"/>
            <a:ext cx="9757506" cy="0"/>
          </a:xfrm>
          <a:prstGeom prst="line">
            <a:avLst/>
          </a:prstGeom>
          <a:ln w="1905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996150" y="1658986"/>
            <a:ext cx="10199699" cy="123752"/>
          </a:xfrm>
          <a:prstGeom prst="rect">
            <a:avLst/>
          </a:prstGeom>
          <a:gradFill>
            <a:gsLst>
              <a:gs pos="18000">
                <a:srgbClr val="C00000"/>
              </a:gs>
              <a:gs pos="0">
                <a:srgbClr val="C00000"/>
              </a:gs>
              <a:gs pos="100000">
                <a:srgbClr val="FF0000">
                  <a:alpha val="0"/>
                </a:srgbClr>
              </a:gs>
              <a:gs pos="46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cs typeface="+mn-ea"/>
                <a:sym typeface="+mn-lt"/>
              </a:rPr>
              <a:t> </a:t>
            </a:r>
            <a:endParaRPr kumimoji="0" lang="zh-CN" altLang="en-US" sz="1800" b="0" i="0" u="none" strike="noStrike" kern="1200" cap="none" spc="0" normalizeH="0" baseline="0" noProof="0" dirty="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cs typeface="+mn-ea"/>
              <a:sym typeface="+mn-lt"/>
            </a:endParaRPr>
          </a:p>
        </p:txBody>
      </p:sp>
      <p:sp>
        <p:nvSpPr>
          <p:cNvPr id="5" name="Aitds6"/>
          <p:cNvSpPr/>
          <p:nvPr/>
        </p:nvSpPr>
        <p:spPr>
          <a:xfrm>
            <a:off x="996465" y="2018784"/>
            <a:ext cx="10006088" cy="912675"/>
          </a:xfrm>
          <a:prstGeom prst="rect">
            <a:avLst/>
          </a:prstGeom>
          <a:noFill/>
          <a:ln w="25400" cap="flat" cmpd="sng" algn="ctr">
            <a:solidFill>
              <a:srgbClr val="B50000"/>
            </a:solidFill>
            <a:prstDash val="solid"/>
          </a:ln>
          <a:effectLst/>
        </p:spPr>
        <p:txBody>
          <a:bodyPr rtlCol="0" anchor="ctr"/>
          <a:lstStyle/>
          <a:p>
            <a:pPr algn="ctr" defTabSz="1188085">
              <a:defRPr/>
            </a:pPr>
            <a:endParaRPr lang="zh-CN" altLang="en-US" sz="2340" kern="0" dirty="0">
              <a:solidFill>
                <a:srgbClr val="FFFFFF"/>
              </a:solidFill>
              <a:cs typeface="+mn-ea"/>
              <a:sym typeface="+mn-lt"/>
            </a:endParaRPr>
          </a:p>
        </p:txBody>
      </p:sp>
      <p:sp>
        <p:nvSpPr>
          <p:cNvPr id="6" name="Aitds5"/>
          <p:cNvSpPr/>
          <p:nvPr/>
        </p:nvSpPr>
        <p:spPr>
          <a:xfrm>
            <a:off x="1189447" y="2262434"/>
            <a:ext cx="401543" cy="401543"/>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25400" cap="flat" cmpd="sng" algn="ctr">
            <a:noFill/>
            <a:prstDash val="solid"/>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188085" eaLnBrk="1" fontAlgn="auto" hangingPunct="1">
              <a:spcBef>
                <a:spcPts val="0"/>
              </a:spcBef>
              <a:spcAft>
                <a:spcPts val="0"/>
              </a:spcAft>
              <a:defRPr/>
            </a:pPr>
            <a:endParaRPr lang="zh-CN" altLang="en-US" sz="1315" dirty="0">
              <a:solidFill>
                <a:srgbClr val="FFFFFF"/>
              </a:solidFill>
              <a:cs typeface="+mn-ea"/>
              <a:sym typeface="+mn-lt"/>
            </a:endParaRPr>
          </a:p>
        </p:txBody>
      </p:sp>
      <p:sp>
        <p:nvSpPr>
          <p:cNvPr id="7" name="Aitds7"/>
          <p:cNvSpPr/>
          <p:nvPr/>
        </p:nvSpPr>
        <p:spPr>
          <a:xfrm>
            <a:off x="1711945" y="2127964"/>
            <a:ext cx="9115889" cy="659155"/>
          </a:xfrm>
          <a:prstGeom prst="rect">
            <a:avLst/>
          </a:prstGeom>
        </p:spPr>
        <p:txBody>
          <a:bodyPr wrap="square">
            <a:spAutoFit/>
            <a:scene3d>
              <a:camera prst="orthographicFront"/>
              <a:lightRig rig="threePt" dir="t">
                <a:rot lat="0" lon="0" rev="0"/>
              </a:lightRig>
            </a:scene3d>
            <a:sp3d contourW="12700"/>
          </a:bodyPr>
          <a:lstStyle/>
          <a:p>
            <a:pPr>
              <a:lnSpc>
                <a:spcPts val="2300"/>
              </a:lnSpc>
              <a:defRPr/>
            </a:pPr>
            <a:r>
              <a:rPr lang="zh-CN" altLang="en-US" sz="1500" dirty="0">
                <a:cs typeface="+mn-ea"/>
                <a:sym typeface="+mn-lt"/>
              </a:rPr>
              <a:t>当前，坚持和发展中国特色社会主义理论和实践提出了大量亟待解决的新问题，世界百年未有之大变局加速演进，世界进入新的动荡变革期，迫切需要回答好“世界怎么了”、“人类向何处去”的时代之题。</a:t>
            </a:r>
            <a:endParaRPr lang="zh-CN" altLang="en-US" sz="1500" dirty="0">
              <a:cs typeface="+mn-ea"/>
              <a:sym typeface="+mn-lt"/>
            </a:endParaRPr>
          </a:p>
        </p:txBody>
      </p:sp>
      <p:cxnSp>
        <p:nvCxnSpPr>
          <p:cNvPr id="8" name="直接连接符 7"/>
          <p:cNvCxnSpPr/>
          <p:nvPr/>
        </p:nvCxnSpPr>
        <p:spPr bwMode="auto">
          <a:xfrm>
            <a:off x="1254391" y="2931459"/>
            <a:ext cx="0" cy="3926541"/>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椭圆 8"/>
          <p:cNvSpPr/>
          <p:nvPr/>
        </p:nvSpPr>
        <p:spPr bwMode="auto">
          <a:xfrm>
            <a:off x="1048855" y="3474428"/>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cs typeface="+mn-ea"/>
                <a:sym typeface="+mn-lt"/>
              </a:rPr>
              <a:t>1</a:t>
            </a:r>
            <a:endParaRPr lang="zh-CN" altLang="en-US" sz="2000">
              <a:solidFill>
                <a:schemeClr val="bg1"/>
              </a:solidFill>
              <a:cs typeface="+mn-ea"/>
              <a:sym typeface="+mn-lt"/>
            </a:endParaRPr>
          </a:p>
        </p:txBody>
      </p:sp>
      <p:sp>
        <p:nvSpPr>
          <p:cNvPr id="10" name="箭头: 五边形 5"/>
          <p:cNvSpPr/>
          <p:nvPr/>
        </p:nvSpPr>
        <p:spPr>
          <a:xfrm flipH="1">
            <a:off x="1509598" y="3221321"/>
            <a:ext cx="9484018" cy="912675"/>
          </a:xfrm>
          <a:prstGeom prst="homePlate">
            <a:avLst>
              <a:gd name="adj" fmla="val 25741"/>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11" name="矩形 10"/>
          <p:cNvSpPr/>
          <p:nvPr/>
        </p:nvSpPr>
        <p:spPr>
          <a:xfrm>
            <a:off x="1921936" y="3360595"/>
            <a:ext cx="8986984" cy="627608"/>
          </a:xfrm>
          <a:prstGeom prst="rect">
            <a:avLst/>
          </a:prstGeom>
        </p:spPr>
        <p:txBody>
          <a:bodyPr wrap="square">
            <a:spAutoFit/>
          </a:bodyPr>
          <a:lstStyle/>
          <a:p>
            <a:pPr algn="just">
              <a:lnSpc>
                <a:spcPct val="120000"/>
              </a:lnSpc>
            </a:pPr>
            <a:r>
              <a:rPr lang="zh-CN" altLang="en-US" sz="1500" dirty="0">
                <a:cs typeface="+mn-ea"/>
                <a:sym typeface="+mn-lt"/>
              </a:rPr>
              <a:t>要坚持把马克思主义基本原理同中国具体实际相结合、同中华优秀传统文化相结合，立足中华民族伟大复兴战略全局和世界百年未有之大变局，不断推进马克思主义中国化时代化。</a:t>
            </a:r>
            <a:endParaRPr lang="zh-CN" altLang="en-US" sz="1500" dirty="0">
              <a:cs typeface="+mn-ea"/>
              <a:sym typeface="+mn-lt"/>
            </a:endParaRPr>
          </a:p>
        </p:txBody>
      </p:sp>
      <p:sp>
        <p:nvSpPr>
          <p:cNvPr id="18" name="椭圆 17"/>
          <p:cNvSpPr/>
          <p:nvPr/>
        </p:nvSpPr>
        <p:spPr bwMode="auto">
          <a:xfrm>
            <a:off x="1048855" y="4423322"/>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dirty="0">
                <a:solidFill>
                  <a:schemeClr val="bg1"/>
                </a:solidFill>
                <a:cs typeface="+mn-ea"/>
                <a:sym typeface="+mn-lt"/>
              </a:rPr>
              <a:t>2</a:t>
            </a:r>
            <a:endParaRPr lang="zh-CN" altLang="en-US" sz="2000" dirty="0">
              <a:solidFill>
                <a:schemeClr val="bg1"/>
              </a:solidFill>
              <a:cs typeface="+mn-ea"/>
              <a:sym typeface="+mn-lt"/>
            </a:endParaRPr>
          </a:p>
        </p:txBody>
      </p:sp>
      <p:sp>
        <p:nvSpPr>
          <p:cNvPr id="19" name="箭头: 五边形 5"/>
          <p:cNvSpPr/>
          <p:nvPr/>
        </p:nvSpPr>
        <p:spPr>
          <a:xfrm flipH="1">
            <a:off x="1509598" y="4308715"/>
            <a:ext cx="9484018" cy="653049"/>
          </a:xfrm>
          <a:prstGeom prst="homePlate">
            <a:avLst>
              <a:gd name="adj" fmla="val 25741"/>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20" name="矩形 19"/>
          <p:cNvSpPr/>
          <p:nvPr/>
        </p:nvSpPr>
        <p:spPr>
          <a:xfrm>
            <a:off x="1921936" y="4447989"/>
            <a:ext cx="8986984" cy="350609"/>
          </a:xfrm>
          <a:prstGeom prst="rect">
            <a:avLst/>
          </a:prstGeom>
        </p:spPr>
        <p:txBody>
          <a:bodyPr wrap="square">
            <a:spAutoFit/>
          </a:bodyPr>
          <a:lstStyle/>
          <a:p>
            <a:pPr algn="just">
              <a:lnSpc>
                <a:spcPct val="120000"/>
              </a:lnSpc>
            </a:pPr>
            <a:r>
              <a:rPr lang="zh-CN" altLang="en-US" sz="1500" dirty="0">
                <a:cs typeface="+mn-ea"/>
                <a:sym typeface="+mn-lt"/>
              </a:rPr>
              <a:t>加快构建中国特色哲学社会科学，归根结底是建构中国自主的知识体系。</a:t>
            </a:r>
            <a:endParaRPr lang="zh-CN" altLang="en-US" sz="1500" dirty="0">
              <a:cs typeface="+mn-ea"/>
              <a:sym typeface="+mn-lt"/>
            </a:endParaRPr>
          </a:p>
        </p:txBody>
      </p:sp>
      <p:sp>
        <p:nvSpPr>
          <p:cNvPr id="21" name="椭圆 20"/>
          <p:cNvSpPr/>
          <p:nvPr/>
        </p:nvSpPr>
        <p:spPr bwMode="auto">
          <a:xfrm>
            <a:off x="1048855" y="5537846"/>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dirty="0">
                <a:solidFill>
                  <a:schemeClr val="bg1"/>
                </a:solidFill>
                <a:cs typeface="+mn-ea"/>
                <a:sym typeface="+mn-lt"/>
              </a:rPr>
              <a:t>3</a:t>
            </a:r>
            <a:endParaRPr lang="zh-CN" altLang="en-US" sz="2000" dirty="0">
              <a:solidFill>
                <a:schemeClr val="bg1"/>
              </a:solidFill>
              <a:cs typeface="+mn-ea"/>
              <a:sym typeface="+mn-lt"/>
            </a:endParaRPr>
          </a:p>
        </p:txBody>
      </p:sp>
      <p:sp>
        <p:nvSpPr>
          <p:cNvPr id="22" name="箭头: 五边形 5"/>
          <p:cNvSpPr/>
          <p:nvPr/>
        </p:nvSpPr>
        <p:spPr>
          <a:xfrm flipH="1">
            <a:off x="1509598" y="5148975"/>
            <a:ext cx="9484018" cy="1177684"/>
          </a:xfrm>
          <a:prstGeom prst="homePlate">
            <a:avLst>
              <a:gd name="adj" fmla="val 25741"/>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23" name="矩形 22"/>
          <p:cNvSpPr/>
          <p:nvPr/>
        </p:nvSpPr>
        <p:spPr>
          <a:xfrm>
            <a:off x="1921936" y="5288249"/>
            <a:ext cx="8986984" cy="904607"/>
          </a:xfrm>
          <a:prstGeom prst="rect">
            <a:avLst/>
          </a:prstGeom>
        </p:spPr>
        <p:txBody>
          <a:bodyPr wrap="square">
            <a:spAutoFit/>
          </a:bodyPr>
          <a:lstStyle/>
          <a:p>
            <a:pPr algn="just">
              <a:lnSpc>
                <a:spcPct val="120000"/>
              </a:lnSpc>
            </a:pPr>
            <a:r>
              <a:rPr lang="zh-CN" altLang="en-US" sz="1500" dirty="0">
                <a:cs typeface="+mn-ea"/>
                <a:sym typeface="+mn-lt"/>
              </a:rPr>
              <a:t>要以中国为观照、以时代为观照，立足中国实际，解决中国问题，不断推动中华优秀传统文化创造性转化、创新性发展，不断推进知识创新、理论创新、方法创新，使中国特色哲学社会科学真正屹立于世界学术之林。</a:t>
            </a:r>
            <a:endParaRPr lang="zh-CN" altLang="en-US" sz="15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300" fill="hold"/>
                                        <p:tgtEl>
                                          <p:spTgt spid="9"/>
                                        </p:tgtEl>
                                        <p:attrNameLst>
                                          <p:attrName>ppt_w</p:attrName>
                                        </p:attrNameLst>
                                      </p:cBhvr>
                                      <p:tavLst>
                                        <p:tav tm="0">
                                          <p:val>
                                            <p:fltVal val="0"/>
                                          </p:val>
                                        </p:tav>
                                        <p:tav tm="100000">
                                          <p:val>
                                            <p:strVal val="#ppt_w"/>
                                          </p:val>
                                        </p:tav>
                                      </p:tavLst>
                                    </p:anim>
                                    <p:anim calcmode="lin" valueType="num">
                                      <p:cBhvr>
                                        <p:cTn id="35" dur="300" fill="hold"/>
                                        <p:tgtEl>
                                          <p:spTgt spid="9"/>
                                        </p:tgtEl>
                                        <p:attrNameLst>
                                          <p:attrName>ppt_h</p:attrName>
                                        </p:attrNameLst>
                                      </p:cBhvr>
                                      <p:tavLst>
                                        <p:tav tm="0">
                                          <p:val>
                                            <p:fltVal val="0"/>
                                          </p:val>
                                        </p:tav>
                                        <p:tav tm="100000">
                                          <p:val>
                                            <p:strVal val="#ppt_h"/>
                                          </p:val>
                                        </p:tav>
                                      </p:tavLst>
                                    </p:anim>
                                    <p:animEffect transition="in" filter="fade">
                                      <p:cBhvr>
                                        <p:cTn id="36" dur="300"/>
                                        <p:tgtEl>
                                          <p:spTgt spid="9"/>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750"/>
                                        <p:tgtEl>
                                          <p:spTgt spid="10"/>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300" fill="hold"/>
                                        <p:tgtEl>
                                          <p:spTgt spid="18"/>
                                        </p:tgtEl>
                                        <p:attrNameLst>
                                          <p:attrName>ppt_w</p:attrName>
                                        </p:attrNameLst>
                                      </p:cBhvr>
                                      <p:tavLst>
                                        <p:tav tm="0">
                                          <p:val>
                                            <p:fltVal val="0"/>
                                          </p:val>
                                        </p:tav>
                                        <p:tav tm="100000">
                                          <p:val>
                                            <p:strVal val="#ppt_w"/>
                                          </p:val>
                                        </p:tav>
                                      </p:tavLst>
                                    </p:anim>
                                    <p:anim calcmode="lin" valueType="num">
                                      <p:cBhvr>
                                        <p:cTn id="49" dur="300" fill="hold"/>
                                        <p:tgtEl>
                                          <p:spTgt spid="18"/>
                                        </p:tgtEl>
                                        <p:attrNameLst>
                                          <p:attrName>ppt_h</p:attrName>
                                        </p:attrNameLst>
                                      </p:cBhvr>
                                      <p:tavLst>
                                        <p:tav tm="0">
                                          <p:val>
                                            <p:fltVal val="0"/>
                                          </p:val>
                                        </p:tav>
                                        <p:tav tm="100000">
                                          <p:val>
                                            <p:strVal val="#ppt_h"/>
                                          </p:val>
                                        </p:tav>
                                      </p:tavLst>
                                    </p:anim>
                                    <p:animEffect transition="in" filter="fade">
                                      <p:cBhvr>
                                        <p:cTn id="50" dur="300"/>
                                        <p:tgtEl>
                                          <p:spTgt spid="18"/>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750"/>
                                        <p:tgtEl>
                                          <p:spTgt spid="19"/>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300" fill="hold"/>
                                        <p:tgtEl>
                                          <p:spTgt spid="21"/>
                                        </p:tgtEl>
                                        <p:attrNameLst>
                                          <p:attrName>ppt_w</p:attrName>
                                        </p:attrNameLst>
                                      </p:cBhvr>
                                      <p:tavLst>
                                        <p:tav tm="0">
                                          <p:val>
                                            <p:fltVal val="0"/>
                                          </p:val>
                                        </p:tav>
                                        <p:tav tm="100000">
                                          <p:val>
                                            <p:strVal val="#ppt_w"/>
                                          </p:val>
                                        </p:tav>
                                      </p:tavLst>
                                    </p:anim>
                                    <p:anim calcmode="lin" valueType="num">
                                      <p:cBhvr>
                                        <p:cTn id="63" dur="300" fill="hold"/>
                                        <p:tgtEl>
                                          <p:spTgt spid="21"/>
                                        </p:tgtEl>
                                        <p:attrNameLst>
                                          <p:attrName>ppt_h</p:attrName>
                                        </p:attrNameLst>
                                      </p:cBhvr>
                                      <p:tavLst>
                                        <p:tav tm="0">
                                          <p:val>
                                            <p:fltVal val="0"/>
                                          </p:val>
                                        </p:tav>
                                        <p:tav tm="100000">
                                          <p:val>
                                            <p:strVal val="#ppt_h"/>
                                          </p:val>
                                        </p:tav>
                                      </p:tavLst>
                                    </p:anim>
                                    <p:animEffect transition="in" filter="fade">
                                      <p:cBhvr>
                                        <p:cTn id="64" dur="300"/>
                                        <p:tgtEl>
                                          <p:spTgt spid="21"/>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750"/>
                                        <p:tgtEl>
                                          <p:spTgt spid="22"/>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left)">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p:bldP spid="9" grpId="0" animBg="1"/>
      <p:bldP spid="10" grpId="0" animBg="1"/>
      <p:bldP spid="11" grpId="0"/>
      <p:bldP spid="18" grpId="0" animBg="1"/>
      <p:bldP spid="19" grpId="0" animBg="1"/>
      <p:bldP spid="20" grpId="0"/>
      <p:bldP spid="21" grpId="0" animBg="1"/>
      <p:bldP spid="22" grpId="0" animBg="1"/>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bwMode="auto">
          <a:xfrm>
            <a:off x="1736304" y="1115015"/>
            <a:ext cx="0" cy="505100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椭圆 8"/>
          <p:cNvSpPr/>
          <p:nvPr/>
        </p:nvSpPr>
        <p:spPr bwMode="auto">
          <a:xfrm>
            <a:off x="1530768" y="2380694"/>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dirty="0">
                <a:solidFill>
                  <a:schemeClr val="bg1"/>
                </a:solidFill>
                <a:cs typeface="+mn-ea"/>
                <a:sym typeface="+mn-lt"/>
              </a:rPr>
              <a:t>4</a:t>
            </a:r>
            <a:endParaRPr lang="zh-CN" altLang="en-US" sz="2000" dirty="0">
              <a:solidFill>
                <a:schemeClr val="bg1"/>
              </a:solidFill>
              <a:cs typeface="+mn-ea"/>
              <a:sym typeface="+mn-lt"/>
            </a:endParaRPr>
          </a:p>
        </p:txBody>
      </p:sp>
      <p:sp>
        <p:nvSpPr>
          <p:cNvPr id="10" name="箭头: 五边形 5"/>
          <p:cNvSpPr/>
          <p:nvPr/>
        </p:nvSpPr>
        <p:spPr>
          <a:xfrm flipH="1">
            <a:off x="1991510" y="1404877"/>
            <a:ext cx="5842671" cy="2351577"/>
          </a:xfrm>
          <a:prstGeom prst="homePlate">
            <a:avLst>
              <a:gd name="adj" fmla="val 18910"/>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11" name="矩形 10"/>
          <p:cNvSpPr/>
          <p:nvPr/>
        </p:nvSpPr>
        <p:spPr>
          <a:xfrm>
            <a:off x="2570205" y="1605936"/>
            <a:ext cx="5078624" cy="1954702"/>
          </a:xfrm>
          <a:prstGeom prst="rect">
            <a:avLst/>
          </a:prstGeom>
        </p:spPr>
        <p:txBody>
          <a:bodyPr wrap="square">
            <a:spAutoFit/>
          </a:bodyPr>
          <a:lstStyle/>
          <a:p>
            <a:pPr algn="just">
              <a:lnSpc>
                <a:spcPct val="120000"/>
              </a:lnSpc>
            </a:pPr>
            <a:r>
              <a:rPr lang="zh-CN" altLang="en-US" sz="1700" dirty="0">
                <a:cs typeface="+mn-ea"/>
                <a:sym typeface="+mn-lt"/>
              </a:rPr>
              <a:t>哲学社会科学工作者要做到方向明、主义真、学问高、德行正，自觉以回答中国之问、世界之问、人民之问、时代之问为学术己任，以彰显中国之路、中国之治、中国之理为思想追求，在研究解决事关党和国家全局性、根本性、关键性的重大问题上拿出真本事、取得好成果。</a:t>
            </a:r>
            <a:endParaRPr lang="zh-CN" altLang="en-US" sz="1700" dirty="0">
              <a:cs typeface="+mn-ea"/>
              <a:sym typeface="+mn-lt"/>
            </a:endParaRPr>
          </a:p>
        </p:txBody>
      </p:sp>
      <p:sp>
        <p:nvSpPr>
          <p:cNvPr id="24" name="椭圆 23"/>
          <p:cNvSpPr/>
          <p:nvPr/>
        </p:nvSpPr>
        <p:spPr bwMode="auto">
          <a:xfrm>
            <a:off x="1530768" y="4628837"/>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dirty="0">
                <a:solidFill>
                  <a:schemeClr val="bg1"/>
                </a:solidFill>
                <a:cs typeface="+mn-ea"/>
                <a:sym typeface="+mn-lt"/>
              </a:rPr>
              <a:t>5</a:t>
            </a:r>
            <a:endParaRPr lang="zh-CN" altLang="en-US" sz="2000" dirty="0">
              <a:solidFill>
                <a:schemeClr val="bg1"/>
              </a:solidFill>
              <a:cs typeface="+mn-ea"/>
              <a:sym typeface="+mn-lt"/>
            </a:endParaRPr>
          </a:p>
        </p:txBody>
      </p:sp>
      <p:sp>
        <p:nvSpPr>
          <p:cNvPr id="25" name="箭头: 五边形 5"/>
          <p:cNvSpPr/>
          <p:nvPr/>
        </p:nvSpPr>
        <p:spPr>
          <a:xfrm flipH="1">
            <a:off x="1991511" y="3943244"/>
            <a:ext cx="5842671" cy="1758453"/>
          </a:xfrm>
          <a:prstGeom prst="homePlate">
            <a:avLst>
              <a:gd name="adj" fmla="val 25741"/>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26" name="矩形 25"/>
          <p:cNvSpPr/>
          <p:nvPr/>
        </p:nvSpPr>
        <p:spPr>
          <a:xfrm>
            <a:off x="2570205" y="4159051"/>
            <a:ext cx="5078624" cy="1326838"/>
          </a:xfrm>
          <a:prstGeom prst="rect">
            <a:avLst/>
          </a:prstGeom>
        </p:spPr>
        <p:txBody>
          <a:bodyPr wrap="square">
            <a:spAutoFit/>
          </a:bodyPr>
          <a:lstStyle/>
          <a:p>
            <a:pPr algn="just">
              <a:lnSpc>
                <a:spcPct val="120000"/>
              </a:lnSpc>
            </a:pPr>
            <a:r>
              <a:rPr lang="zh-CN" altLang="en-US" sz="1700" dirty="0">
                <a:cs typeface="+mn-ea"/>
                <a:sym typeface="+mn-lt"/>
              </a:rPr>
              <a:t>要发挥哲学社会科学在融通中外文化、增进文明交流中的独特作用，传播中国声音、中国理论、中国思想，让世界更好读懂中国，为推动构建人类命运共同体作出积极贡献。</a:t>
            </a:r>
            <a:endParaRPr lang="zh-CN" altLang="en-US" sz="1700" dirty="0">
              <a:cs typeface="+mn-ea"/>
              <a:sym typeface="+mn-lt"/>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45781" y="2016438"/>
            <a:ext cx="4032049" cy="404432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300" fill="hold"/>
                                        <p:tgtEl>
                                          <p:spTgt spid="9"/>
                                        </p:tgtEl>
                                        <p:attrNameLst>
                                          <p:attrName>ppt_w</p:attrName>
                                        </p:attrNameLst>
                                      </p:cBhvr>
                                      <p:tavLst>
                                        <p:tav tm="0">
                                          <p:val>
                                            <p:fltVal val="0"/>
                                          </p:val>
                                        </p:tav>
                                        <p:tav tm="100000">
                                          <p:val>
                                            <p:strVal val="#ppt_w"/>
                                          </p:val>
                                        </p:tav>
                                      </p:tavLst>
                                    </p:anim>
                                    <p:anim calcmode="lin" valueType="num">
                                      <p:cBhvr>
                                        <p:cTn id="12" dur="300" fill="hold"/>
                                        <p:tgtEl>
                                          <p:spTgt spid="9"/>
                                        </p:tgtEl>
                                        <p:attrNameLst>
                                          <p:attrName>ppt_h</p:attrName>
                                        </p:attrNameLst>
                                      </p:cBhvr>
                                      <p:tavLst>
                                        <p:tav tm="0">
                                          <p:val>
                                            <p:fltVal val="0"/>
                                          </p:val>
                                        </p:tav>
                                        <p:tav tm="100000">
                                          <p:val>
                                            <p:strVal val="#ppt_h"/>
                                          </p:val>
                                        </p:tav>
                                      </p:tavLst>
                                    </p:anim>
                                    <p:animEffect transition="in" filter="fade">
                                      <p:cBhvr>
                                        <p:cTn id="13" dur="300"/>
                                        <p:tgtEl>
                                          <p:spTgt spid="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750"/>
                                        <p:tgtEl>
                                          <p:spTgt spid="10"/>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300" fill="hold"/>
                                        <p:tgtEl>
                                          <p:spTgt spid="24"/>
                                        </p:tgtEl>
                                        <p:attrNameLst>
                                          <p:attrName>ppt_w</p:attrName>
                                        </p:attrNameLst>
                                      </p:cBhvr>
                                      <p:tavLst>
                                        <p:tav tm="0">
                                          <p:val>
                                            <p:fltVal val="0"/>
                                          </p:val>
                                        </p:tav>
                                        <p:tav tm="100000">
                                          <p:val>
                                            <p:strVal val="#ppt_w"/>
                                          </p:val>
                                        </p:tav>
                                      </p:tavLst>
                                    </p:anim>
                                    <p:anim calcmode="lin" valueType="num">
                                      <p:cBhvr>
                                        <p:cTn id="26" dur="300" fill="hold"/>
                                        <p:tgtEl>
                                          <p:spTgt spid="24"/>
                                        </p:tgtEl>
                                        <p:attrNameLst>
                                          <p:attrName>ppt_h</p:attrName>
                                        </p:attrNameLst>
                                      </p:cBhvr>
                                      <p:tavLst>
                                        <p:tav tm="0">
                                          <p:val>
                                            <p:fltVal val="0"/>
                                          </p:val>
                                        </p:tav>
                                        <p:tav tm="100000">
                                          <p:val>
                                            <p:strVal val="#ppt_h"/>
                                          </p:val>
                                        </p:tav>
                                      </p:tavLst>
                                    </p:anim>
                                    <p:animEffect transition="in" filter="fade">
                                      <p:cBhvr>
                                        <p:cTn id="27" dur="300"/>
                                        <p:tgtEl>
                                          <p:spTgt spid="2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750"/>
                                        <p:tgtEl>
                                          <p:spTgt spid="25"/>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24" grpId="0" animBg="1"/>
      <p:bldP spid="25" grpId="0" animBg="1"/>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951" y="1046727"/>
            <a:ext cx="10090602" cy="1015663"/>
          </a:xfrm>
          <a:prstGeom prst="rect">
            <a:avLst/>
          </a:prstGeom>
        </p:spPr>
        <p:txBody>
          <a:bodyPr wrap="square">
            <a:spAutoFit/>
          </a:bodyPr>
          <a:lstStyle/>
          <a:p>
            <a:pPr lvl="0" algn="just">
              <a:defRPr/>
            </a:pPr>
            <a:r>
              <a:rPr lang="zh-CN" altLang="en-US" sz="3000" i="1" dirty="0">
                <a:solidFill>
                  <a:srgbClr val="B50F0C"/>
                </a:solidFill>
                <a:cs typeface="+mn-ea"/>
                <a:sym typeface="+mn-lt"/>
              </a:rPr>
              <a:t>好的学校特色各不相同，但有一个共同特点，都有一支优秀教师队伍。</a:t>
            </a:r>
            <a:endParaRPr kumimoji="0" lang="zh-CN" altLang="en-US" sz="3000" b="0" i="1" u="none" strike="noStrike" kern="1200" cap="none" spc="0" normalizeH="0" baseline="0" noProof="0" dirty="0">
              <a:ln>
                <a:noFill/>
              </a:ln>
              <a:solidFill>
                <a:srgbClr val="B50F0C"/>
              </a:solidFill>
              <a:effectLst/>
              <a:uLnTx/>
              <a:uFillTx/>
              <a:cs typeface="+mn-ea"/>
              <a:sym typeface="+mn-lt"/>
            </a:endParaRPr>
          </a:p>
        </p:txBody>
      </p:sp>
      <p:cxnSp>
        <p:nvCxnSpPr>
          <p:cNvPr id="3" name="直接连接符 2"/>
          <p:cNvCxnSpPr/>
          <p:nvPr/>
        </p:nvCxnSpPr>
        <p:spPr>
          <a:xfrm>
            <a:off x="996150" y="2042004"/>
            <a:ext cx="9757506" cy="0"/>
          </a:xfrm>
          <a:prstGeom prst="line">
            <a:avLst/>
          </a:prstGeom>
          <a:ln w="1905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996150" y="2103511"/>
            <a:ext cx="10199699" cy="123752"/>
          </a:xfrm>
          <a:prstGeom prst="rect">
            <a:avLst/>
          </a:prstGeom>
          <a:gradFill>
            <a:gsLst>
              <a:gs pos="18000">
                <a:srgbClr val="C00000"/>
              </a:gs>
              <a:gs pos="0">
                <a:srgbClr val="C00000"/>
              </a:gs>
              <a:gs pos="100000">
                <a:srgbClr val="FF0000">
                  <a:alpha val="0"/>
                </a:srgbClr>
              </a:gs>
              <a:gs pos="46000">
                <a:srgbClr val="FF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cs typeface="+mn-ea"/>
                <a:sym typeface="+mn-lt"/>
              </a:rPr>
              <a:t> </a:t>
            </a:r>
            <a:endParaRPr kumimoji="0" lang="zh-CN" altLang="en-US" sz="1800" b="0" i="0" u="none" strike="noStrike" kern="1200" cap="none" spc="0" normalizeH="0" baseline="0" noProof="0" dirty="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cs typeface="+mn-ea"/>
              <a:sym typeface="+mn-lt"/>
            </a:endParaRPr>
          </a:p>
        </p:txBody>
      </p:sp>
      <p:sp>
        <p:nvSpPr>
          <p:cNvPr id="5" name="Aitds6"/>
          <p:cNvSpPr/>
          <p:nvPr/>
        </p:nvSpPr>
        <p:spPr>
          <a:xfrm>
            <a:off x="996465" y="2404098"/>
            <a:ext cx="10006088" cy="673044"/>
          </a:xfrm>
          <a:prstGeom prst="rect">
            <a:avLst/>
          </a:prstGeom>
          <a:noFill/>
          <a:ln w="25400" cap="flat" cmpd="sng" algn="ctr">
            <a:solidFill>
              <a:srgbClr val="B50000"/>
            </a:solidFill>
            <a:prstDash val="solid"/>
          </a:ln>
          <a:effectLst/>
        </p:spPr>
        <p:txBody>
          <a:bodyPr rtlCol="0" anchor="ctr"/>
          <a:lstStyle/>
          <a:p>
            <a:pPr algn="ctr" defTabSz="1188085">
              <a:defRPr/>
            </a:pPr>
            <a:endParaRPr lang="zh-CN" altLang="en-US" sz="2340" kern="0" dirty="0">
              <a:solidFill>
                <a:srgbClr val="FFFFFF"/>
              </a:solidFill>
              <a:cs typeface="+mn-ea"/>
              <a:sym typeface="+mn-lt"/>
            </a:endParaRPr>
          </a:p>
        </p:txBody>
      </p:sp>
      <p:sp>
        <p:nvSpPr>
          <p:cNvPr id="6" name="Aitds5"/>
          <p:cNvSpPr/>
          <p:nvPr/>
        </p:nvSpPr>
        <p:spPr>
          <a:xfrm>
            <a:off x="1189447" y="2527932"/>
            <a:ext cx="401543" cy="401543"/>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25400" cap="flat" cmpd="sng" algn="ctr">
            <a:noFill/>
            <a:prstDash val="solid"/>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188085" eaLnBrk="1" fontAlgn="auto" hangingPunct="1">
              <a:spcBef>
                <a:spcPts val="0"/>
              </a:spcBef>
              <a:spcAft>
                <a:spcPts val="0"/>
              </a:spcAft>
              <a:defRPr/>
            </a:pPr>
            <a:endParaRPr lang="zh-CN" altLang="en-US" sz="1315" dirty="0">
              <a:solidFill>
                <a:srgbClr val="FFFFFF"/>
              </a:solidFill>
              <a:cs typeface="+mn-ea"/>
              <a:sym typeface="+mn-lt"/>
            </a:endParaRPr>
          </a:p>
        </p:txBody>
      </p:sp>
      <p:sp>
        <p:nvSpPr>
          <p:cNvPr id="7" name="Aitds7"/>
          <p:cNvSpPr/>
          <p:nvPr/>
        </p:nvSpPr>
        <p:spPr>
          <a:xfrm>
            <a:off x="1711945" y="2530534"/>
            <a:ext cx="9115889" cy="373692"/>
          </a:xfrm>
          <a:prstGeom prst="rect">
            <a:avLst/>
          </a:prstGeom>
        </p:spPr>
        <p:txBody>
          <a:bodyPr wrap="square">
            <a:spAutoFit/>
            <a:scene3d>
              <a:camera prst="orthographicFront"/>
              <a:lightRig rig="threePt" dir="t">
                <a:rot lat="0" lon="0" rev="0"/>
              </a:lightRig>
            </a:scene3d>
            <a:sp3d contourW="12700"/>
          </a:bodyPr>
          <a:lstStyle/>
          <a:p>
            <a:pPr>
              <a:lnSpc>
                <a:spcPts val="2300"/>
              </a:lnSpc>
              <a:defRPr/>
            </a:pPr>
            <a:r>
              <a:rPr lang="zh-CN" altLang="en-US" dirty="0">
                <a:cs typeface="+mn-ea"/>
                <a:sym typeface="+mn-lt"/>
              </a:rPr>
              <a:t>对教师来说，想把学生培养成什么样的人，自己首先就应该成为什么样的人。</a:t>
            </a:r>
            <a:endParaRPr lang="zh-CN" altLang="en-US" dirty="0">
              <a:cs typeface="+mn-ea"/>
              <a:sym typeface="+mn-lt"/>
            </a:endParaRPr>
          </a:p>
        </p:txBody>
      </p:sp>
      <p:cxnSp>
        <p:nvCxnSpPr>
          <p:cNvPr id="8" name="直接连接符 7"/>
          <p:cNvCxnSpPr/>
          <p:nvPr/>
        </p:nvCxnSpPr>
        <p:spPr bwMode="auto">
          <a:xfrm>
            <a:off x="1254391" y="3074369"/>
            <a:ext cx="0" cy="3926541"/>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椭圆 8"/>
          <p:cNvSpPr/>
          <p:nvPr/>
        </p:nvSpPr>
        <p:spPr bwMode="auto">
          <a:xfrm>
            <a:off x="1048855" y="3603519"/>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cs typeface="+mn-ea"/>
                <a:sym typeface="+mn-lt"/>
              </a:rPr>
              <a:t>1</a:t>
            </a:r>
            <a:endParaRPr lang="zh-CN" altLang="en-US" sz="2000">
              <a:solidFill>
                <a:schemeClr val="bg1"/>
              </a:solidFill>
              <a:cs typeface="+mn-ea"/>
              <a:sym typeface="+mn-lt"/>
            </a:endParaRPr>
          </a:p>
        </p:txBody>
      </p:sp>
      <p:sp>
        <p:nvSpPr>
          <p:cNvPr id="10" name="箭头: 五边形 5"/>
          <p:cNvSpPr/>
          <p:nvPr/>
        </p:nvSpPr>
        <p:spPr>
          <a:xfrm flipH="1">
            <a:off x="1509598" y="3350412"/>
            <a:ext cx="9484018" cy="912675"/>
          </a:xfrm>
          <a:prstGeom prst="homePlate">
            <a:avLst>
              <a:gd name="adj" fmla="val 25741"/>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11" name="矩形 10"/>
          <p:cNvSpPr/>
          <p:nvPr/>
        </p:nvSpPr>
        <p:spPr>
          <a:xfrm>
            <a:off x="1921936" y="3489686"/>
            <a:ext cx="8986984" cy="627608"/>
          </a:xfrm>
          <a:prstGeom prst="rect">
            <a:avLst/>
          </a:prstGeom>
        </p:spPr>
        <p:txBody>
          <a:bodyPr wrap="square">
            <a:spAutoFit/>
          </a:bodyPr>
          <a:lstStyle/>
          <a:p>
            <a:pPr algn="just">
              <a:lnSpc>
                <a:spcPct val="120000"/>
              </a:lnSpc>
            </a:pPr>
            <a:r>
              <a:rPr lang="zh-CN" altLang="en-US" sz="1500" dirty="0">
                <a:cs typeface="+mn-ea"/>
                <a:sym typeface="+mn-lt"/>
              </a:rPr>
              <a:t>培养社会主义建设者和接班人，迫切需要我们的教师既精通专业知识、做好“经师”，又涵养德行、成为“人师”，努力做精于“传道授业解惑”的“经师”和“人师”的统一者。</a:t>
            </a:r>
            <a:endParaRPr lang="zh-CN" altLang="en-US" sz="1500" dirty="0">
              <a:cs typeface="+mn-ea"/>
              <a:sym typeface="+mn-lt"/>
            </a:endParaRPr>
          </a:p>
        </p:txBody>
      </p:sp>
      <p:sp>
        <p:nvSpPr>
          <p:cNvPr id="18" name="椭圆 17"/>
          <p:cNvSpPr/>
          <p:nvPr/>
        </p:nvSpPr>
        <p:spPr bwMode="auto">
          <a:xfrm>
            <a:off x="1048855" y="4730890"/>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dirty="0">
                <a:solidFill>
                  <a:schemeClr val="bg1"/>
                </a:solidFill>
                <a:cs typeface="+mn-ea"/>
                <a:sym typeface="+mn-lt"/>
              </a:rPr>
              <a:t>2</a:t>
            </a:r>
            <a:endParaRPr lang="zh-CN" altLang="en-US" sz="2000" dirty="0">
              <a:solidFill>
                <a:schemeClr val="bg1"/>
              </a:solidFill>
              <a:cs typeface="+mn-ea"/>
              <a:sym typeface="+mn-lt"/>
            </a:endParaRPr>
          </a:p>
        </p:txBody>
      </p:sp>
      <p:sp>
        <p:nvSpPr>
          <p:cNvPr id="19" name="箭头: 五边形 5"/>
          <p:cNvSpPr/>
          <p:nvPr/>
        </p:nvSpPr>
        <p:spPr>
          <a:xfrm flipH="1">
            <a:off x="1509598" y="4394773"/>
            <a:ext cx="9484018" cy="1072177"/>
          </a:xfrm>
          <a:prstGeom prst="homePlate">
            <a:avLst>
              <a:gd name="adj" fmla="val 25741"/>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20" name="矩形 19"/>
          <p:cNvSpPr/>
          <p:nvPr/>
        </p:nvSpPr>
        <p:spPr>
          <a:xfrm>
            <a:off x="1921936" y="4496977"/>
            <a:ext cx="8986984" cy="904607"/>
          </a:xfrm>
          <a:prstGeom prst="rect">
            <a:avLst/>
          </a:prstGeom>
        </p:spPr>
        <p:txBody>
          <a:bodyPr wrap="square">
            <a:spAutoFit/>
          </a:bodyPr>
          <a:lstStyle/>
          <a:p>
            <a:pPr algn="just">
              <a:lnSpc>
                <a:spcPct val="120000"/>
              </a:lnSpc>
            </a:pPr>
            <a:r>
              <a:rPr lang="zh-CN" altLang="en-US" sz="1500" dirty="0">
                <a:cs typeface="+mn-ea"/>
                <a:sym typeface="+mn-lt"/>
              </a:rPr>
              <a:t>教育是一门“仁而爱人”的事业，有爱才有责任。广大教师要严爱相济、润己泽人，以人格魅力呵护学生心灵，以学术造诣开启学生智慧，把自己的温暖和情感倾注到每一个学生身上，让每一个学生都健康成长，让每一个孩子都有人生出彩的机会。</a:t>
            </a:r>
            <a:endParaRPr lang="zh-CN" altLang="en-US" sz="1500" dirty="0">
              <a:cs typeface="+mn-ea"/>
              <a:sym typeface="+mn-lt"/>
            </a:endParaRPr>
          </a:p>
        </p:txBody>
      </p:sp>
      <p:sp>
        <p:nvSpPr>
          <p:cNvPr id="21" name="椭圆 20"/>
          <p:cNvSpPr/>
          <p:nvPr/>
        </p:nvSpPr>
        <p:spPr bwMode="auto">
          <a:xfrm>
            <a:off x="1048855" y="5807416"/>
            <a:ext cx="399942" cy="399942"/>
          </a:xfrm>
          <a:prstGeom prst="ellipse">
            <a:avLst/>
          </a:prstGeom>
          <a:gradFill>
            <a:gsLst>
              <a:gs pos="0">
                <a:srgbClr val="C00000"/>
              </a:gs>
              <a:gs pos="100000">
                <a:srgbClr val="920006"/>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dirty="0">
                <a:solidFill>
                  <a:schemeClr val="bg1"/>
                </a:solidFill>
                <a:cs typeface="+mn-ea"/>
                <a:sym typeface="+mn-lt"/>
              </a:rPr>
              <a:t>3</a:t>
            </a:r>
            <a:endParaRPr lang="zh-CN" altLang="en-US" sz="2000" dirty="0">
              <a:solidFill>
                <a:schemeClr val="bg1"/>
              </a:solidFill>
              <a:cs typeface="+mn-ea"/>
              <a:sym typeface="+mn-lt"/>
            </a:endParaRPr>
          </a:p>
        </p:txBody>
      </p:sp>
      <p:sp>
        <p:nvSpPr>
          <p:cNvPr id="22" name="箭头: 五边形 5"/>
          <p:cNvSpPr/>
          <p:nvPr/>
        </p:nvSpPr>
        <p:spPr>
          <a:xfrm flipH="1">
            <a:off x="1509598" y="5612186"/>
            <a:ext cx="9484018" cy="788813"/>
          </a:xfrm>
          <a:prstGeom prst="homePlate">
            <a:avLst>
              <a:gd name="adj" fmla="val 25741"/>
            </a:avLst>
          </a:prstGeom>
          <a:solidFill>
            <a:srgbClr val="FF0000">
              <a:alpha val="15000"/>
            </a:srgbClr>
          </a:solidFill>
          <a:ln w="12700">
            <a:solidFill>
              <a:srgbClr val="FFA07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eaLnBrk="1" fontAlgn="auto" hangingPunct="1">
              <a:spcBef>
                <a:spcPts val="0"/>
              </a:spcBef>
              <a:spcAft>
                <a:spcPts val="0"/>
              </a:spcAft>
              <a:defRPr/>
            </a:pPr>
            <a:endParaRPr kumimoji="0" lang="zh-CN" altLang="en-US" sz="1600" b="0" i="0" u="none" strike="noStrike" kern="1200" cap="none" normalizeH="0" baseline="0" noProof="0" dirty="0">
              <a:ln>
                <a:noFill/>
              </a:ln>
              <a:solidFill>
                <a:srgbClr val="C00000"/>
              </a:solidFill>
              <a:effectLst/>
              <a:uLnTx/>
              <a:uFillTx/>
              <a:cs typeface="+mn-ea"/>
              <a:sym typeface="+mn-lt"/>
            </a:endParaRPr>
          </a:p>
        </p:txBody>
      </p:sp>
      <p:sp>
        <p:nvSpPr>
          <p:cNvPr id="23" name="矩形 22"/>
          <p:cNvSpPr/>
          <p:nvPr/>
        </p:nvSpPr>
        <p:spPr>
          <a:xfrm>
            <a:off x="1921936" y="5686912"/>
            <a:ext cx="8986984" cy="627608"/>
          </a:xfrm>
          <a:prstGeom prst="rect">
            <a:avLst/>
          </a:prstGeom>
        </p:spPr>
        <p:txBody>
          <a:bodyPr wrap="square">
            <a:spAutoFit/>
          </a:bodyPr>
          <a:lstStyle/>
          <a:p>
            <a:pPr algn="just">
              <a:lnSpc>
                <a:spcPct val="120000"/>
              </a:lnSpc>
            </a:pPr>
            <a:r>
              <a:rPr lang="zh-CN" altLang="en-US" sz="1500" dirty="0">
                <a:cs typeface="+mn-ea"/>
                <a:sym typeface="+mn-lt"/>
              </a:rPr>
              <a:t>老师应该有言为士则、行为世范的自觉，不断提高自身道德修养，以模范行为影响和带动学生，做学生为学、为事、为人的大先生，成为被社会尊重的楷模，成为世人效法的榜样。</a:t>
            </a:r>
            <a:endParaRPr lang="zh-CN" altLang="en-US" sz="15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300" fill="hold"/>
                                        <p:tgtEl>
                                          <p:spTgt spid="9"/>
                                        </p:tgtEl>
                                        <p:attrNameLst>
                                          <p:attrName>ppt_w</p:attrName>
                                        </p:attrNameLst>
                                      </p:cBhvr>
                                      <p:tavLst>
                                        <p:tav tm="0">
                                          <p:val>
                                            <p:fltVal val="0"/>
                                          </p:val>
                                        </p:tav>
                                        <p:tav tm="100000">
                                          <p:val>
                                            <p:strVal val="#ppt_w"/>
                                          </p:val>
                                        </p:tav>
                                      </p:tavLst>
                                    </p:anim>
                                    <p:anim calcmode="lin" valueType="num">
                                      <p:cBhvr>
                                        <p:cTn id="35" dur="300" fill="hold"/>
                                        <p:tgtEl>
                                          <p:spTgt spid="9"/>
                                        </p:tgtEl>
                                        <p:attrNameLst>
                                          <p:attrName>ppt_h</p:attrName>
                                        </p:attrNameLst>
                                      </p:cBhvr>
                                      <p:tavLst>
                                        <p:tav tm="0">
                                          <p:val>
                                            <p:fltVal val="0"/>
                                          </p:val>
                                        </p:tav>
                                        <p:tav tm="100000">
                                          <p:val>
                                            <p:strVal val="#ppt_h"/>
                                          </p:val>
                                        </p:tav>
                                      </p:tavLst>
                                    </p:anim>
                                    <p:animEffect transition="in" filter="fade">
                                      <p:cBhvr>
                                        <p:cTn id="36" dur="300"/>
                                        <p:tgtEl>
                                          <p:spTgt spid="9"/>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750"/>
                                        <p:tgtEl>
                                          <p:spTgt spid="10"/>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300" fill="hold"/>
                                        <p:tgtEl>
                                          <p:spTgt spid="18"/>
                                        </p:tgtEl>
                                        <p:attrNameLst>
                                          <p:attrName>ppt_w</p:attrName>
                                        </p:attrNameLst>
                                      </p:cBhvr>
                                      <p:tavLst>
                                        <p:tav tm="0">
                                          <p:val>
                                            <p:fltVal val="0"/>
                                          </p:val>
                                        </p:tav>
                                        <p:tav tm="100000">
                                          <p:val>
                                            <p:strVal val="#ppt_w"/>
                                          </p:val>
                                        </p:tav>
                                      </p:tavLst>
                                    </p:anim>
                                    <p:anim calcmode="lin" valueType="num">
                                      <p:cBhvr>
                                        <p:cTn id="49" dur="300" fill="hold"/>
                                        <p:tgtEl>
                                          <p:spTgt spid="18"/>
                                        </p:tgtEl>
                                        <p:attrNameLst>
                                          <p:attrName>ppt_h</p:attrName>
                                        </p:attrNameLst>
                                      </p:cBhvr>
                                      <p:tavLst>
                                        <p:tav tm="0">
                                          <p:val>
                                            <p:fltVal val="0"/>
                                          </p:val>
                                        </p:tav>
                                        <p:tav tm="100000">
                                          <p:val>
                                            <p:strVal val="#ppt_h"/>
                                          </p:val>
                                        </p:tav>
                                      </p:tavLst>
                                    </p:anim>
                                    <p:animEffect transition="in" filter="fade">
                                      <p:cBhvr>
                                        <p:cTn id="50" dur="300"/>
                                        <p:tgtEl>
                                          <p:spTgt spid="18"/>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750"/>
                                        <p:tgtEl>
                                          <p:spTgt spid="19"/>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300" fill="hold"/>
                                        <p:tgtEl>
                                          <p:spTgt spid="21"/>
                                        </p:tgtEl>
                                        <p:attrNameLst>
                                          <p:attrName>ppt_w</p:attrName>
                                        </p:attrNameLst>
                                      </p:cBhvr>
                                      <p:tavLst>
                                        <p:tav tm="0">
                                          <p:val>
                                            <p:fltVal val="0"/>
                                          </p:val>
                                        </p:tav>
                                        <p:tav tm="100000">
                                          <p:val>
                                            <p:strVal val="#ppt_w"/>
                                          </p:val>
                                        </p:tav>
                                      </p:tavLst>
                                    </p:anim>
                                    <p:anim calcmode="lin" valueType="num">
                                      <p:cBhvr>
                                        <p:cTn id="63" dur="300" fill="hold"/>
                                        <p:tgtEl>
                                          <p:spTgt spid="21"/>
                                        </p:tgtEl>
                                        <p:attrNameLst>
                                          <p:attrName>ppt_h</p:attrName>
                                        </p:attrNameLst>
                                      </p:cBhvr>
                                      <p:tavLst>
                                        <p:tav tm="0">
                                          <p:val>
                                            <p:fltVal val="0"/>
                                          </p:val>
                                        </p:tav>
                                        <p:tav tm="100000">
                                          <p:val>
                                            <p:strVal val="#ppt_h"/>
                                          </p:val>
                                        </p:tav>
                                      </p:tavLst>
                                    </p:anim>
                                    <p:animEffect transition="in" filter="fade">
                                      <p:cBhvr>
                                        <p:cTn id="64" dur="300"/>
                                        <p:tgtEl>
                                          <p:spTgt spid="21"/>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750"/>
                                        <p:tgtEl>
                                          <p:spTgt spid="22"/>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left)">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p:bldP spid="9" grpId="0" animBg="1"/>
      <p:bldP spid="10" grpId="0" animBg="1"/>
      <p:bldP spid="11" grpId="0"/>
      <p:bldP spid="18" grpId="0" animBg="1"/>
      <p:bldP spid="19" grpId="0" animBg="1"/>
      <p:bldP spid="20" grpId="0"/>
      <p:bldP spid="21" grpId="0" animBg="1"/>
      <p:bldP spid="22" grpId="0" animBg="1"/>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21105" y="1985717"/>
            <a:ext cx="6623349" cy="792653"/>
          </a:xfrm>
          <a:prstGeom prst="rect">
            <a:avLst/>
          </a:prstGeom>
        </p:spPr>
        <p:txBody>
          <a:bodyPr wrap="square">
            <a:spAutoFit/>
          </a:bodyPr>
          <a:lstStyle/>
          <a:p>
            <a:pPr lvl="0" algn="just">
              <a:lnSpc>
                <a:spcPct val="150000"/>
              </a:lnSpc>
              <a:defRPr/>
            </a:pPr>
            <a:r>
              <a:rPr lang="zh-CN" altLang="en-US" sz="1600" dirty="0">
                <a:cs typeface="+mn-ea"/>
                <a:sym typeface="+mn-lt"/>
              </a:rPr>
              <a:t>立足新时代新征程，中国青年的奋斗目标和前行方向归结到一点，就是坚定不移听党话、跟党走，努力成长为堪当民族复兴重任的时代新人。</a:t>
            </a:r>
            <a:endParaRPr kumimoji="0" lang="zh-CN" altLang="en-US" sz="1600" i="0" u="none" strike="noStrike" kern="1200" cap="none" spc="0" normalizeH="0" baseline="0" noProof="0" dirty="0">
              <a:ln>
                <a:noFill/>
              </a:ln>
              <a:effectLst/>
              <a:uLnTx/>
              <a:uFillTx/>
              <a:cs typeface="+mn-ea"/>
              <a:sym typeface="+mn-lt"/>
            </a:endParaRPr>
          </a:p>
        </p:txBody>
      </p:sp>
      <p:sp>
        <p:nvSpPr>
          <p:cNvPr id="4" name="Aichitds6"/>
          <p:cNvSpPr/>
          <p:nvPr/>
        </p:nvSpPr>
        <p:spPr>
          <a:xfrm>
            <a:off x="2990936" y="2930798"/>
            <a:ext cx="6416738" cy="632481"/>
          </a:xfrm>
          <a:prstGeom prst="rect">
            <a:avLst/>
          </a:prstGeom>
          <a:noFill/>
        </p:spPr>
        <p:txBody>
          <a:bodyPr wrap="square" rtlCol="0">
            <a:spAutoFit/>
          </a:bodyPr>
          <a:lstStyle/>
          <a:p>
            <a:pPr algn="ctr">
              <a:lnSpc>
                <a:spcPct val="90000"/>
              </a:lnSpc>
            </a:pPr>
            <a:r>
              <a:rPr kumimoji="1" lang="zh-CN" altLang="en-US" sz="3900" b="1" dirty="0">
                <a:gradFill>
                  <a:gsLst>
                    <a:gs pos="0">
                      <a:srgbClr val="FE8468"/>
                    </a:gs>
                    <a:gs pos="99000">
                      <a:srgbClr val="CF1C0C"/>
                    </a:gs>
                  </a:gsLst>
                  <a:lin ang="5400000" scaled="1"/>
                </a:gradFill>
                <a:cs typeface="+mn-ea"/>
                <a:sym typeface="+mn-lt"/>
              </a:rPr>
              <a:t>希望广大青年</a:t>
            </a:r>
            <a:endParaRPr kumimoji="1" lang="zh-CN" altLang="en-US" sz="3900" b="1" dirty="0">
              <a:gradFill>
                <a:gsLst>
                  <a:gs pos="0">
                    <a:srgbClr val="FE8468"/>
                  </a:gs>
                  <a:gs pos="99000">
                    <a:srgbClr val="CF1C0C"/>
                  </a:gs>
                </a:gsLst>
                <a:lin ang="5400000" scaled="1"/>
              </a:gradFill>
              <a:cs typeface="+mn-ea"/>
              <a:sym typeface="+mn-lt"/>
            </a:endParaRPr>
          </a:p>
        </p:txBody>
      </p:sp>
      <p:grpSp>
        <p:nvGrpSpPr>
          <p:cNvPr id="5" name="组合 4"/>
          <p:cNvGrpSpPr/>
          <p:nvPr/>
        </p:nvGrpSpPr>
        <p:grpSpPr>
          <a:xfrm>
            <a:off x="3065915" y="3622122"/>
            <a:ext cx="6135148" cy="1776847"/>
            <a:chOff x="1215640" y="1673427"/>
            <a:chExt cx="18068714" cy="3920794"/>
          </a:xfrm>
        </p:grpSpPr>
        <p:sp>
          <p:nvSpPr>
            <p:cNvPr id="6" name="任意多边形: 形状 26"/>
            <p:cNvSpPr/>
            <p:nvPr/>
          </p:nvSpPr>
          <p:spPr>
            <a:xfrm>
              <a:off x="1215640" y="1673427"/>
              <a:ext cx="18068714" cy="3920794"/>
            </a:xfrm>
            <a:custGeom>
              <a:avLst/>
              <a:gdLst>
                <a:gd name="connsiteX0" fmla="*/ 90567 w 9438180"/>
                <a:gd name="connsiteY0" fmla="*/ 0 h 4143043"/>
                <a:gd name="connsiteX1" fmla="*/ 9347613 w 9438180"/>
                <a:gd name="connsiteY1" fmla="*/ 0 h 4143043"/>
                <a:gd name="connsiteX2" fmla="*/ 9438180 w 9438180"/>
                <a:gd name="connsiteY2" fmla="*/ 90567 h 4143043"/>
                <a:gd name="connsiteX3" fmla="*/ 9438180 w 9438180"/>
                <a:gd name="connsiteY3" fmla="*/ 338801 h 4143043"/>
                <a:gd name="connsiteX4" fmla="*/ 9304419 w 9438180"/>
                <a:gd name="connsiteY4" fmla="*/ 472562 h 4143043"/>
                <a:gd name="connsiteX5" fmla="*/ 9304419 w 9438180"/>
                <a:gd name="connsiteY5" fmla="*/ 478242 h 4143043"/>
                <a:gd name="connsiteX6" fmla="*/ 9438180 w 9438180"/>
                <a:gd name="connsiteY6" fmla="*/ 612003 h 4143043"/>
                <a:gd name="connsiteX7" fmla="*/ 9438180 w 9438180"/>
                <a:gd name="connsiteY7" fmla="*/ 686150 h 4143043"/>
                <a:gd name="connsiteX8" fmla="*/ 9304419 w 9438180"/>
                <a:gd name="connsiteY8" fmla="*/ 819911 h 4143043"/>
                <a:gd name="connsiteX9" fmla="*/ 9304419 w 9438180"/>
                <a:gd name="connsiteY9" fmla="*/ 825591 h 4143043"/>
                <a:gd name="connsiteX10" fmla="*/ 9438180 w 9438180"/>
                <a:gd name="connsiteY10" fmla="*/ 959352 h 4143043"/>
                <a:gd name="connsiteX11" fmla="*/ 9438180 w 9438180"/>
                <a:gd name="connsiteY11" fmla="*/ 1033499 h 4143043"/>
                <a:gd name="connsiteX12" fmla="*/ 9304419 w 9438180"/>
                <a:gd name="connsiteY12" fmla="*/ 1167260 h 4143043"/>
                <a:gd name="connsiteX13" fmla="*/ 9304419 w 9438180"/>
                <a:gd name="connsiteY13" fmla="*/ 1172940 h 4143043"/>
                <a:gd name="connsiteX14" fmla="*/ 9438180 w 9438180"/>
                <a:gd name="connsiteY14" fmla="*/ 1306701 h 4143043"/>
                <a:gd name="connsiteX15" fmla="*/ 9438180 w 9438180"/>
                <a:gd name="connsiteY15" fmla="*/ 1380848 h 4143043"/>
                <a:gd name="connsiteX16" fmla="*/ 9304419 w 9438180"/>
                <a:gd name="connsiteY16" fmla="*/ 1514609 h 4143043"/>
                <a:gd name="connsiteX17" fmla="*/ 9304419 w 9438180"/>
                <a:gd name="connsiteY17" fmla="*/ 1520289 h 4143043"/>
                <a:gd name="connsiteX18" fmla="*/ 9438180 w 9438180"/>
                <a:gd name="connsiteY18" fmla="*/ 1654050 h 4143043"/>
                <a:gd name="connsiteX19" fmla="*/ 9438180 w 9438180"/>
                <a:gd name="connsiteY19" fmla="*/ 1724167 h 4143043"/>
                <a:gd name="connsiteX20" fmla="*/ 9304419 w 9438180"/>
                <a:gd name="connsiteY20" fmla="*/ 1857928 h 4143043"/>
                <a:gd name="connsiteX21" fmla="*/ 9304419 w 9438180"/>
                <a:gd name="connsiteY21" fmla="*/ 1863608 h 4143043"/>
                <a:gd name="connsiteX22" fmla="*/ 9438180 w 9438180"/>
                <a:gd name="connsiteY22" fmla="*/ 1997369 h 4143043"/>
                <a:gd name="connsiteX23" fmla="*/ 9438180 w 9438180"/>
                <a:gd name="connsiteY23" fmla="*/ 2071516 h 4143043"/>
                <a:gd name="connsiteX24" fmla="*/ 9304419 w 9438180"/>
                <a:gd name="connsiteY24" fmla="*/ 2205277 h 4143043"/>
                <a:gd name="connsiteX25" fmla="*/ 9304419 w 9438180"/>
                <a:gd name="connsiteY25" fmla="*/ 2210957 h 4143043"/>
                <a:gd name="connsiteX26" fmla="*/ 9438180 w 9438180"/>
                <a:gd name="connsiteY26" fmla="*/ 2344718 h 4143043"/>
                <a:gd name="connsiteX27" fmla="*/ 9438180 w 9438180"/>
                <a:gd name="connsiteY27" fmla="*/ 2418865 h 4143043"/>
                <a:gd name="connsiteX28" fmla="*/ 9304419 w 9438180"/>
                <a:gd name="connsiteY28" fmla="*/ 2552626 h 4143043"/>
                <a:gd name="connsiteX29" fmla="*/ 9304419 w 9438180"/>
                <a:gd name="connsiteY29" fmla="*/ 2558306 h 4143043"/>
                <a:gd name="connsiteX30" fmla="*/ 9438180 w 9438180"/>
                <a:gd name="connsiteY30" fmla="*/ 2692067 h 4143043"/>
                <a:gd name="connsiteX31" fmla="*/ 9438180 w 9438180"/>
                <a:gd name="connsiteY31" fmla="*/ 2766214 h 4143043"/>
                <a:gd name="connsiteX32" fmla="*/ 9304419 w 9438180"/>
                <a:gd name="connsiteY32" fmla="*/ 2899975 h 4143043"/>
                <a:gd name="connsiteX33" fmla="*/ 9304419 w 9438180"/>
                <a:gd name="connsiteY33" fmla="*/ 2905655 h 4143043"/>
                <a:gd name="connsiteX34" fmla="*/ 9438180 w 9438180"/>
                <a:gd name="connsiteY34" fmla="*/ 3039416 h 4143043"/>
                <a:gd name="connsiteX35" fmla="*/ 9438180 w 9438180"/>
                <a:gd name="connsiteY35" fmla="*/ 3144353 h 4143043"/>
                <a:gd name="connsiteX36" fmla="*/ 9304419 w 9438180"/>
                <a:gd name="connsiteY36" fmla="*/ 3278114 h 4143043"/>
                <a:gd name="connsiteX37" fmla="*/ 9304419 w 9438180"/>
                <a:gd name="connsiteY37" fmla="*/ 3283794 h 4143043"/>
                <a:gd name="connsiteX38" fmla="*/ 9438180 w 9438180"/>
                <a:gd name="connsiteY38" fmla="*/ 3417555 h 4143043"/>
                <a:gd name="connsiteX39" fmla="*/ 9438180 w 9438180"/>
                <a:gd name="connsiteY39" fmla="*/ 3491702 h 4143043"/>
                <a:gd name="connsiteX40" fmla="*/ 9304419 w 9438180"/>
                <a:gd name="connsiteY40" fmla="*/ 3625463 h 4143043"/>
                <a:gd name="connsiteX41" fmla="*/ 9304419 w 9438180"/>
                <a:gd name="connsiteY41" fmla="*/ 3631143 h 4143043"/>
                <a:gd name="connsiteX42" fmla="*/ 9438180 w 9438180"/>
                <a:gd name="connsiteY42" fmla="*/ 3764904 h 4143043"/>
                <a:gd name="connsiteX43" fmla="*/ 9438180 w 9438180"/>
                <a:gd name="connsiteY43" fmla="*/ 4052476 h 4143043"/>
                <a:gd name="connsiteX44" fmla="*/ 9347613 w 9438180"/>
                <a:gd name="connsiteY44" fmla="*/ 4143043 h 4143043"/>
                <a:gd name="connsiteX45" fmla="*/ 90567 w 9438180"/>
                <a:gd name="connsiteY45" fmla="*/ 4143043 h 4143043"/>
                <a:gd name="connsiteX46" fmla="*/ 0 w 9438180"/>
                <a:gd name="connsiteY46" fmla="*/ 4052476 h 4143043"/>
                <a:gd name="connsiteX47" fmla="*/ 0 w 9438180"/>
                <a:gd name="connsiteY47" fmla="*/ 90567 h 4143043"/>
                <a:gd name="connsiteX48" fmla="*/ 90567 w 9438180"/>
                <a:gd name="connsiteY48" fmla="*/ 0 h 4143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38180" h="4143043">
                  <a:moveTo>
                    <a:pt x="90567" y="0"/>
                  </a:moveTo>
                  <a:lnTo>
                    <a:pt x="9347613" y="0"/>
                  </a:lnTo>
                  <a:cubicBezTo>
                    <a:pt x="9397632" y="0"/>
                    <a:pt x="9438180" y="40548"/>
                    <a:pt x="9438180" y="90567"/>
                  </a:cubicBezTo>
                  <a:lnTo>
                    <a:pt x="9438180" y="338801"/>
                  </a:lnTo>
                  <a:cubicBezTo>
                    <a:pt x="9364306" y="338801"/>
                    <a:pt x="9304419" y="398688"/>
                    <a:pt x="9304419" y="472562"/>
                  </a:cubicBezTo>
                  <a:lnTo>
                    <a:pt x="9304419" y="478242"/>
                  </a:lnTo>
                  <a:cubicBezTo>
                    <a:pt x="9304419" y="552116"/>
                    <a:pt x="9364306" y="612003"/>
                    <a:pt x="9438180" y="612003"/>
                  </a:cubicBezTo>
                  <a:lnTo>
                    <a:pt x="9438180" y="686150"/>
                  </a:lnTo>
                  <a:cubicBezTo>
                    <a:pt x="9364306" y="686150"/>
                    <a:pt x="9304419" y="746037"/>
                    <a:pt x="9304419" y="819911"/>
                  </a:cubicBezTo>
                  <a:lnTo>
                    <a:pt x="9304419" y="825591"/>
                  </a:lnTo>
                  <a:cubicBezTo>
                    <a:pt x="9304419" y="899465"/>
                    <a:pt x="9364306" y="959352"/>
                    <a:pt x="9438180" y="959352"/>
                  </a:cubicBezTo>
                  <a:lnTo>
                    <a:pt x="9438180" y="1033499"/>
                  </a:lnTo>
                  <a:cubicBezTo>
                    <a:pt x="9364306" y="1033499"/>
                    <a:pt x="9304419" y="1093386"/>
                    <a:pt x="9304419" y="1167260"/>
                  </a:cubicBezTo>
                  <a:lnTo>
                    <a:pt x="9304419" y="1172940"/>
                  </a:lnTo>
                  <a:cubicBezTo>
                    <a:pt x="9304419" y="1246814"/>
                    <a:pt x="9364306" y="1306701"/>
                    <a:pt x="9438180" y="1306701"/>
                  </a:cubicBezTo>
                  <a:lnTo>
                    <a:pt x="9438180" y="1380848"/>
                  </a:lnTo>
                  <a:cubicBezTo>
                    <a:pt x="9364306" y="1380848"/>
                    <a:pt x="9304419" y="1440735"/>
                    <a:pt x="9304419" y="1514609"/>
                  </a:cubicBezTo>
                  <a:lnTo>
                    <a:pt x="9304419" y="1520289"/>
                  </a:lnTo>
                  <a:cubicBezTo>
                    <a:pt x="9304419" y="1594163"/>
                    <a:pt x="9364306" y="1654050"/>
                    <a:pt x="9438180" y="1654050"/>
                  </a:cubicBezTo>
                  <a:lnTo>
                    <a:pt x="9438180" y="1724167"/>
                  </a:lnTo>
                  <a:cubicBezTo>
                    <a:pt x="9364306" y="1724167"/>
                    <a:pt x="9304419" y="1784054"/>
                    <a:pt x="9304419" y="1857928"/>
                  </a:cubicBezTo>
                  <a:lnTo>
                    <a:pt x="9304419" y="1863608"/>
                  </a:lnTo>
                  <a:cubicBezTo>
                    <a:pt x="9304419" y="1937482"/>
                    <a:pt x="9364306" y="1997369"/>
                    <a:pt x="9438180" y="1997369"/>
                  </a:cubicBezTo>
                  <a:lnTo>
                    <a:pt x="9438180" y="2071516"/>
                  </a:lnTo>
                  <a:cubicBezTo>
                    <a:pt x="9364306" y="2071516"/>
                    <a:pt x="9304419" y="2131403"/>
                    <a:pt x="9304419" y="2205277"/>
                  </a:cubicBezTo>
                  <a:lnTo>
                    <a:pt x="9304419" y="2210957"/>
                  </a:lnTo>
                  <a:cubicBezTo>
                    <a:pt x="9304419" y="2284831"/>
                    <a:pt x="9364306" y="2344718"/>
                    <a:pt x="9438180" y="2344718"/>
                  </a:cubicBezTo>
                  <a:lnTo>
                    <a:pt x="9438180" y="2418865"/>
                  </a:lnTo>
                  <a:cubicBezTo>
                    <a:pt x="9364306" y="2418865"/>
                    <a:pt x="9304419" y="2478752"/>
                    <a:pt x="9304419" y="2552626"/>
                  </a:cubicBezTo>
                  <a:lnTo>
                    <a:pt x="9304419" y="2558306"/>
                  </a:lnTo>
                  <a:cubicBezTo>
                    <a:pt x="9304419" y="2632180"/>
                    <a:pt x="9364306" y="2692067"/>
                    <a:pt x="9438180" y="2692067"/>
                  </a:cubicBezTo>
                  <a:lnTo>
                    <a:pt x="9438180" y="2766214"/>
                  </a:lnTo>
                  <a:cubicBezTo>
                    <a:pt x="9364306" y="2766214"/>
                    <a:pt x="9304419" y="2826101"/>
                    <a:pt x="9304419" y="2899975"/>
                  </a:cubicBezTo>
                  <a:lnTo>
                    <a:pt x="9304419" y="2905655"/>
                  </a:lnTo>
                  <a:cubicBezTo>
                    <a:pt x="9304419" y="2979529"/>
                    <a:pt x="9364306" y="3039416"/>
                    <a:pt x="9438180" y="3039416"/>
                  </a:cubicBezTo>
                  <a:lnTo>
                    <a:pt x="9438180" y="3144353"/>
                  </a:lnTo>
                  <a:cubicBezTo>
                    <a:pt x="9364306" y="3144353"/>
                    <a:pt x="9304419" y="3204240"/>
                    <a:pt x="9304419" y="3278114"/>
                  </a:cubicBezTo>
                  <a:lnTo>
                    <a:pt x="9304419" y="3283794"/>
                  </a:lnTo>
                  <a:cubicBezTo>
                    <a:pt x="9304419" y="3357668"/>
                    <a:pt x="9364306" y="3417555"/>
                    <a:pt x="9438180" y="3417555"/>
                  </a:cubicBezTo>
                  <a:lnTo>
                    <a:pt x="9438180" y="3491702"/>
                  </a:lnTo>
                  <a:cubicBezTo>
                    <a:pt x="9364306" y="3491702"/>
                    <a:pt x="9304419" y="3551589"/>
                    <a:pt x="9304419" y="3625463"/>
                  </a:cubicBezTo>
                  <a:lnTo>
                    <a:pt x="9304419" y="3631143"/>
                  </a:lnTo>
                  <a:cubicBezTo>
                    <a:pt x="9304419" y="3705017"/>
                    <a:pt x="9364306" y="3764904"/>
                    <a:pt x="9438180" y="3764904"/>
                  </a:cubicBezTo>
                  <a:lnTo>
                    <a:pt x="9438180" y="4052476"/>
                  </a:lnTo>
                  <a:cubicBezTo>
                    <a:pt x="9438180" y="4102495"/>
                    <a:pt x="9397632" y="4143043"/>
                    <a:pt x="9347613" y="4143043"/>
                  </a:cubicBezTo>
                  <a:lnTo>
                    <a:pt x="90567" y="4143043"/>
                  </a:lnTo>
                  <a:cubicBezTo>
                    <a:pt x="40548" y="4143043"/>
                    <a:pt x="0" y="4102495"/>
                    <a:pt x="0" y="4052476"/>
                  </a:cubicBezTo>
                  <a:lnTo>
                    <a:pt x="0" y="90567"/>
                  </a:lnTo>
                  <a:cubicBezTo>
                    <a:pt x="0" y="40548"/>
                    <a:pt x="40548" y="0"/>
                    <a:pt x="90567" y="0"/>
                  </a:cubicBezTo>
                  <a:close/>
                </a:path>
              </a:pathLst>
            </a:custGeom>
            <a:solidFill>
              <a:srgbClr val="FFFFFF"/>
            </a:solidFill>
            <a:ln w="25400" cap="flat" cmpd="sng" algn="ctr">
              <a:solidFill>
                <a:srgbClr val="E7E6E6">
                  <a:lumMod val="50000"/>
                </a:srgbClr>
              </a:solidFill>
              <a:prstDash val="sysDash"/>
            </a:ln>
            <a:effectLst/>
          </p:spPr>
          <p:txBody>
            <a:bodyPr wrap="square" rtlCol="0" anchor="ctr">
              <a:noAutofit/>
            </a:bodyP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grpSp>
          <p:nvGrpSpPr>
            <p:cNvPr id="7" name="组合 6"/>
            <p:cNvGrpSpPr/>
            <p:nvPr/>
          </p:nvGrpSpPr>
          <p:grpSpPr>
            <a:xfrm>
              <a:off x="1546225" y="2371244"/>
              <a:ext cx="149225" cy="2709589"/>
              <a:chOff x="1612900" y="2043200"/>
              <a:chExt cx="152400" cy="2767239"/>
            </a:xfrm>
          </p:grpSpPr>
          <p:sp>
            <p:nvSpPr>
              <p:cNvPr id="8" name="椭圆 7"/>
              <p:cNvSpPr/>
              <p:nvPr/>
            </p:nvSpPr>
            <p:spPr>
              <a:xfrm>
                <a:off x="1612900" y="2043200"/>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9" name="椭圆 8"/>
              <p:cNvSpPr/>
              <p:nvPr/>
            </p:nvSpPr>
            <p:spPr>
              <a:xfrm>
                <a:off x="1612900" y="2417346"/>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10" name="椭圆 9"/>
              <p:cNvSpPr/>
              <p:nvPr/>
            </p:nvSpPr>
            <p:spPr>
              <a:xfrm>
                <a:off x="1612900" y="2784638"/>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11" name="椭圆 10"/>
              <p:cNvSpPr/>
              <p:nvPr/>
            </p:nvSpPr>
            <p:spPr>
              <a:xfrm>
                <a:off x="1612900" y="3158784"/>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12" name="椭圆 11"/>
              <p:cNvSpPr/>
              <p:nvPr/>
            </p:nvSpPr>
            <p:spPr>
              <a:xfrm>
                <a:off x="1612900" y="3542455"/>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13" name="椭圆 12"/>
              <p:cNvSpPr/>
              <p:nvPr/>
            </p:nvSpPr>
            <p:spPr>
              <a:xfrm>
                <a:off x="1612900" y="3916600"/>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14" name="椭圆 13"/>
              <p:cNvSpPr/>
              <p:nvPr/>
            </p:nvSpPr>
            <p:spPr>
              <a:xfrm>
                <a:off x="1612900" y="4283893"/>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15" name="椭圆 14"/>
              <p:cNvSpPr/>
              <p:nvPr/>
            </p:nvSpPr>
            <p:spPr>
              <a:xfrm>
                <a:off x="1612900" y="4658040"/>
                <a:ext cx="152400" cy="152399"/>
              </a:xfrm>
              <a:prstGeom prst="ellipse">
                <a:avLst/>
              </a:prstGeom>
              <a:solidFill>
                <a:srgbClr val="E7E6E6">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30000"/>
                  </a:lnSpc>
                  <a:buClrTx/>
                  <a:buSzTx/>
                  <a:buFontTx/>
                  <a:buNone/>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grpSp>
      </p:grpSp>
      <p:sp>
        <p:nvSpPr>
          <p:cNvPr id="16" name="Rectangle 3"/>
          <p:cNvSpPr>
            <a:spLocks noChangeArrowheads="1"/>
          </p:cNvSpPr>
          <p:nvPr/>
        </p:nvSpPr>
        <p:spPr bwMode="auto">
          <a:xfrm>
            <a:off x="3341081" y="3811579"/>
            <a:ext cx="5583399" cy="1354730"/>
          </a:xfrm>
          <a:prstGeom prst="rect">
            <a:avLst/>
          </a:prstGeom>
        </p:spPr>
        <p:txBody>
          <a:bodyPr wrap="square">
            <a:spAutoFit/>
            <a:scene3d>
              <a:camera prst="orthographicFront"/>
              <a:lightRig rig="threePt" dir="t">
                <a:rot lat="0" lon="0" rev="0"/>
              </a:lightRig>
            </a:scene3d>
            <a:sp3d contourW="12700"/>
          </a:bodyPr>
          <a:lstStyle/>
          <a:p>
            <a:pPr algn="just">
              <a:lnSpc>
                <a:spcPts val="2500"/>
              </a:lnSpc>
              <a:tabLst>
                <a:tab pos="1433195" algn="l"/>
                <a:tab pos="2598420" algn="l"/>
                <a:tab pos="3222625" algn="l"/>
              </a:tabLst>
            </a:pPr>
            <a:r>
              <a:rPr lang="zh-CN" altLang="en-US" dirty="0">
                <a:cs typeface="+mn-ea"/>
                <a:sym typeface="+mn-lt"/>
              </a:rPr>
              <a:t>用脚步丈量祖国大地，用眼睛发现中国精神，用耳朵倾听人民呼声，用内心感应时代脉搏，把对祖国血浓于水、与人民同呼吸共命运的情感贯穿学业全过程、融汇在事业追求中。</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354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5990652"/>
            <a:ext cx="12192000" cy="878106"/>
          </a:xfrm>
          <a:prstGeom prst="rect">
            <a:avLst/>
          </a:prstGeom>
        </p:spPr>
      </p:pic>
      <p:sp>
        <p:nvSpPr>
          <p:cNvPr id="3" name="矩形 2"/>
          <p:cNvSpPr/>
          <p:nvPr/>
        </p:nvSpPr>
        <p:spPr>
          <a:xfrm>
            <a:off x="1325880" y="837159"/>
            <a:ext cx="10008167" cy="1322070"/>
          </a:xfrm>
          <a:prstGeom prst="rect">
            <a:avLst/>
          </a:prstGeom>
        </p:spPr>
        <p:txBody>
          <a:bodyPr wrap="square">
            <a:spAutoFit/>
          </a:bodyPr>
          <a:lstStyle/>
          <a:p>
            <a:pPr lvl="0" algn="ctr">
              <a:defRPr/>
            </a:pPr>
            <a:r>
              <a:rPr lang="zh-CN" altLang="en-US" sz="4000" dirty="0">
                <a:solidFill>
                  <a:srgbClr val="D02E22"/>
                </a:solidFill>
                <a:cs typeface="+mn-ea"/>
                <a:sym typeface="+mn-lt"/>
              </a:rPr>
              <a:t>青春向党、不负人民</a:t>
            </a:r>
            <a:endParaRPr lang="en-US" altLang="zh-CN" sz="4000" dirty="0">
              <a:solidFill>
                <a:srgbClr val="D02E22"/>
              </a:solidFill>
              <a:cs typeface="+mn-ea"/>
              <a:sym typeface="+mn-lt"/>
            </a:endParaRPr>
          </a:p>
          <a:p>
            <a:pPr lvl="0" algn="ctr">
              <a:defRPr/>
            </a:pPr>
            <a:r>
              <a:rPr lang="zh-CN" altLang="en-US" sz="4000" dirty="0">
                <a:solidFill>
                  <a:srgbClr val="D02E22"/>
                </a:solidFill>
                <a:cs typeface="+mn-ea"/>
                <a:sym typeface="+mn-lt"/>
              </a:rPr>
              <a:t>复兴栋梁、强国先锋</a:t>
            </a:r>
            <a:endParaRPr kumimoji="0" lang="zh-CN" altLang="en-US" sz="4000" b="0" i="0" u="none" strike="noStrike" kern="1200" cap="none" spc="0" normalizeH="0" baseline="0" noProof="0" dirty="0">
              <a:ln>
                <a:noFill/>
              </a:ln>
              <a:solidFill>
                <a:srgbClr val="EEECE1">
                  <a:lumMod val="25000"/>
                </a:srgbClr>
              </a:solidFill>
              <a:effectLst/>
              <a:uLnTx/>
              <a:uFillTx/>
              <a:cs typeface="+mn-ea"/>
              <a:sym typeface="+mn-lt"/>
            </a:endParaRPr>
          </a:p>
        </p:txBody>
      </p:sp>
      <p:grpSp>
        <p:nvGrpSpPr>
          <p:cNvPr id="4" name="组合 3"/>
          <p:cNvGrpSpPr/>
          <p:nvPr/>
        </p:nvGrpSpPr>
        <p:grpSpPr>
          <a:xfrm>
            <a:off x="7394525" y="4616568"/>
            <a:ext cx="4981043" cy="1374084"/>
            <a:chOff x="5843905" y="4646016"/>
            <a:chExt cx="6129879" cy="2226589"/>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5731" y="4646016"/>
              <a:ext cx="3578053" cy="1584681"/>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r="7006" b="14721"/>
            <a:stretch>
              <a:fillRect/>
            </a:stretch>
          </p:blipFill>
          <p:spPr>
            <a:xfrm>
              <a:off x="5843905" y="5202555"/>
              <a:ext cx="5901554" cy="1670050"/>
            </a:xfrm>
            <a:prstGeom prst="rect">
              <a:avLst/>
            </a:prstGeom>
          </p:spPr>
        </p:pic>
      </p:grpSp>
      <p:sp>
        <p:nvSpPr>
          <p:cNvPr id="7" name="矩形 6"/>
          <p:cNvSpPr/>
          <p:nvPr/>
        </p:nvSpPr>
        <p:spPr>
          <a:xfrm>
            <a:off x="6136640" y="3054350"/>
            <a:ext cx="5197475" cy="1753235"/>
          </a:xfrm>
          <a:prstGeom prst="rect">
            <a:avLst/>
          </a:prstGeom>
        </p:spPr>
        <p:txBody>
          <a:bodyPr wrap="square">
            <a:spAutoFit/>
          </a:bodyPr>
          <a:lstStyle/>
          <a:p>
            <a:pPr lvl="0">
              <a:lnSpc>
                <a:spcPct val="150000"/>
              </a:lnSpc>
              <a:defRPr/>
            </a:pPr>
            <a:r>
              <a:rPr lang="zh-CN" altLang="en-US" dirty="0">
                <a:solidFill>
                  <a:srgbClr val="EEECE1">
                    <a:lumMod val="25000"/>
                  </a:srgbClr>
                </a:solidFill>
                <a:cs typeface="+mn-ea"/>
                <a:sym typeface="+mn-lt"/>
              </a:rPr>
              <a:t>习近平离开学校时，道路两旁站满了师生，大家激动地向总书记问好，齐声高呼“青春向党、不负人民”、“复兴栋梁、强国先锋”，习近平向大家挥手致意，掌声、欢呼声在校园内久久回荡。</a:t>
            </a:r>
            <a:endParaRPr kumimoji="0" lang="zh-CN" altLang="en-US" b="0" i="0" u="none" strike="noStrike" kern="1200" cap="none" spc="0" normalizeH="0" baseline="0" noProof="0" dirty="0">
              <a:ln>
                <a:noFill/>
              </a:ln>
              <a:solidFill>
                <a:srgbClr val="EEECE1">
                  <a:lumMod val="25000"/>
                </a:srgbClr>
              </a:solidFill>
              <a:effectLst/>
              <a:uLnTx/>
              <a:uFillTx/>
              <a:cs typeface="+mn-ea"/>
              <a:sym typeface="+mn-lt"/>
            </a:endParaRPr>
          </a:p>
        </p:txBody>
      </p:sp>
      <p:pic>
        <p:nvPicPr>
          <p:cNvPr id="8" name="图片 7" descr="挥手2"/>
          <p:cNvPicPr>
            <a:picLocks noChangeAspect="1"/>
          </p:cNvPicPr>
          <p:nvPr/>
        </p:nvPicPr>
        <p:blipFill>
          <a:blip r:embed="rId4"/>
          <a:stretch>
            <a:fillRect/>
          </a:stretch>
        </p:blipFill>
        <p:spPr>
          <a:xfrm>
            <a:off x="485775" y="2235200"/>
            <a:ext cx="5511800" cy="36785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iterate type="lt">
                                    <p:tmPct val="1554"/>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300"/>
                                        <p:tgtEl>
                                          <p:spTgt spid="3"/>
                                        </p:tgtEl>
                                      </p:cBhvr>
                                    </p:animEffect>
                                    <p:anim calcmode="lin" valueType="num">
                                      <p:cBhvr>
                                        <p:cTn id="12" dur="300" fill="hold"/>
                                        <p:tgtEl>
                                          <p:spTgt spid="3"/>
                                        </p:tgtEl>
                                        <p:attrNameLst>
                                          <p:attrName>ppt_x</p:attrName>
                                        </p:attrNameLst>
                                      </p:cBhvr>
                                      <p:tavLst>
                                        <p:tav tm="0">
                                          <p:val>
                                            <p:strVal val="#ppt_x"/>
                                          </p:val>
                                        </p:tav>
                                        <p:tav tm="100000">
                                          <p:val>
                                            <p:strVal val="#ppt_x"/>
                                          </p:val>
                                        </p:tav>
                                      </p:tavLst>
                                    </p:anim>
                                    <p:anim calcmode="lin" valueType="num">
                                      <p:cBhvr>
                                        <p:cTn id="13" dur="3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379"/>
                            </p:stCondLst>
                            <p:childTnLst>
                              <p:par>
                                <p:cTn id="15" presetID="42" presetClass="entr" presetSubtype="0" fill="hold" grpId="0" nodeType="afterEffect">
                                  <p:stCondLst>
                                    <p:cond delay="0"/>
                                  </p:stCondLst>
                                  <p:iterate type="lt">
                                    <p:tmPct val="1554"/>
                                  </p:iterate>
                                  <p:childTnLst>
                                    <p:set>
                                      <p:cBhvr>
                                        <p:cTn id="16" dur="1" fill="hold">
                                          <p:stCondLst>
                                            <p:cond delay="0"/>
                                          </p:stCondLst>
                                        </p:cTn>
                                        <p:tgtEl>
                                          <p:spTgt spid="7"/>
                                        </p:tgtEl>
                                        <p:attrNameLst>
                                          <p:attrName>style.visibility</p:attrName>
                                        </p:attrNameLst>
                                      </p:cBhvr>
                                      <p:to>
                                        <p:strVal val="visible"/>
                                      </p:to>
                                    </p:set>
                                    <p:animEffect transition="in" filter="fade">
                                      <p:cBhvr>
                                        <p:cTn id="17" dur="300"/>
                                        <p:tgtEl>
                                          <p:spTgt spid="7"/>
                                        </p:tgtEl>
                                      </p:cBhvr>
                                    </p:animEffect>
                                    <p:anim calcmode="lin" valueType="num">
                                      <p:cBhvr>
                                        <p:cTn id="18" dur="300" fill="hold"/>
                                        <p:tgtEl>
                                          <p:spTgt spid="7"/>
                                        </p:tgtEl>
                                        <p:attrNameLst>
                                          <p:attrName>ppt_x</p:attrName>
                                        </p:attrNameLst>
                                      </p:cBhvr>
                                      <p:tavLst>
                                        <p:tav tm="0">
                                          <p:val>
                                            <p:strVal val="#ppt_x"/>
                                          </p:val>
                                        </p:tav>
                                        <p:tav tm="100000">
                                          <p:val>
                                            <p:strVal val="#ppt_x"/>
                                          </p:val>
                                        </p:tav>
                                      </p:tavLst>
                                    </p:anim>
                                    <p:anim calcmode="lin" valueType="num">
                                      <p:cBhvr>
                                        <p:cTn id="19"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04" y="0"/>
            <a:ext cx="12188204" cy="6858000"/>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 y="3973560"/>
            <a:ext cx="12188203" cy="2884419"/>
          </a:xfrm>
          <a:prstGeom prst="rect">
            <a:avLst/>
          </a:prstGeom>
        </p:spPr>
      </p:pic>
      <p:pic>
        <p:nvPicPr>
          <p:cNvPr id="49" name="图片 48" descr="C:\Users\wang\Desktop\PPT素材\红飘带3.png红飘带3"/>
          <p:cNvPicPr>
            <a:picLocks noChangeAspect="1"/>
          </p:cNvPicPr>
          <p:nvPr/>
        </p:nvPicPr>
        <p:blipFill>
          <a:blip r:embed="rId3"/>
          <a:srcRect/>
          <a:stretch>
            <a:fillRect/>
          </a:stretch>
        </p:blipFill>
        <p:spPr>
          <a:xfrm>
            <a:off x="0" y="-5715"/>
            <a:ext cx="4655185" cy="1121410"/>
          </a:xfrm>
          <a:prstGeom prst="rect">
            <a:avLst/>
          </a:prstGeom>
        </p:spPr>
      </p:pic>
      <p:pic>
        <p:nvPicPr>
          <p:cNvPr id="2" name="安静党政">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353267" y="-5461"/>
            <a:ext cx="609600" cy="609600"/>
          </a:xfrm>
          <a:prstGeom prst="rect">
            <a:avLst/>
          </a:prstGeom>
        </p:spPr>
      </p:pic>
      <p:sp>
        <p:nvSpPr>
          <p:cNvPr id="3" name="文本框 2"/>
          <p:cNvSpPr txBox="1"/>
          <p:nvPr/>
        </p:nvSpPr>
        <p:spPr>
          <a:xfrm>
            <a:off x="598896" y="716099"/>
            <a:ext cx="10994209" cy="2604770"/>
          </a:xfrm>
          <a:prstGeom prst="rect">
            <a:avLst/>
          </a:prstGeom>
          <a:noFill/>
        </p:spPr>
        <p:txBody>
          <a:bodyPr wrap="square" rtlCol="0">
            <a:spAutoFit/>
          </a:bodyPr>
          <a:lstStyle/>
          <a:p>
            <a:pPr algn="ctr">
              <a:lnSpc>
                <a:spcPts val="9800"/>
              </a:lnSpc>
            </a:pPr>
            <a:r>
              <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rPr>
              <a:t>习近平在中国人民大学考察</a:t>
            </a:r>
            <a:endPar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endParaRPr>
          </a:p>
          <a:p>
            <a:pPr algn="ctr">
              <a:lnSpc>
                <a:spcPts val="9800"/>
              </a:lnSpc>
            </a:pPr>
            <a:r>
              <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rPr>
              <a:t>调  研</a:t>
            </a:r>
            <a:endParaRPr lang="zh-CN" altLang="en-US" sz="6600" b="1" spc="-200" dirty="0">
              <a:ln w="28575">
                <a:solidFill>
                  <a:schemeClr val="bg1"/>
                </a:solidFill>
              </a:ln>
              <a:solidFill>
                <a:srgbClr val="FF0000"/>
              </a:solidFill>
              <a:effectLst>
                <a:outerShdw blurRad="38100" dist="38100" dir="2700000" algn="tl">
                  <a:srgbClr val="000000">
                    <a:alpha val="43137"/>
                  </a:srgbClr>
                </a:outerShdw>
              </a:effectLst>
              <a:cs typeface="+mn-ea"/>
              <a:sym typeface="+mn-lt"/>
            </a:endParaRPr>
          </a:p>
        </p:txBody>
      </p:sp>
      <p:sp>
        <p:nvSpPr>
          <p:cNvPr id="11" name="文本框 10"/>
          <p:cNvSpPr txBox="1"/>
          <p:nvPr/>
        </p:nvSpPr>
        <p:spPr>
          <a:xfrm>
            <a:off x="2821389" y="3597651"/>
            <a:ext cx="6549222" cy="829945"/>
          </a:xfrm>
          <a:prstGeom prst="rect">
            <a:avLst/>
          </a:prstGeom>
          <a:noFill/>
        </p:spPr>
        <p:txBody>
          <a:bodyPr wrap="square" rtlCol="0">
            <a:spAutoFit/>
          </a:bodyPr>
          <a:lstStyle/>
          <a:p>
            <a:pPr algn="ctr"/>
            <a:r>
              <a:rPr lang="zh-CN" altLang="en-US" sz="2400" spc="200" dirty="0">
                <a:solidFill>
                  <a:srgbClr val="FF0000"/>
                </a:solidFill>
                <a:cs typeface="+mn-ea"/>
                <a:sym typeface="+mn-lt"/>
              </a:rPr>
              <a:t>坚持党的领导传承红色基因扎根中国大地</a:t>
            </a:r>
            <a:endParaRPr lang="zh-CN" altLang="en-US" sz="2400" spc="200" dirty="0">
              <a:solidFill>
                <a:srgbClr val="FF0000"/>
              </a:solidFill>
              <a:cs typeface="+mn-ea"/>
              <a:sym typeface="+mn-lt"/>
            </a:endParaRPr>
          </a:p>
          <a:p>
            <a:pPr algn="ctr"/>
            <a:r>
              <a:rPr lang="zh-CN" altLang="en-US" sz="2400" spc="200" dirty="0">
                <a:solidFill>
                  <a:srgbClr val="FF0000"/>
                </a:solidFill>
                <a:cs typeface="+mn-ea"/>
                <a:sym typeface="+mn-lt"/>
              </a:rPr>
              <a:t>走出一条建设中国特色世界一流大学新路</a:t>
            </a:r>
            <a:endParaRPr lang="zh-CN" altLang="en-US" sz="2400" spc="200" dirty="0">
              <a:solidFill>
                <a:srgbClr val="FF0000"/>
              </a:solidFill>
              <a:cs typeface="+mn-ea"/>
              <a:sym typeface="+mn-lt"/>
            </a:endParaRPr>
          </a:p>
        </p:txBody>
      </p:sp>
      <p:pic>
        <p:nvPicPr>
          <p:cNvPr id="34" name="图片 33"/>
          <p:cNvPicPr>
            <a:picLocks noChangeAspect="1"/>
          </p:cNvPicPr>
          <p:nvPr/>
        </p:nvPicPr>
        <p:blipFill>
          <a:blip r:embed="rId7">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599105" y="3188181"/>
            <a:ext cx="4994028" cy="352996"/>
          </a:xfrm>
          <a:prstGeom prst="rect">
            <a:avLst/>
          </a:prstGeom>
        </p:spPr>
      </p:pic>
      <p:grpSp>
        <p:nvGrpSpPr>
          <p:cNvPr id="35" name="组合 34"/>
          <p:cNvGrpSpPr/>
          <p:nvPr/>
        </p:nvGrpSpPr>
        <p:grpSpPr>
          <a:xfrm>
            <a:off x="3787920" y="4495916"/>
            <a:ext cx="2323096" cy="337185"/>
            <a:chOff x="4625163" y="4212985"/>
            <a:chExt cx="2323096" cy="337185"/>
          </a:xfrm>
        </p:grpSpPr>
        <p:sp>
          <p:nvSpPr>
            <p:cNvPr id="36" name="íS1íḓê"/>
            <p:cNvSpPr/>
            <p:nvPr/>
          </p:nvSpPr>
          <p:spPr>
            <a:xfrm>
              <a:off x="4625163" y="4212985"/>
              <a:ext cx="311417" cy="311417"/>
            </a:xfrm>
            <a:prstGeom prst="ellipse">
              <a:avLst/>
            </a:prstGeom>
            <a:solidFill>
              <a:srgbClr val="FF0000"/>
            </a:solidFill>
            <a:ln w="57150" cap="flat" cmpd="sng" algn="ctr">
              <a:noFill/>
              <a:prstDash val="solid"/>
              <a:miter lim="800000"/>
            </a:ln>
            <a:effectLst/>
          </p:spPr>
          <p:txBody>
            <a:bodyPr wrap="square" lIns="91440" tIns="45720" rIns="91440" bIns="45720" rtlCol="0" anchor="ctr">
              <a:normAutofit fontScale="5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de-DE" sz="1800" b="0" i="0" u="none" strike="noStrike" kern="1200" cap="none" spc="0" normalizeH="0" baseline="0" noProof="0">
                <a:ln>
                  <a:noFill/>
                </a:ln>
                <a:solidFill>
                  <a:schemeClr val="tx1">
                    <a:lumMod val="95000"/>
                    <a:lumOff val="5000"/>
                  </a:schemeClr>
                </a:solidFill>
                <a:effectLst/>
                <a:uLnTx/>
                <a:uFillTx/>
                <a:cs typeface="+mn-ea"/>
                <a:sym typeface="+mn-lt"/>
              </a:endParaRPr>
            </a:p>
          </p:txBody>
        </p:sp>
        <p:sp>
          <p:nvSpPr>
            <p:cNvPr id="37" name="文本框 36"/>
            <p:cNvSpPr txBox="1"/>
            <p:nvPr/>
          </p:nvSpPr>
          <p:spPr>
            <a:xfrm>
              <a:off x="4936579" y="4212985"/>
              <a:ext cx="2011680" cy="337185"/>
            </a:xfrm>
            <a:prstGeom prst="rect">
              <a:avLst/>
            </a:prstGeom>
            <a:noFill/>
          </p:spPr>
          <p:txBody>
            <a:bodyPr wrap="none" rtlCol="0">
              <a:spAutoFit/>
            </a:bodyPr>
            <a:lstStyle/>
            <a:p>
              <a:r>
                <a:rPr lang="zh-CN" altLang="en-US" sz="1600" dirty="0">
                  <a:solidFill>
                    <a:schemeClr val="tx1">
                      <a:lumMod val="95000"/>
                      <a:lumOff val="5000"/>
                    </a:schemeClr>
                  </a:solidFill>
                  <a:cs typeface="+mn-ea"/>
                  <a:sym typeface="+mn-lt"/>
                </a:rPr>
                <a:t>党支部书记：王玺威</a:t>
              </a:r>
              <a:endParaRPr lang="zh-CN" altLang="en-US" sz="1600" dirty="0">
                <a:solidFill>
                  <a:schemeClr val="tx1">
                    <a:lumMod val="95000"/>
                    <a:lumOff val="5000"/>
                  </a:schemeClr>
                </a:solidFill>
                <a:cs typeface="+mn-ea"/>
                <a:sym typeface="+mn-lt"/>
              </a:endParaRPr>
            </a:p>
          </p:txBody>
        </p:sp>
        <p:sp>
          <p:nvSpPr>
            <p:cNvPr id="38" name="íṧľîdê"/>
            <p:cNvSpPr/>
            <p:nvPr/>
          </p:nvSpPr>
          <p:spPr bwMode="auto">
            <a:xfrm>
              <a:off x="4676766" y="4259204"/>
              <a:ext cx="204013" cy="197538"/>
            </a:xfrm>
            <a:custGeom>
              <a:avLst/>
              <a:gdLst/>
              <a:ahLst/>
              <a:cxnLst>
                <a:cxn ang="0">
                  <a:pos x="256" y="236"/>
                </a:cxn>
                <a:cxn ang="0">
                  <a:pos x="256" y="236"/>
                </a:cxn>
                <a:cxn ang="0">
                  <a:pos x="244" y="248"/>
                </a:cxn>
                <a:cxn ang="0">
                  <a:pos x="12" y="248"/>
                </a:cxn>
                <a:cxn ang="0">
                  <a:pos x="0" y="236"/>
                </a:cxn>
                <a:cxn ang="0">
                  <a:pos x="0" y="236"/>
                </a:cxn>
                <a:cxn ang="0">
                  <a:pos x="0" y="236"/>
                </a:cxn>
                <a:cxn ang="0">
                  <a:pos x="32" y="176"/>
                </a:cxn>
                <a:cxn ang="0">
                  <a:pos x="69" y="164"/>
                </a:cxn>
                <a:cxn ang="0">
                  <a:pos x="100" y="150"/>
                </a:cxn>
                <a:cxn ang="0">
                  <a:pos x="100" y="127"/>
                </a:cxn>
                <a:cxn ang="0">
                  <a:pos x="88" y="97"/>
                </a:cxn>
                <a:cxn ang="0">
                  <a:pos x="80" y="85"/>
                </a:cxn>
                <a:cxn ang="0">
                  <a:pos x="84" y="65"/>
                </a:cxn>
                <a:cxn ang="0">
                  <a:pos x="82" y="39"/>
                </a:cxn>
                <a:cxn ang="0">
                  <a:pos x="128" y="0"/>
                </a:cxn>
                <a:cxn ang="0">
                  <a:pos x="175" y="39"/>
                </a:cxn>
                <a:cxn ang="0">
                  <a:pos x="172" y="65"/>
                </a:cxn>
                <a:cxn ang="0">
                  <a:pos x="176" y="85"/>
                </a:cxn>
                <a:cxn ang="0">
                  <a:pos x="168" y="97"/>
                </a:cxn>
                <a:cxn ang="0">
                  <a:pos x="156" y="126"/>
                </a:cxn>
                <a:cxn ang="0">
                  <a:pos x="156" y="150"/>
                </a:cxn>
                <a:cxn ang="0">
                  <a:pos x="187" y="164"/>
                </a:cxn>
                <a:cxn ang="0">
                  <a:pos x="224" y="176"/>
                </a:cxn>
                <a:cxn ang="0">
                  <a:pos x="256" y="236"/>
                </a:cxn>
              </a:cxnLst>
              <a:rect l="0" t="0" r="r" b="b"/>
              <a:pathLst>
                <a:path w="256" h="248">
                  <a:moveTo>
                    <a:pt x="256" y="236"/>
                  </a:moveTo>
                  <a:cubicBezTo>
                    <a:pt x="256" y="236"/>
                    <a:pt x="256" y="236"/>
                    <a:pt x="256" y="236"/>
                  </a:cubicBezTo>
                  <a:cubicBezTo>
                    <a:pt x="256" y="243"/>
                    <a:pt x="251" y="248"/>
                    <a:pt x="244" y="248"/>
                  </a:cubicBezTo>
                  <a:cubicBezTo>
                    <a:pt x="12" y="248"/>
                    <a:pt x="12" y="248"/>
                    <a:pt x="12" y="248"/>
                  </a:cubicBezTo>
                  <a:cubicBezTo>
                    <a:pt x="5" y="248"/>
                    <a:pt x="0" y="243"/>
                    <a:pt x="0" y="236"/>
                  </a:cubicBezTo>
                  <a:cubicBezTo>
                    <a:pt x="0" y="236"/>
                    <a:pt x="0" y="236"/>
                    <a:pt x="0" y="236"/>
                  </a:cubicBezTo>
                  <a:cubicBezTo>
                    <a:pt x="0" y="236"/>
                    <a:pt x="0" y="236"/>
                    <a:pt x="0" y="236"/>
                  </a:cubicBezTo>
                  <a:cubicBezTo>
                    <a:pt x="0" y="236"/>
                    <a:pt x="0" y="192"/>
                    <a:pt x="32" y="176"/>
                  </a:cubicBezTo>
                  <a:cubicBezTo>
                    <a:pt x="52" y="166"/>
                    <a:pt x="44" y="174"/>
                    <a:pt x="69" y="164"/>
                  </a:cubicBezTo>
                  <a:cubicBezTo>
                    <a:pt x="94" y="154"/>
                    <a:pt x="100" y="150"/>
                    <a:pt x="100" y="150"/>
                  </a:cubicBezTo>
                  <a:cubicBezTo>
                    <a:pt x="100" y="127"/>
                    <a:pt x="100" y="127"/>
                    <a:pt x="100" y="127"/>
                  </a:cubicBezTo>
                  <a:cubicBezTo>
                    <a:pt x="100" y="127"/>
                    <a:pt x="91" y="119"/>
                    <a:pt x="88" y="97"/>
                  </a:cubicBezTo>
                  <a:cubicBezTo>
                    <a:pt x="82" y="99"/>
                    <a:pt x="80" y="90"/>
                    <a:pt x="80" y="85"/>
                  </a:cubicBezTo>
                  <a:cubicBezTo>
                    <a:pt x="80" y="80"/>
                    <a:pt x="77" y="63"/>
                    <a:pt x="84" y="65"/>
                  </a:cubicBezTo>
                  <a:cubicBezTo>
                    <a:pt x="82" y="54"/>
                    <a:pt x="81" y="44"/>
                    <a:pt x="82" y="39"/>
                  </a:cubicBezTo>
                  <a:cubicBezTo>
                    <a:pt x="83" y="21"/>
                    <a:pt x="101" y="1"/>
                    <a:pt x="128" y="0"/>
                  </a:cubicBezTo>
                  <a:cubicBezTo>
                    <a:pt x="160" y="1"/>
                    <a:pt x="173" y="21"/>
                    <a:pt x="175" y="39"/>
                  </a:cubicBezTo>
                  <a:cubicBezTo>
                    <a:pt x="175" y="44"/>
                    <a:pt x="174" y="54"/>
                    <a:pt x="172" y="65"/>
                  </a:cubicBezTo>
                  <a:cubicBezTo>
                    <a:pt x="180" y="63"/>
                    <a:pt x="177" y="80"/>
                    <a:pt x="176" y="85"/>
                  </a:cubicBezTo>
                  <a:cubicBezTo>
                    <a:pt x="176" y="90"/>
                    <a:pt x="174" y="99"/>
                    <a:pt x="168" y="97"/>
                  </a:cubicBezTo>
                  <a:cubicBezTo>
                    <a:pt x="165" y="119"/>
                    <a:pt x="156" y="126"/>
                    <a:pt x="156" y="126"/>
                  </a:cubicBezTo>
                  <a:cubicBezTo>
                    <a:pt x="156" y="150"/>
                    <a:pt x="156" y="150"/>
                    <a:pt x="156" y="150"/>
                  </a:cubicBezTo>
                  <a:cubicBezTo>
                    <a:pt x="156" y="150"/>
                    <a:pt x="162" y="153"/>
                    <a:pt x="187" y="164"/>
                  </a:cubicBezTo>
                  <a:cubicBezTo>
                    <a:pt x="212" y="174"/>
                    <a:pt x="204" y="166"/>
                    <a:pt x="224" y="176"/>
                  </a:cubicBezTo>
                  <a:cubicBezTo>
                    <a:pt x="256" y="192"/>
                    <a:pt x="256" y="236"/>
                    <a:pt x="256" y="236"/>
                  </a:cubicBezTo>
                  <a:close/>
                </a:path>
              </a:pathLst>
            </a:custGeom>
            <a:solidFill>
              <a:schemeClr val="bg1"/>
            </a:solidFill>
            <a:ln w="9525">
              <a:noFill/>
              <a:round/>
            </a:ln>
          </p:spPr>
          <p:txBody>
            <a:bodyPr anchor="ctr"/>
            <a:lstStyle/>
            <a:p>
              <a:pPr algn="ctr"/>
              <a:endParaRPr>
                <a:cs typeface="+mn-ea"/>
                <a:sym typeface="+mn-lt"/>
              </a:endParaRPr>
            </a:p>
          </p:txBody>
        </p:sp>
      </p:grpSp>
      <p:grpSp>
        <p:nvGrpSpPr>
          <p:cNvPr id="4" name="组合 3"/>
          <p:cNvGrpSpPr/>
          <p:nvPr/>
        </p:nvGrpSpPr>
        <p:grpSpPr>
          <a:xfrm>
            <a:off x="6582888" y="4464801"/>
            <a:ext cx="2131961" cy="368567"/>
            <a:chOff x="3381926" y="4881111"/>
            <a:chExt cx="2131961" cy="368567"/>
          </a:xfrm>
        </p:grpSpPr>
        <p:sp>
          <p:nvSpPr>
            <p:cNvPr id="5" name="íS1íḓê"/>
            <p:cNvSpPr/>
            <p:nvPr/>
          </p:nvSpPr>
          <p:spPr>
            <a:xfrm>
              <a:off x="3381926" y="4938261"/>
              <a:ext cx="311417" cy="311417"/>
            </a:xfrm>
            <a:prstGeom prst="ellipse">
              <a:avLst/>
            </a:prstGeom>
            <a:solidFill>
              <a:srgbClr val="FF0000"/>
            </a:solidFill>
            <a:ln w="57150" cap="flat" cmpd="sng" algn="ctr">
              <a:noFill/>
              <a:prstDash val="solid"/>
              <a:miter lim="800000"/>
            </a:ln>
            <a:effectLst/>
          </p:spPr>
          <p:txBody>
            <a:bodyPr wrap="square" lIns="91440" tIns="45720" rIns="91440" bIns="45720" rtlCol="0" anchor="ctr">
              <a:normAutofit fontScale="5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de-DE" sz="1800" b="0" i="0" u="none" strike="noStrike" kern="1200" cap="none" spc="0" normalizeH="0" baseline="0" noProof="0">
                <a:ln>
                  <a:noFill/>
                </a:ln>
                <a:solidFill>
                  <a:schemeClr val="tx1">
                    <a:lumMod val="95000"/>
                    <a:lumOff val="5000"/>
                  </a:schemeClr>
                </a:solidFill>
                <a:effectLst/>
                <a:uLnTx/>
                <a:uFillTx/>
                <a:cs typeface="+mn-ea"/>
                <a:sym typeface="+mn-lt"/>
              </a:endParaRPr>
            </a:p>
          </p:txBody>
        </p:sp>
        <p:sp>
          <p:nvSpPr>
            <p:cNvPr id="33" name="îṡ1íḍé"/>
            <p:cNvSpPr/>
            <p:nvPr/>
          </p:nvSpPr>
          <p:spPr>
            <a:xfrm>
              <a:off x="3444869" y="4948770"/>
              <a:ext cx="185530" cy="176098"/>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ysClr val="window" lastClr="FFFFFF"/>
            </a:solidFill>
            <a:ln>
              <a:noFill/>
            </a:ln>
            <a:effectLst/>
          </p:spPr>
          <p:txBody>
            <a:bodyPr wrap="square" lIns="91440" tIns="45720" rIns="91440" bIns="45720" anchor="ctr" anchorCtr="0">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lumMod val="95000"/>
                    <a:lumOff val="5000"/>
                  </a:schemeClr>
                </a:solidFill>
                <a:effectLst/>
                <a:uLnTx/>
                <a:uFillTx/>
                <a:cs typeface="+mn-ea"/>
                <a:sym typeface="+mn-lt"/>
              </a:endParaRPr>
            </a:p>
          </p:txBody>
        </p:sp>
        <p:sp>
          <p:nvSpPr>
            <p:cNvPr id="6" name="文本框 5"/>
            <p:cNvSpPr txBox="1"/>
            <p:nvPr/>
          </p:nvSpPr>
          <p:spPr>
            <a:xfrm>
              <a:off x="3693342" y="4881111"/>
              <a:ext cx="1820545" cy="337185"/>
            </a:xfrm>
            <a:prstGeom prst="rect">
              <a:avLst/>
            </a:prstGeom>
            <a:noFill/>
          </p:spPr>
          <p:txBody>
            <a:bodyPr wrap="none" rtlCol="0">
              <a:spAutoFit/>
            </a:bodyPr>
            <a:lstStyle/>
            <a:p>
              <a:r>
                <a:rPr lang="zh-CN" altLang="en-US" sz="1600" dirty="0">
                  <a:solidFill>
                    <a:schemeClr val="tx1">
                      <a:lumMod val="95000"/>
                      <a:lumOff val="5000"/>
                    </a:schemeClr>
                  </a:solidFill>
                  <a:cs typeface="+mn-ea"/>
                  <a:sym typeface="+mn-lt"/>
                </a:rPr>
                <a:t>时间：</a:t>
              </a:r>
              <a:r>
                <a:rPr lang="en-US" altLang="zh-CN" sz="1600" dirty="0">
                  <a:solidFill>
                    <a:schemeClr val="tx1">
                      <a:lumMod val="95000"/>
                      <a:lumOff val="5000"/>
                    </a:schemeClr>
                  </a:solidFill>
                  <a:cs typeface="+mn-ea"/>
                  <a:sym typeface="+mn-lt"/>
                </a:rPr>
                <a:t>2022</a:t>
              </a:r>
              <a:r>
                <a:rPr lang="zh-CN" altLang="en-US" sz="1600" dirty="0">
                  <a:solidFill>
                    <a:schemeClr val="tx1">
                      <a:lumMod val="95000"/>
                      <a:lumOff val="5000"/>
                    </a:schemeClr>
                  </a:solidFill>
                  <a:cs typeface="+mn-ea"/>
                  <a:sym typeface="+mn-lt"/>
                </a:rPr>
                <a:t>年</a:t>
              </a:r>
              <a:r>
                <a:rPr lang="en-US" altLang="zh-CN" sz="1600" dirty="0">
                  <a:solidFill>
                    <a:schemeClr val="tx1">
                      <a:lumMod val="95000"/>
                      <a:lumOff val="5000"/>
                    </a:schemeClr>
                  </a:solidFill>
                  <a:cs typeface="+mn-ea"/>
                  <a:sym typeface="+mn-lt"/>
                </a:rPr>
                <a:t>.5</a:t>
              </a:r>
              <a:r>
                <a:rPr lang="zh-CN" altLang="en-US" sz="1600" dirty="0">
                  <a:solidFill>
                    <a:schemeClr val="tx1">
                      <a:lumMod val="95000"/>
                      <a:lumOff val="5000"/>
                    </a:schemeClr>
                  </a:solidFill>
                  <a:cs typeface="+mn-ea"/>
                  <a:sym typeface="+mn-lt"/>
                </a:rPr>
                <a:t>月</a:t>
              </a:r>
              <a:endParaRPr lang="zh-CN" altLang="en-US" sz="1600" dirty="0">
                <a:solidFill>
                  <a:schemeClr val="tx1">
                    <a:lumMod val="95000"/>
                    <a:lumOff val="5000"/>
                  </a:schemeClr>
                </a:solidFill>
                <a:cs typeface="+mn-ea"/>
                <a:sym typeface="+mn-lt"/>
              </a:endParaRPr>
            </a:p>
          </p:txBody>
        </p:sp>
      </p:grpSp>
    </p:spTree>
  </p:cSld>
  <p:clrMapOvr>
    <a:masterClrMapping/>
  </p:clrMapOvr>
  <p:transition spd="slow" advTm="3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1" fill="hold" nodeType="withEffect" p14:presetBounceEnd="40000">
                                      <p:stCondLst>
                                        <p:cond delay="0"/>
                                      </p:stCondLst>
                                      <p:childTnLst>
                                        <p:set>
                                          <p:cBhvr>
                                            <p:cTn id="8" dur="1" fill="hold">
                                              <p:stCondLst>
                                                <p:cond delay="0"/>
                                              </p:stCondLst>
                                            </p:cTn>
                                            <p:tgtEl>
                                              <p:spTgt spid="49"/>
                                            </p:tgtEl>
                                            <p:attrNameLst>
                                              <p:attrName>style.visibility</p:attrName>
                                            </p:attrNameLst>
                                          </p:cBhvr>
                                          <p:to>
                                            <p:strVal val="visible"/>
                                          </p:to>
                                        </p:set>
                                        <p:anim calcmode="lin" valueType="num" p14:bounceEnd="40000">
                                          <p:cBhvr additive="base">
                                            <p:cTn id="9"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0"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ppt_w+.3"/>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barn(inVertical)">
                                          <p:cBhvr>
                                            <p:cTn id="26" dur="500"/>
                                            <p:tgtEl>
                                              <p:spTgt spid="34"/>
                                            </p:tgtEl>
                                          </p:cBhvr>
                                        </p:animEffect>
                                      </p:childTnLst>
                                    </p:cTn>
                                  </p:par>
                                  <p:par>
                                    <p:cTn id="27" presetID="17" presetClass="entr" presetSubtype="1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2"/>
                    </p:tgtEl>
                  </p:cMediaNode>
                </p:audio>
              </p:childTnLst>
            </p:cTn>
          </p:par>
        </p:tnLst>
        <p:bldLst>
          <p:bldP spid="3"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1" fill="hold" nodeType="withEffect">
                                      <p:stCondLst>
                                        <p:cond delay="0"/>
                                      </p:stCondLst>
                                      <p:childTnLst>
                                        <p:set>
                                          <p:cBhvr>
                                            <p:cTn id="8" dur="1" fill="hold">
                                              <p:stCondLst>
                                                <p:cond delay="0"/>
                                              </p:stCondLst>
                                            </p:cTn>
                                            <p:tgtEl>
                                              <p:spTgt spid="49"/>
                                            </p:tgtEl>
                                            <p:attrNameLst>
                                              <p:attrName>style.visibility</p:attrName>
                                            </p:attrNameLst>
                                          </p:cBhvr>
                                          <p:to>
                                            <p:strVal val="visible"/>
                                          </p:to>
                                        </p:set>
                                        <p:anim calcmode="lin" valueType="num">
                                          <p:cBhvr additive="base">
                                            <p:cTn id="9" dur="1000" fill="hold"/>
                                            <p:tgtEl>
                                              <p:spTgt spid="49"/>
                                            </p:tgtEl>
                                            <p:attrNameLst>
                                              <p:attrName>ppt_x</p:attrName>
                                            </p:attrNameLst>
                                          </p:cBhvr>
                                          <p:tavLst>
                                            <p:tav tm="0">
                                              <p:val>
                                                <p:strVal val="#ppt_x"/>
                                              </p:val>
                                            </p:tav>
                                            <p:tav tm="100000">
                                              <p:val>
                                                <p:strVal val="#ppt_x"/>
                                              </p:val>
                                            </p:tav>
                                          </p:tavLst>
                                        </p:anim>
                                        <p:anim calcmode="lin" valueType="num">
                                          <p:cBhvr additive="base">
                                            <p:cTn id="10" dur="1000" fill="hold"/>
                                            <p:tgtEl>
                                              <p:spTgt spid="49"/>
                                            </p:tgtEl>
                                            <p:attrNameLst>
                                              <p:attrName>ppt_y</p:attrName>
                                            </p:attrNameLst>
                                          </p:cBhvr>
                                          <p:tavLst>
                                            <p:tav tm="0">
                                              <p:val>
                                                <p:strVal val="0-#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ppt_w+.3"/>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barn(inVertical)">
                                          <p:cBhvr>
                                            <p:cTn id="26" dur="500"/>
                                            <p:tgtEl>
                                              <p:spTgt spid="34"/>
                                            </p:tgtEl>
                                          </p:cBhvr>
                                        </p:animEffect>
                                      </p:childTnLst>
                                    </p:cTn>
                                  </p:par>
                                  <p:par>
                                    <p:cTn id="27" presetID="17" presetClass="entr" presetSubtype="1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2"/>
                    </p:tgtEl>
                  </p:cMediaNode>
                </p:audio>
              </p:childTnLst>
            </p:cTn>
          </p:par>
        </p:tnLst>
        <p:bldLst>
          <p:bldP spid="3" grpId="0"/>
          <p:bldP spid="11" grpId="0"/>
        </p:bldLst>
      </p:timing>
    </mc:Fallback>
  </mc:AlternateContent>
</p:sld>
</file>

<file path=ppt/tags/tag1.xml><?xml version="1.0" encoding="utf-8"?>
<p:tagLst xmlns:p="http://schemas.openxmlformats.org/presentationml/2006/main">
  <p:tag name="PA" val="v5.2.9"/>
</p:tagLst>
</file>

<file path=ppt/tags/tag2.xml><?xml version="1.0" encoding="utf-8"?>
<p:tagLst xmlns:p="http://schemas.openxmlformats.org/presentationml/2006/main">
  <p:tag name="PA" val="v5.2.9"/>
</p:tagLst>
</file>

<file path=ppt/tags/tag3.xml><?xml version="1.0" encoding="utf-8"?>
<p:tagLst xmlns:p="http://schemas.openxmlformats.org/presentationml/2006/main">
  <p:tag name="PA" val="v5.2.9"/>
</p:tagLst>
</file>

<file path=ppt/tags/tag4.xml><?xml version="1.0" encoding="utf-8"?>
<p:tagLst xmlns:p="http://schemas.openxmlformats.org/presentationml/2006/main">
  <p:tag name="PA" val="v5.2.9"/>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Lst>
</file>

<file path=ppt/tags/tag7.xml><?xml version="1.0" encoding="utf-8"?>
<p:tagLst xmlns:p="http://schemas.openxmlformats.org/presentationml/2006/main">
  <p:tag name="PA" val="v5.2.9"/>
</p:tagLst>
</file>

<file path=ppt/theme/theme1.xml><?xml version="1.0" encoding="utf-8"?>
<a:theme xmlns:a="http://schemas.openxmlformats.org/drawingml/2006/main" name="1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nvdjyfz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4854</Words>
  <Application>WPS 演示</Application>
  <PresentationFormat>宽屏</PresentationFormat>
  <Paragraphs>261</Paragraphs>
  <Slides>31</Slides>
  <Notes>0</Notes>
  <HiddenSlides>0</HiddenSlides>
  <MMClips>1</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5</vt:i4>
      </vt:variant>
      <vt:variant>
        <vt:lpstr>幻灯片标题</vt:lpstr>
      </vt:variant>
      <vt:variant>
        <vt:i4>31</vt:i4>
      </vt:variant>
    </vt:vector>
  </HeadingPairs>
  <TitlesOfParts>
    <vt:vector size="48" baseType="lpstr">
      <vt:lpstr>Arial</vt:lpstr>
      <vt:lpstr>宋体</vt:lpstr>
      <vt:lpstr>Wingdings</vt:lpstr>
      <vt:lpstr>微软雅黑</vt:lpstr>
      <vt:lpstr>仿宋_GB2312</vt:lpstr>
      <vt:lpstr>思源黑体</vt:lpstr>
      <vt:lpstr>黑体</vt:lpstr>
      <vt:lpstr>Arial Unicode MS</vt:lpstr>
      <vt:lpstr>等线</vt:lpstr>
      <vt:lpstr>华文细黑</vt:lpstr>
      <vt:lpstr>思源黑体 CN Light</vt:lpstr>
      <vt:lpstr>1_默认设计模板</vt:lpstr>
      <vt:lpstr>CorelDraw.Graphic.16</vt:lpstr>
      <vt:lpstr>CorelDraw.Graphic.16</vt:lpstr>
      <vt:lpstr>CorelDraw.Graphic.16</vt:lpstr>
      <vt:lpstr>CorelDraw.Graphic.16</vt:lpstr>
      <vt:lpstr>CorelDraw.Graphic.16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素材来源网站当图网-www.99ppt.com</dc:title>
  <dc:creator>素材来源网站当图网-www.99ppt.com</dc:creator>
  <dc:description>素材来源网站当图网-www.99ppt.com</dc:description>
  <dc:subject>素材来源网站当图网-www.99ppt.com</dc:subject>
  <cp:lastModifiedBy>Lenovo</cp:lastModifiedBy>
  <cp:revision>4</cp:revision>
  <dcterms:created xsi:type="dcterms:W3CDTF">2022-05-07T04:54:00Z</dcterms:created>
  <dcterms:modified xsi:type="dcterms:W3CDTF">2022-05-12T04:53:39Z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062AC9697C6D41F4BD732FFECFDBB18E</vt:lpwstr>
  </property>
  <property fmtid="{D5CDD505-2E9C-101B-9397-08002B2CF9AE}" pid="3" name="KSOProductBuildVer">
    <vt:lpwstr>2052-11.8.2.8875</vt:lpwstr>
  </property>
</Properties>
</file>